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25"/>
  </p:notesMasterIdLst>
  <p:sldIdLst>
    <p:sldId id="269" r:id="rId2"/>
    <p:sldId id="256" r:id="rId3"/>
    <p:sldId id="257" r:id="rId4"/>
    <p:sldId id="258" r:id="rId5"/>
    <p:sldId id="270" r:id="rId6"/>
    <p:sldId id="278" r:id="rId7"/>
    <p:sldId id="268" r:id="rId8"/>
    <p:sldId id="271" r:id="rId9"/>
    <p:sldId id="279" r:id="rId10"/>
    <p:sldId id="259" r:id="rId11"/>
    <p:sldId id="260" r:id="rId12"/>
    <p:sldId id="261" r:id="rId13"/>
    <p:sldId id="280" r:id="rId14"/>
    <p:sldId id="281" r:id="rId15"/>
    <p:sldId id="272" r:id="rId16"/>
    <p:sldId id="275" r:id="rId17"/>
    <p:sldId id="274" r:id="rId18"/>
    <p:sldId id="262" r:id="rId19"/>
    <p:sldId id="276" r:id="rId20"/>
    <p:sldId id="277" r:id="rId21"/>
    <p:sldId id="263" r:id="rId22"/>
    <p:sldId id="264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9F3"/>
    <a:srgbClr val="CBA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8280" autoAdjust="0"/>
  </p:normalViewPr>
  <p:slideViewPr>
    <p:cSldViewPr snapToGrid="0">
      <p:cViewPr varScale="1">
        <p:scale>
          <a:sx n="49" d="100"/>
          <a:sy n="49" d="100"/>
        </p:scale>
        <p:origin x="15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20D6F-CB14-4974-90B6-97450AB16BD3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4FEE7-A3A4-4948-B34C-D1CE680F7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9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31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25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89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80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60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06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27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1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64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6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6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4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6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7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3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FEE7-A3A4-4948-B34C-D1CE680F79A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4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0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4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5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89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47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5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99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9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8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3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1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2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9CCE2F-8B77-4031-AD74-AF646A02D9C8}" type="datetimeFigureOut">
              <a:rPr lang="en-US" smtClean="0"/>
              <a:pPr/>
              <a:t>04-Apr-17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022D73-2302-401F-A989-1DAFA9FA7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45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sychic power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640" y="2743201"/>
            <a:ext cx="3986719" cy="174905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belixPro" panose="02000000000000000000" pitchFamily="2" charset="0"/>
              </a:rPr>
              <a:t>Psychic powers?</a:t>
            </a:r>
          </a:p>
        </p:txBody>
      </p:sp>
    </p:spTree>
    <p:extLst>
      <p:ext uri="{BB962C8B-B14F-4D97-AF65-F5344CB8AC3E}">
        <p14:creationId xmlns:p14="http://schemas.microsoft.com/office/powerpoint/2010/main" val="280592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81" y="304393"/>
            <a:ext cx="10131425" cy="14562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Illusions of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3588" y="1117315"/>
            <a:ext cx="6094379" cy="518463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 errors: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  - Treat connected events as chance        	coincidences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   - Treat chance events as connected 	and seek for explanations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Trying to find a connection even where there is none might be the reason for people having psychic experiences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2 people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2" y="1690688"/>
            <a:ext cx="5317787" cy="46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3643" y="2246132"/>
            <a:ext cx="22633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 cannot be chance!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544" y="1830633"/>
            <a:ext cx="31728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 was a chance coincidence!</a:t>
            </a:r>
          </a:p>
        </p:txBody>
      </p:sp>
    </p:spTree>
    <p:extLst>
      <p:ext uri="{BB962C8B-B14F-4D97-AF65-F5344CB8AC3E}">
        <p14:creationId xmlns:p14="http://schemas.microsoft.com/office/powerpoint/2010/main" val="24973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Illusions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59877" cy="43513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Tendency for people to overestimate their ability to control events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Judgements of control depend on 2 conditions : an intention to create the outcome and the relationship between the action and the outcome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Image result for jackpot at slot machine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97" y="1825625"/>
            <a:ext cx="3962406" cy="395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2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Illusions of patterns and randomness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37733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People are bad at judging randomness and they cannot clearly distinguish between pattern and randomness</a:t>
            </a:r>
          </a:p>
          <a:p>
            <a:r>
              <a:rPr lang="en-US" sz="2800" dirty="0">
                <a:solidFill>
                  <a:schemeClr val="bg1"/>
                </a:solidFill>
              </a:rPr>
              <a:t>Experiment of generating a string of numbers, known as subjective random generation (SRG)</a:t>
            </a:r>
          </a:p>
        </p:txBody>
      </p:sp>
    </p:spTree>
    <p:extLst>
      <p:ext uri="{BB962C8B-B14F-4D97-AF65-F5344CB8AC3E}">
        <p14:creationId xmlns:p14="http://schemas.microsoft.com/office/powerpoint/2010/main" val="51690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5704" y="1805334"/>
            <a:ext cx="6011300" cy="2816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1354" y="2808209"/>
            <a:ext cx="806782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9067" y="1855709"/>
            <a:ext cx="806782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9391" y="3706404"/>
            <a:ext cx="872196" cy="91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62568" y="3697289"/>
            <a:ext cx="894002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6656" y="1863387"/>
            <a:ext cx="806782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8746" y="2775513"/>
            <a:ext cx="872196" cy="91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7460" y="3666832"/>
            <a:ext cx="894002" cy="95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2343" y="3710369"/>
            <a:ext cx="894002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9139" y="2813585"/>
            <a:ext cx="894001" cy="8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2974" y="1860259"/>
            <a:ext cx="806782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7147" y="2752431"/>
            <a:ext cx="894002" cy="95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6594" y="2798527"/>
            <a:ext cx="894002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2299" y="3770043"/>
            <a:ext cx="850392" cy="78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919" y="1865093"/>
            <a:ext cx="806782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9422" y="1805334"/>
            <a:ext cx="894002" cy="95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2226" y="2833749"/>
            <a:ext cx="850392" cy="78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754" y="1863359"/>
            <a:ext cx="894001" cy="8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7818" y="3716339"/>
            <a:ext cx="894002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1553199" y="1837306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String 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72249" y="2770756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String 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572249" y="3705016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String 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Illusions of patterns and randomness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52738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People typically give far fewer repetitions of the same digit than would be expected by chance.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ESP experiments are often equivalent to SRG and show the same bias</a:t>
            </a:r>
          </a:p>
          <a:p>
            <a:r>
              <a:rPr lang="en-US" sz="2800" dirty="0">
                <a:solidFill>
                  <a:schemeClr val="bg1"/>
                </a:solidFill>
              </a:rPr>
              <a:t>2 errors: - failure to detect patterns that are there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- tendency to see patterns that are not there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4. Illusions of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877471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Experiment: Object identification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3 pictures, the first being the blurriest</a:t>
            </a:r>
          </a:p>
        </p:txBody>
      </p:sp>
    </p:spTree>
    <p:extLst>
      <p:ext uri="{BB962C8B-B14F-4D97-AF65-F5344CB8AC3E}">
        <p14:creationId xmlns:p14="http://schemas.microsoft.com/office/powerpoint/2010/main" val="4248924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2" descr="Image result for mask of black dots on a whit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spectacle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mask of black dots on a whit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6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le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 result for mask of black dots on a whit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0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62" name="Picture 14" descr="Image result for penc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373" y="0"/>
            <a:ext cx="12303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mask of black dots on a whit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3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spectacle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33" b="82000" l="1064" r="98298">
                        <a14:foregroundMark x1="8298" y1="34333" x2="8298" y2="3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8234"/>
            <a:ext cx="6767804" cy="38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lea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" b="97250" l="325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7" y="2228711"/>
            <a:ext cx="5225143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mage result for penc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54" y="3341521"/>
            <a:ext cx="6064303" cy="33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0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8890" y="1400782"/>
            <a:ext cx="7995392" cy="3568608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Topic</a:t>
            </a:r>
            <a:r>
              <a:rPr lang="en-US" sz="2800" dirty="0">
                <a:solidFill>
                  <a:schemeClr val="bg1"/>
                </a:solidFill>
              </a:rPr>
              <a:t>: Psychic illusions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Reading</a:t>
            </a:r>
            <a:r>
              <a:rPr lang="en-US" sz="2800" dirty="0">
                <a:solidFill>
                  <a:schemeClr val="bg1"/>
                </a:solidFill>
              </a:rPr>
              <a:t>: Blackmore (1992), Psychic Experiences: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fr-FR" sz="2800" dirty="0" err="1">
                <a:solidFill>
                  <a:schemeClr val="bg1"/>
                </a:solidFill>
              </a:rPr>
              <a:t>Psychic</a:t>
            </a:r>
            <a:r>
              <a:rPr lang="fr-FR" sz="2800" dirty="0">
                <a:solidFill>
                  <a:schemeClr val="bg1"/>
                </a:solidFill>
              </a:rPr>
              <a:t> Illusions, </a:t>
            </a:r>
            <a:r>
              <a:rPr lang="fr-FR" sz="2800" dirty="0" err="1">
                <a:solidFill>
                  <a:schemeClr val="bg1"/>
                </a:solidFill>
              </a:rPr>
              <a:t>Skeptical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Inquirer</a:t>
            </a:r>
            <a:r>
              <a:rPr lang="fr-FR" sz="2800" dirty="0">
                <a:solidFill>
                  <a:schemeClr val="bg1"/>
                </a:solidFill>
              </a:rPr>
              <a:t> 16, 367-376.</a:t>
            </a:r>
            <a:br>
              <a:rPr lang="fr-FR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Group 5</a:t>
            </a:r>
            <a:r>
              <a:rPr lang="en-US" sz="2800" dirty="0">
                <a:solidFill>
                  <a:schemeClr val="bg1"/>
                </a:solidFill>
              </a:rPr>
              <a:t>: Shu Min, Yan Ling (Presenter), Yi </a:t>
            </a:r>
            <a:r>
              <a:rPr lang="en-US" sz="2800" dirty="0" err="1">
                <a:solidFill>
                  <a:schemeClr val="bg1"/>
                </a:solidFill>
              </a:rPr>
              <a:t>Mou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09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55059"/>
            <a:ext cx="10131425" cy="14562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4. Illusions of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11326"/>
            <a:ext cx="10131425" cy="45894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Goats were willing to say that there was a shape, but less likely in identifying them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The sheep would claim to see the forms earlier in the studies and identify them</a:t>
            </a:r>
          </a:p>
          <a:p>
            <a:r>
              <a:rPr lang="en-US" sz="2800" dirty="0">
                <a:solidFill>
                  <a:schemeClr val="bg1"/>
                </a:solidFill>
              </a:rPr>
              <a:t>Creativity may correlate with belief in the paranormal and the tendency to see forms</a:t>
            </a:r>
          </a:p>
          <a:p>
            <a:r>
              <a:rPr lang="en-US" sz="2800" dirty="0">
                <a:solidFill>
                  <a:schemeClr val="bg1"/>
                </a:solidFill>
              </a:rPr>
              <a:t>For those who often see forms in ambiguity, they are more likely the ones who will believe in paranormal activities or have psychic experiences</a:t>
            </a:r>
          </a:p>
        </p:txBody>
      </p:sp>
    </p:spTree>
    <p:extLst>
      <p:ext uri="{BB962C8B-B14F-4D97-AF65-F5344CB8AC3E}">
        <p14:creationId xmlns:p14="http://schemas.microsoft.com/office/powerpoint/2010/main" val="3767457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5. Illusions of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2569"/>
            <a:ext cx="6473757" cy="52314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Selective memory may make coincidences appear to occur more often than they actually occur</a:t>
            </a:r>
          </a:p>
          <a:p>
            <a:r>
              <a:rPr lang="en-US" sz="2800" dirty="0">
                <a:solidFill>
                  <a:schemeClr val="bg1"/>
                </a:solidFill>
              </a:rPr>
              <a:t>Fortune telling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People who are prone to memory effects are more likely to have psychic experiences</a:t>
            </a:r>
          </a:p>
        </p:txBody>
      </p:sp>
      <p:pic>
        <p:nvPicPr>
          <p:cNvPr id="2050" name="Picture 2" descr="Image result for 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57" y="1470331"/>
            <a:ext cx="4228458" cy="323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99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17770"/>
            <a:ext cx="10131425" cy="14562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741284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 types of illusion (connection, control, patterns and randomness, forms and memory) are related to psychic experiences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Sheep tends to show many of these effects of illusions to a greater extent than goats</a:t>
            </a:r>
          </a:p>
        </p:txBody>
      </p:sp>
      <p:pic>
        <p:nvPicPr>
          <p:cNvPr id="3074" name="Picture 2" descr="Image result for curious she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41" y="3937916"/>
            <a:ext cx="3849416" cy="25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erious go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97" y="3156909"/>
            <a:ext cx="3839960" cy="37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025" y="2972138"/>
            <a:ext cx="3403060" cy="132556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9675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997" y="531780"/>
            <a:ext cx="10131425" cy="14562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996" y="1770433"/>
            <a:ext cx="10131425" cy="426071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Introduction to psychic and illusion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5 types of illusion: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	- Connections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- Control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	- Pattern and randomness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	- Forms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	- Memory 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8496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64" y="27368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Psychic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24" y="1240409"/>
            <a:ext cx="10515600" cy="287439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psychic is a person who claims to use extrasensory perception (ESP) to identify information hidden from normal senses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Related to the human soul and mind</a:t>
            </a:r>
          </a:p>
          <a:p>
            <a:r>
              <a:rPr lang="en-US" sz="2800" dirty="0">
                <a:solidFill>
                  <a:schemeClr val="bg1"/>
                </a:solidFill>
              </a:rPr>
              <a:t>Examples: telepathy, déjà vu</a:t>
            </a:r>
          </a:p>
          <a:p>
            <a:r>
              <a:rPr lang="en-US" sz="2800" dirty="0">
                <a:solidFill>
                  <a:schemeClr val="bg1"/>
                </a:solidFill>
              </a:rPr>
              <a:t>People believe in psychic phenomena because they have psychic experience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3064" y="4114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Illusion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1624" y="4114800"/>
            <a:ext cx="10515600" cy="2764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Misinterpreted perception of the senses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Examples: Visual (optical) illusion, auditory illusion</a:t>
            </a:r>
          </a:p>
        </p:txBody>
      </p:sp>
    </p:spTree>
    <p:extLst>
      <p:ext uri="{BB962C8B-B14F-4D97-AF65-F5344CB8AC3E}">
        <p14:creationId xmlns:p14="http://schemas.microsoft.com/office/powerpoint/2010/main" val="101284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363" y="7032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rows of black and white squares are parallel.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black and white squares (café wall illusi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ck and white squares (café wall illusi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3576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lack and white squares (café wall illusi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37290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mage result for optical illus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53" y="2052094"/>
            <a:ext cx="5209170" cy="33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55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39" y="453957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There are only white circles in the intersection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56" y="1572809"/>
            <a:ext cx="7161193" cy="46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096" y="1914800"/>
            <a:ext cx="9094338" cy="302685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Psychic experiences are comparable to visual illusions</a:t>
            </a:r>
          </a:p>
        </p:txBody>
      </p:sp>
    </p:spTree>
    <p:extLst>
      <p:ext uri="{BB962C8B-B14F-4D97-AF65-F5344CB8AC3E}">
        <p14:creationId xmlns:p14="http://schemas.microsoft.com/office/powerpoint/2010/main" val="291007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14" y="890058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Visual illusions are caused by a mismatch of what the eyes see and what the brain intercepts.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 the case of psychic experiences, it may be due to the illusion that a cause is operating and an explanation is required when in fact none is.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illusion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70" y="3399043"/>
            <a:ext cx="6997430" cy="34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91" y="420882"/>
            <a:ext cx="7467977" cy="14562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Believers in psychic phenomenal-sheep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she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353" y="1612232"/>
            <a:ext cx="4873160" cy="3104900"/>
          </a:xfrm>
          <a:prstGeom prst="rect">
            <a:avLst/>
          </a:prstGeom>
          <a:noFill/>
        </p:spPr>
      </p:pic>
      <p:pic>
        <p:nvPicPr>
          <p:cNvPr id="2052" name="Picture 4" descr="Image result for goa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9747" y="1612232"/>
            <a:ext cx="4984866" cy="332522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03780" y="4672542"/>
            <a:ext cx="794429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Disbelievers in psychic phenomenal-goat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3870</TotalTime>
  <Words>516</Words>
  <Application>Microsoft Office PowerPoint</Application>
  <PresentationFormat>Widescreen</PresentationFormat>
  <Paragraphs>83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ObelixPro</vt:lpstr>
      <vt:lpstr>Celestial</vt:lpstr>
      <vt:lpstr>Psychic powers?</vt:lpstr>
      <vt:lpstr>Topic: Psychic illusions  Reading: Blackmore (1992), Psychic Experiences: Psychic Illusions, Skeptical Inquirer 16, 367-376.  Group 5: Shu Min, Yan Ling (Presenter), Yi Mou</vt:lpstr>
      <vt:lpstr>Outline </vt:lpstr>
      <vt:lpstr>Psychic</vt:lpstr>
      <vt:lpstr>The rows of black and white squares are parallel. </vt:lpstr>
      <vt:lpstr>There are only white circles in the intersection </vt:lpstr>
      <vt:lpstr>Psychic experiences are comparable to visual illusions</vt:lpstr>
      <vt:lpstr>PowerPoint Presentation</vt:lpstr>
      <vt:lpstr>Believers in psychic phenomenal-sheep</vt:lpstr>
      <vt:lpstr>1. Illusions of connections</vt:lpstr>
      <vt:lpstr>2. Illusions of control</vt:lpstr>
      <vt:lpstr>3. Illusions of patterns and randomness</vt:lpstr>
      <vt:lpstr>PowerPoint Presentation</vt:lpstr>
      <vt:lpstr>3. Illusions of patterns and randomness</vt:lpstr>
      <vt:lpstr>4. Illusions of forms</vt:lpstr>
      <vt:lpstr>PowerPoint Presentation</vt:lpstr>
      <vt:lpstr>PowerPoint Presentation</vt:lpstr>
      <vt:lpstr>PowerPoint Presentation</vt:lpstr>
      <vt:lpstr>PowerPoint Presentation</vt:lpstr>
      <vt:lpstr>4. Illusions of forms</vt:lpstr>
      <vt:lpstr>5. Illusions of memory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TohYanLing</dc:creator>
  <cp:lastModifiedBy>TohYanLing</cp:lastModifiedBy>
  <cp:revision>96</cp:revision>
  <dcterms:created xsi:type="dcterms:W3CDTF">2017-03-29T04:21:19Z</dcterms:created>
  <dcterms:modified xsi:type="dcterms:W3CDTF">2017-04-04T08:07:48Z</dcterms:modified>
</cp:coreProperties>
</file>