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0" r:id="rId3"/>
    <p:sldId id="270" r:id="rId4"/>
    <p:sldId id="271" r:id="rId5"/>
    <p:sldId id="261" r:id="rId6"/>
    <p:sldId id="272" r:id="rId7"/>
    <p:sldId id="273" r:id="rId8"/>
    <p:sldId id="274" r:id="rId9"/>
    <p:sldId id="275" r:id="rId10"/>
    <p:sldId id="276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>
        <p:scale>
          <a:sx n="72" d="100"/>
          <a:sy n="72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4/2/2017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4/2/2017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4/2/2017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sell a pseudoscience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Hui Ping, Xuan Qi, </a:t>
            </a:r>
            <a:r>
              <a:rPr lang="en-US" dirty="0" err="1"/>
              <a:t>Chuan</a:t>
            </a:r>
            <a:r>
              <a:rPr lang="en-US" dirty="0"/>
              <a:t> Yin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 tactics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SG" dirty="0"/>
              <a:t>Create a phantom</a:t>
            </a:r>
          </a:p>
          <a:p>
            <a:pPr marL="457200" indent="-457200">
              <a:buAutoNum type="arabicParenR"/>
            </a:pPr>
            <a:r>
              <a:rPr lang="en-SG" dirty="0"/>
              <a:t>Set a rationalization trap</a:t>
            </a:r>
          </a:p>
          <a:p>
            <a:pPr marL="457200" indent="-457200">
              <a:buAutoNum type="arabicParenR"/>
            </a:pPr>
            <a:r>
              <a:rPr lang="en-SG" dirty="0"/>
              <a:t>Manufacture source credibility and sincerity</a:t>
            </a:r>
          </a:p>
          <a:p>
            <a:pPr marL="457200" indent="-457200">
              <a:buAutoNum type="arabicParenR"/>
            </a:pPr>
            <a:r>
              <a:rPr lang="en-SG" dirty="0"/>
              <a:t>Establish a granfalloon</a:t>
            </a:r>
          </a:p>
          <a:p>
            <a:pPr marL="457200" indent="-457200">
              <a:buAutoNum type="arabicParenR"/>
            </a:pPr>
            <a:r>
              <a:rPr lang="en-SG" dirty="0"/>
              <a:t>Use self-generated persuasion</a:t>
            </a:r>
          </a:p>
          <a:p>
            <a:pPr marL="457200" indent="-457200">
              <a:buAutoNum type="arabicParenR"/>
            </a:pPr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1385" y="2194560"/>
            <a:ext cx="4493424" cy="3986784"/>
          </a:xfrm>
        </p:spPr>
        <p:txBody>
          <a:bodyPr/>
          <a:lstStyle/>
          <a:p>
            <a:pPr marL="0" indent="0">
              <a:buNone/>
            </a:pPr>
            <a:r>
              <a:rPr lang="en-SG" dirty="0"/>
              <a:t>6) Construct vivid appeals</a:t>
            </a:r>
          </a:p>
          <a:p>
            <a:pPr marL="0" indent="0">
              <a:buNone/>
            </a:pPr>
            <a:r>
              <a:rPr lang="en-SG" dirty="0"/>
              <a:t>7) Use pre-persuasions</a:t>
            </a:r>
          </a:p>
          <a:p>
            <a:pPr marL="0" indent="0">
              <a:buNone/>
            </a:pPr>
            <a:r>
              <a:rPr lang="en-SG" dirty="0"/>
              <a:t>8) Frequently use heuristics and commonplaces</a:t>
            </a:r>
          </a:p>
          <a:p>
            <a:pPr marL="0" indent="0">
              <a:buNone/>
            </a:pPr>
            <a:r>
              <a:rPr lang="en-SG" dirty="0"/>
              <a:t>9) Attack opponents through character assassination</a:t>
            </a:r>
          </a:p>
        </p:txBody>
      </p:sp>
    </p:spTree>
    <p:extLst>
      <p:ext uri="{BB962C8B-B14F-4D97-AF65-F5344CB8AC3E}">
        <p14:creationId xmlns:p14="http://schemas.microsoft.com/office/powerpoint/2010/main" val="14619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How good are these tricks? Do you know anyone who fell for scams?</a:t>
            </a:r>
            <a:endParaRPr lang="en-SG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/>
              <a:t>Sharing session </a:t>
            </a:r>
            <a:r>
              <a:rPr lang="en-SG" dirty="0">
                <a:sym typeface="Wingdings" panose="05000000000000000000" pitchFamily="2" charset="2"/>
              </a:rPr>
              <a:t>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566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Tricks of the trade</a:t>
            </a:r>
          </a:p>
          <a:p>
            <a:r>
              <a:rPr lang="en-US" dirty="0"/>
              <a:t>How good are these tricks?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 tactics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SG" dirty="0"/>
              <a:t>Create a phantom</a:t>
            </a:r>
          </a:p>
          <a:p>
            <a:pPr marL="457200" indent="-457200">
              <a:buAutoNum type="arabicParenR"/>
            </a:pPr>
            <a:r>
              <a:rPr lang="en-SG" dirty="0"/>
              <a:t>Set a rationalization trap</a:t>
            </a:r>
          </a:p>
          <a:p>
            <a:pPr marL="457200" indent="-457200">
              <a:buAutoNum type="arabicParenR"/>
            </a:pPr>
            <a:r>
              <a:rPr lang="en-SG" dirty="0"/>
              <a:t>Manufacture source credibility and sincerity</a:t>
            </a:r>
          </a:p>
          <a:p>
            <a:pPr marL="457200" indent="-457200">
              <a:buAutoNum type="arabicParenR"/>
            </a:pPr>
            <a:r>
              <a:rPr lang="en-SG" dirty="0"/>
              <a:t>Establish a granfalloon</a:t>
            </a:r>
          </a:p>
          <a:p>
            <a:pPr marL="457200" indent="-457200">
              <a:buAutoNum type="arabicParenR"/>
            </a:pPr>
            <a:r>
              <a:rPr lang="en-SG" dirty="0"/>
              <a:t>Use self-generated persuasion</a:t>
            </a:r>
          </a:p>
          <a:p>
            <a:pPr marL="457200" indent="-457200">
              <a:buAutoNum type="arabicParenR"/>
            </a:pPr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1385" y="2194560"/>
            <a:ext cx="4493424" cy="3986784"/>
          </a:xfrm>
        </p:spPr>
        <p:txBody>
          <a:bodyPr/>
          <a:lstStyle/>
          <a:p>
            <a:pPr marL="0" indent="0">
              <a:buNone/>
            </a:pPr>
            <a:r>
              <a:rPr lang="en-SG" dirty="0"/>
              <a:t>6) Construct vivid appeals</a:t>
            </a:r>
          </a:p>
          <a:p>
            <a:pPr marL="0" indent="0">
              <a:buNone/>
            </a:pPr>
            <a:r>
              <a:rPr lang="en-SG" dirty="0"/>
              <a:t>7) Use pre-persuasions</a:t>
            </a:r>
          </a:p>
          <a:p>
            <a:pPr marL="0" indent="0">
              <a:buNone/>
            </a:pPr>
            <a:r>
              <a:rPr lang="en-SG" dirty="0"/>
              <a:t>8) Frequently use heuristics and commonplaces</a:t>
            </a:r>
          </a:p>
          <a:p>
            <a:pPr marL="0" indent="0">
              <a:buNone/>
            </a:pPr>
            <a:r>
              <a:rPr lang="en-SG" dirty="0"/>
              <a:t>9) Attack opponents through character assassination</a:t>
            </a:r>
          </a:p>
        </p:txBody>
      </p:sp>
    </p:spTree>
    <p:extLst>
      <p:ext uri="{BB962C8B-B14F-4D97-AF65-F5344CB8AC3E}">
        <p14:creationId xmlns:p14="http://schemas.microsoft.com/office/powerpoint/2010/main" val="40374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Tricks of the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SG" dirty="0"/>
              <a:t>1) create a phantom goal</a:t>
            </a:r>
          </a:p>
          <a:p>
            <a:r>
              <a:rPr lang="en-SG" dirty="0"/>
              <a:t>Unattainable goal that looks possible</a:t>
            </a:r>
          </a:p>
          <a:p>
            <a:r>
              <a:rPr lang="en-SG" dirty="0"/>
              <a:t>Prey on feelings of inadequacy</a:t>
            </a:r>
          </a:p>
          <a:p>
            <a:r>
              <a:rPr lang="en-SG" dirty="0" err="1"/>
              <a:t>Eg</a:t>
            </a:r>
            <a:r>
              <a:rPr lang="en-SG" dirty="0"/>
              <a:t> séance where you can talk to the dead</a:t>
            </a:r>
          </a:p>
          <a:p>
            <a:r>
              <a:rPr lang="en-SG" dirty="0" err="1"/>
              <a:t>Eg</a:t>
            </a:r>
            <a:r>
              <a:rPr lang="en-SG" dirty="0"/>
              <a:t> subliminal tapes to lose weight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SG" dirty="0"/>
              <a:t>2) set a rationalisation trap</a:t>
            </a:r>
          </a:p>
          <a:p>
            <a:r>
              <a:rPr lang="en-SG" dirty="0"/>
              <a:t>Once you’re in, you may be motivated to stay to prove you are right</a:t>
            </a:r>
          </a:p>
          <a:p>
            <a:r>
              <a:rPr lang="en-SG" dirty="0"/>
              <a:t>“foot-in-the-door” method</a:t>
            </a:r>
          </a:p>
          <a:p>
            <a:r>
              <a:rPr lang="en-SG" dirty="0"/>
              <a:t>Ask for a small commitment</a:t>
            </a:r>
          </a:p>
          <a:p>
            <a:r>
              <a:rPr lang="en-SG" dirty="0"/>
              <a:t>Then escalate it</a:t>
            </a:r>
          </a:p>
        </p:txBody>
      </p:sp>
      <p:pic>
        <p:nvPicPr>
          <p:cNvPr id="1026" name="Picture 2" descr="Image result for phan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79" y="5046594"/>
            <a:ext cx="3220278" cy="181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751" y="4744278"/>
            <a:ext cx="2113722" cy="21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2"/>
            <a:ext cx="9628632" cy="1362113"/>
          </a:xfrm>
        </p:spPr>
        <p:txBody>
          <a:bodyPr/>
          <a:lstStyle/>
          <a:p>
            <a:r>
              <a:rPr lang="en-US" dirty="0"/>
              <a:t>3) </a:t>
            </a:r>
            <a:r>
              <a:rPr lang="en-SG" dirty="0"/>
              <a:t>Manufacture source credibility</a:t>
            </a:r>
            <a:endParaRPr lang="en-US" dirty="0"/>
          </a:p>
        </p:txBody>
      </p:sp>
      <p:pic>
        <p:nvPicPr>
          <p:cNvPr id="2052" name="Picture 4" descr="Image result for ridiculous job tit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56" y="1990992"/>
            <a:ext cx="4049394" cy="223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idiculous job tit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8" y="4386831"/>
            <a:ext cx="4671391" cy="23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idiculous job tit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5" y="594699"/>
            <a:ext cx="57150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xp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349" y="4769902"/>
            <a:ext cx="15906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4) Establish a granfalloon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Granfalloon – “a proud and meaningless association of human beings”</a:t>
            </a:r>
          </a:p>
          <a:p>
            <a:r>
              <a:rPr lang="en-SG" dirty="0"/>
              <a:t>When you assign people to groups and label them, and suddenly they are closer to their groupmates and hostile to the other group</a:t>
            </a:r>
          </a:p>
          <a:p>
            <a:r>
              <a:rPr lang="en-SG" dirty="0"/>
              <a:t>Criticism is written off as things the other group, the “evil people”, would say</a:t>
            </a:r>
          </a:p>
          <a:p>
            <a:r>
              <a:rPr lang="en-SG" dirty="0" err="1"/>
              <a:t>Eg</a:t>
            </a:r>
            <a:r>
              <a:rPr lang="en-SG" dirty="0"/>
              <a:t> séance</a:t>
            </a:r>
          </a:p>
          <a:p>
            <a:r>
              <a:rPr lang="en-SG" dirty="0"/>
              <a:t>The medium says the gust of air is due to dead person blowing at them</a:t>
            </a:r>
          </a:p>
          <a:p>
            <a:r>
              <a:rPr lang="en-SG" dirty="0"/>
              <a:t>People at the séance believe</a:t>
            </a:r>
          </a:p>
          <a:p>
            <a:r>
              <a:rPr lang="en-SG" dirty="0"/>
              <a:t>Even if you don’t believe you won’t bring it up</a:t>
            </a:r>
          </a:p>
        </p:txBody>
      </p:sp>
      <p:pic>
        <p:nvPicPr>
          <p:cNvPr id="3074" name="Picture 2" descr="Image result for se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30" y="4237793"/>
            <a:ext cx="3843131" cy="23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5) Use self-generated persuasion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Let the victim persuade themselves</a:t>
            </a:r>
          </a:p>
          <a:p>
            <a:r>
              <a:rPr lang="en-SG" dirty="0" err="1"/>
              <a:t>Eg</a:t>
            </a:r>
            <a:r>
              <a:rPr lang="en-SG" dirty="0"/>
              <a:t> Multi-Level </a:t>
            </a:r>
            <a:r>
              <a:rPr lang="en-SG" dirty="0" err="1"/>
              <a:t>Marketting</a:t>
            </a:r>
            <a:r>
              <a:rPr lang="en-SG" dirty="0"/>
              <a:t> (MLM)</a:t>
            </a:r>
          </a:p>
          <a:p>
            <a:r>
              <a:rPr lang="en-SG" dirty="0"/>
              <a:t>Recruit victims to recruit others</a:t>
            </a:r>
          </a:p>
          <a:p>
            <a:r>
              <a:rPr lang="en-SG" dirty="0"/>
              <a:t>When you have to persuade others,</a:t>
            </a:r>
          </a:p>
          <a:p>
            <a:r>
              <a:rPr lang="en-SG" dirty="0"/>
              <a:t>You persuade yourself too</a:t>
            </a:r>
          </a:p>
          <a:p>
            <a:endParaRPr lang="en-SG" dirty="0"/>
          </a:p>
        </p:txBody>
      </p:sp>
      <p:pic>
        <p:nvPicPr>
          <p:cNvPr id="4098" name="Picture 2" descr="Image result for mlm nutrition compa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10" y="2165074"/>
            <a:ext cx="5894079" cy="40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SG" dirty="0"/>
              <a:t>6) Construct vivid appeals</a:t>
            </a:r>
          </a:p>
          <a:p>
            <a:r>
              <a:rPr lang="en-SG" dirty="0"/>
              <a:t>Shocking mental images or statistics</a:t>
            </a:r>
          </a:p>
          <a:p>
            <a:r>
              <a:rPr lang="en-SG" dirty="0"/>
              <a:t>Lasting impression outcompeting rational explanations</a:t>
            </a:r>
          </a:p>
          <a:p>
            <a:r>
              <a:rPr lang="en-SG" dirty="0" err="1"/>
              <a:t>Eg</a:t>
            </a:r>
            <a:r>
              <a:rPr lang="en-SG" dirty="0"/>
              <a:t> </a:t>
            </a:r>
            <a:r>
              <a:rPr lang="en-SG" dirty="0" err="1"/>
              <a:t>Borley</a:t>
            </a:r>
            <a:r>
              <a:rPr lang="en-SG" dirty="0"/>
              <a:t> Rectory hauntings</a:t>
            </a:r>
          </a:p>
          <a:p>
            <a:r>
              <a:rPr lang="en-SG" dirty="0"/>
              <a:t>Such dramatic “case studies” serve as believer’s refute to truth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SG" dirty="0"/>
              <a:t>7) use pre-persuasion</a:t>
            </a:r>
          </a:p>
          <a:p>
            <a:r>
              <a:rPr lang="en-SG" dirty="0"/>
              <a:t>Redefining the issue</a:t>
            </a:r>
          </a:p>
          <a:p>
            <a:r>
              <a:rPr lang="en-SG" dirty="0" err="1"/>
              <a:t>Eg</a:t>
            </a:r>
            <a:r>
              <a:rPr lang="en-SG" dirty="0"/>
              <a:t> alternative medicine companies labelling their products as “health freedom” – who is likely to say they oppose freedom?</a:t>
            </a:r>
          </a:p>
          <a:p>
            <a:r>
              <a:rPr lang="en-SG" dirty="0"/>
              <a:t>Claiming to be different from the rest – so any negative studies on them don’t apply to you</a:t>
            </a:r>
          </a:p>
        </p:txBody>
      </p:sp>
    </p:spTree>
    <p:extLst>
      <p:ext uri="{BB962C8B-B14F-4D97-AF65-F5344CB8AC3E}">
        <p14:creationId xmlns:p14="http://schemas.microsoft.com/office/powerpoint/2010/main" val="37796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dirty="0"/>
              <a:t>8) Frequently use heuristics and commonplaces</a:t>
            </a:r>
          </a:p>
          <a:p>
            <a:pPr marL="0" indent="0">
              <a:buNone/>
            </a:pPr>
            <a:r>
              <a:rPr lang="en-SG" dirty="0"/>
              <a:t>Consensus heuristic – what everyone agrees to must be true </a:t>
            </a:r>
          </a:p>
          <a:p>
            <a:pPr marL="0" indent="0">
              <a:buNone/>
            </a:pPr>
            <a:r>
              <a:rPr lang="en-SG" dirty="0"/>
              <a:t>Natural commonplace – natural = good, manmade = bad</a:t>
            </a:r>
          </a:p>
          <a:p>
            <a:pPr marL="0" indent="0">
              <a:buNone/>
            </a:pPr>
            <a:endParaRPr lang="en-SG" dirty="0"/>
          </a:p>
          <a:p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SG" dirty="0"/>
              <a:t>9) Attack opponents through character assassination</a:t>
            </a:r>
          </a:p>
          <a:p>
            <a:r>
              <a:rPr lang="en-SG" dirty="0"/>
              <a:t>Pointing out their flaws, digging up dirt</a:t>
            </a:r>
          </a:p>
          <a:p>
            <a:r>
              <a:rPr lang="en-SG" dirty="0"/>
              <a:t>Changes the discussion from “is this a scam” to “is this person ethical”</a:t>
            </a:r>
          </a:p>
        </p:txBody>
      </p:sp>
    </p:spTree>
    <p:extLst>
      <p:ext uri="{BB962C8B-B14F-4D97-AF65-F5344CB8AC3E}">
        <p14:creationId xmlns:p14="http://schemas.microsoft.com/office/powerpoint/2010/main" val="38429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91</TotalTime>
  <Words>460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Educational subjects 16x9</vt:lpstr>
      <vt:lpstr>How to sell a pseudoscience</vt:lpstr>
      <vt:lpstr>Contents </vt:lpstr>
      <vt:lpstr>The tactics</vt:lpstr>
      <vt:lpstr>Tricks of the trade</vt:lpstr>
      <vt:lpstr>3) Manufacture source credibility</vt:lpstr>
      <vt:lpstr>4) Establish a granfalloon</vt:lpstr>
      <vt:lpstr>5) Use self-generated persuasion</vt:lpstr>
      <vt:lpstr>PowerPoint Presentation</vt:lpstr>
      <vt:lpstr>PowerPoint Presentation</vt:lpstr>
      <vt:lpstr>The tactics</vt:lpstr>
      <vt:lpstr>How good are these tricks? Do you know anyone who fell for scams?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sell a pseudoscience</dc:title>
  <dc:creator>Hui Ping Cheong</dc:creator>
  <cp:lastModifiedBy>Hui Ping Cheong</cp:lastModifiedBy>
  <cp:revision>29</cp:revision>
  <dcterms:created xsi:type="dcterms:W3CDTF">2017-04-02T14:08:28Z</dcterms:created>
  <dcterms:modified xsi:type="dcterms:W3CDTF">2017-04-02T15:40:21Z</dcterms:modified>
</cp:coreProperties>
</file>