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1" r:id="rId4"/>
    <p:sldId id="287" r:id="rId5"/>
    <p:sldId id="288" r:id="rId6"/>
    <p:sldId id="263" r:id="rId7"/>
    <p:sldId id="296" r:id="rId8"/>
    <p:sldId id="264" r:id="rId9"/>
    <p:sldId id="289" r:id="rId10"/>
    <p:sldId id="261" r:id="rId11"/>
    <p:sldId id="259" r:id="rId12"/>
    <p:sldId id="277" r:id="rId13"/>
    <p:sldId id="280" r:id="rId14"/>
    <p:sldId id="268" r:id="rId15"/>
    <p:sldId id="290" r:id="rId16"/>
    <p:sldId id="266" r:id="rId17"/>
    <p:sldId id="270" r:id="rId18"/>
    <p:sldId id="291" r:id="rId19"/>
    <p:sldId id="282" r:id="rId20"/>
    <p:sldId id="267" r:id="rId21"/>
    <p:sldId id="292" r:id="rId22"/>
    <p:sldId id="265" r:id="rId23"/>
    <p:sldId id="293" r:id="rId24"/>
    <p:sldId id="262" r:id="rId25"/>
    <p:sldId id="294" r:id="rId26"/>
    <p:sldId id="269" r:id="rId27"/>
    <p:sldId id="295" r:id="rId28"/>
    <p:sldId id="272" r:id="rId29"/>
    <p:sldId id="27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3/30/2017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3/30/2017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10036534" cy="2387600"/>
          </a:xfrm>
        </p:spPr>
        <p:txBody>
          <a:bodyPr>
            <a:normAutofit/>
          </a:bodyPr>
          <a:lstStyle/>
          <a:p>
            <a:r>
              <a:rPr lang="en-SG" sz="5400" b="1" dirty="0" smtClean="0">
                <a:latin typeface="Tempus Sans ITC" panose="04020404030D07020202" pitchFamily="82" charset="0"/>
              </a:rPr>
              <a:t>The perfect payday - </a:t>
            </a:r>
            <a:br>
              <a:rPr lang="en-SG" sz="5400" b="1" dirty="0" smtClean="0">
                <a:latin typeface="Tempus Sans ITC" panose="04020404030D07020202" pitchFamily="82" charset="0"/>
              </a:rPr>
            </a:br>
            <a:r>
              <a:rPr lang="en-SG" sz="5400" b="1" dirty="0" smtClean="0">
                <a:latin typeface="Tempus Sans ITC" panose="04020404030D07020202" pitchFamily="82" charset="0"/>
              </a:rPr>
              <a:t>fraud in the stock market</a:t>
            </a:r>
            <a:endParaRPr lang="en-SG" sz="5400" b="1" dirty="0">
              <a:latin typeface="Tempus Sans ITC" panose="04020404030D07020202" pitchFamily="82" charset="0"/>
            </a:endParaRPr>
          </a:p>
        </p:txBody>
      </p:sp>
      <p:sp>
        <p:nvSpPr>
          <p:cNvPr id="3" name="Subtitle 2"/>
          <p:cNvSpPr>
            <a:spLocks noGrp="1"/>
          </p:cNvSpPr>
          <p:nvPr>
            <p:ph type="subTitle" idx="1"/>
          </p:nvPr>
        </p:nvSpPr>
        <p:spPr/>
        <p:txBody>
          <a:bodyPr>
            <a:noAutofit/>
          </a:bodyPr>
          <a:lstStyle/>
          <a:p>
            <a:r>
              <a:rPr lang="en-SG" sz="1800" dirty="0" smtClean="0">
                <a:latin typeface="Tempus Sans ITC" panose="04020404030D07020202" pitchFamily="82" charset="0"/>
              </a:rPr>
              <a:t>Liew Xuan Qi (A0157765N)</a:t>
            </a:r>
          </a:p>
          <a:p>
            <a:r>
              <a:rPr lang="en-SG" sz="1800" dirty="0" smtClean="0">
                <a:latin typeface="Tempus Sans ITC" panose="04020404030D07020202" pitchFamily="82" charset="0"/>
              </a:rPr>
              <a:t>Cheong Hui Ping (A0127945W)</a:t>
            </a:r>
          </a:p>
          <a:p>
            <a:r>
              <a:rPr lang="en-SG" sz="1800" dirty="0" smtClean="0">
                <a:latin typeface="Tempus Sans ITC" panose="04020404030D07020202" pitchFamily="82" charset="0"/>
              </a:rPr>
              <a:t>Hong </a:t>
            </a:r>
            <a:r>
              <a:rPr lang="en-SG" sz="1800" dirty="0" err="1" smtClean="0">
                <a:latin typeface="Tempus Sans ITC" panose="04020404030D07020202" pitchFamily="82" charset="0"/>
              </a:rPr>
              <a:t>chuan</a:t>
            </a:r>
            <a:r>
              <a:rPr lang="en-SG" sz="1800" dirty="0" smtClean="0">
                <a:latin typeface="Tempus Sans ITC" panose="04020404030D07020202" pitchFamily="82" charset="0"/>
              </a:rPr>
              <a:t> yin (A0155305M)</a:t>
            </a:r>
            <a:endParaRPr lang="en-SG" sz="1800" dirty="0">
              <a:latin typeface="Tempus Sans ITC" panose="04020404030D07020202" pitchFamily="82" charset="0"/>
            </a:endParaRPr>
          </a:p>
        </p:txBody>
      </p:sp>
    </p:spTree>
    <p:extLst>
      <p:ext uri="{BB962C8B-B14F-4D97-AF65-F5344CB8AC3E}">
        <p14:creationId xmlns:p14="http://schemas.microsoft.com/office/powerpoint/2010/main" val="3431770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83668"/>
            <a:ext cx="9905998" cy="1478570"/>
          </a:xfrm>
        </p:spPr>
        <p:txBody>
          <a:bodyPr/>
          <a:lstStyle/>
          <a:p>
            <a:r>
              <a:rPr lang="en-SG" b="1" dirty="0" smtClean="0">
                <a:latin typeface="Tempus Sans ITC" panose="04020404030D07020202" pitchFamily="82" charset="0"/>
              </a:rPr>
              <a:t>Luck or something </a:t>
            </a:r>
            <a:r>
              <a:rPr lang="en-SG" b="1" dirty="0" smtClean="0">
                <a:latin typeface="Tempus Sans ITC" panose="04020404030D07020202" pitchFamily="82" charset="0"/>
              </a:rPr>
              <a:t>else?</a:t>
            </a:r>
            <a:endParaRPr lang="en-SG" b="1" dirty="0">
              <a:latin typeface="Tempus Sans ITC" panose="04020404030D07020202" pitchFamily="82" charset="0"/>
            </a:endParaRPr>
          </a:p>
        </p:txBody>
      </p:sp>
      <p:sp>
        <p:nvSpPr>
          <p:cNvPr id="3" name="Content Placeholder 2"/>
          <p:cNvSpPr>
            <a:spLocks noGrp="1"/>
          </p:cNvSpPr>
          <p:nvPr>
            <p:ph idx="1"/>
          </p:nvPr>
        </p:nvSpPr>
        <p:spPr>
          <a:xfrm>
            <a:off x="1141413" y="1428460"/>
            <a:ext cx="10539725" cy="3541714"/>
          </a:xfrm>
        </p:spPr>
        <p:txBody>
          <a:bodyPr>
            <a:normAutofit/>
          </a:bodyPr>
          <a:lstStyle/>
          <a:p>
            <a:r>
              <a:rPr lang="en-SG" sz="2000" dirty="0" smtClean="0">
                <a:latin typeface="Tempus Sans ITC" panose="04020404030D07020202" pitchFamily="82" charset="0"/>
              </a:rPr>
              <a:t>Shares </a:t>
            </a:r>
            <a:r>
              <a:rPr lang="en-SG" sz="2000" dirty="0" smtClean="0">
                <a:latin typeface="Tempus Sans ITC" panose="04020404030D07020202" pitchFamily="82" charset="0"/>
              </a:rPr>
              <a:t>of Affiliated Computer Services Inc. sank to the lowest level in the year</a:t>
            </a:r>
          </a:p>
          <a:p>
            <a:r>
              <a:rPr lang="en-SG" sz="2000" dirty="0" smtClean="0">
                <a:latin typeface="Tempus Sans ITC" panose="04020404030D07020202" pitchFamily="82" charset="0"/>
              </a:rPr>
              <a:t>Chief Executive Jeffery Rich’s annual grant of stock options was dated that day, entitling him to buy stock at that price</a:t>
            </a:r>
          </a:p>
          <a:p>
            <a:r>
              <a:rPr lang="en-SG" sz="2000" dirty="0" smtClean="0">
                <a:latin typeface="Tempus Sans ITC" panose="04020404030D07020202" pitchFamily="82" charset="0"/>
              </a:rPr>
              <a:t>Same pattern throughout Mr Rich’s tenure – all his stock option grants from 1995 to 2002 were dated just before a rise in stock price, often at the bottom of a steep drop</a:t>
            </a:r>
          </a:p>
          <a:p>
            <a:r>
              <a:rPr lang="en-SG" sz="2000" dirty="0" smtClean="0">
                <a:latin typeface="Tempus Sans ITC" panose="04020404030D07020202" pitchFamily="82" charset="0"/>
              </a:rPr>
              <a:t>Odds of this happening by chance is very low (1 in 300billion)</a:t>
            </a:r>
            <a:endParaRPr lang="en-SG" sz="2000" dirty="0">
              <a:latin typeface="Tempus Sans ITC" panose="04020404030D07020202" pitchFamily="82" charset="0"/>
            </a:endParaRPr>
          </a:p>
        </p:txBody>
      </p:sp>
      <p:pic>
        <p:nvPicPr>
          <p:cNvPr id="4" name="Picture 3"/>
          <p:cNvPicPr>
            <a:picLocks noChangeAspect="1"/>
          </p:cNvPicPr>
          <p:nvPr/>
        </p:nvPicPr>
        <p:blipFill>
          <a:blip r:embed="rId2"/>
          <a:stretch>
            <a:fillRect/>
          </a:stretch>
        </p:blipFill>
        <p:spPr>
          <a:xfrm>
            <a:off x="2174268" y="4165511"/>
            <a:ext cx="8097866" cy="2692489"/>
          </a:xfrm>
          <a:prstGeom prst="rect">
            <a:avLst/>
          </a:prstGeom>
        </p:spPr>
      </p:pic>
    </p:spTree>
    <p:extLst>
      <p:ext uri="{BB962C8B-B14F-4D97-AF65-F5344CB8AC3E}">
        <p14:creationId xmlns:p14="http://schemas.microsoft.com/office/powerpoint/2010/main" val="4185022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latin typeface="Tempus Sans ITC" panose="04020404030D07020202" pitchFamily="82" charset="0"/>
              </a:rPr>
              <a:t>The </a:t>
            </a:r>
            <a:r>
              <a:rPr lang="en-SG" b="1" dirty="0" smtClean="0">
                <a:latin typeface="Tempus Sans ITC" panose="04020404030D07020202" pitchFamily="82" charset="0"/>
              </a:rPr>
              <a:t>main </a:t>
            </a:r>
            <a:r>
              <a:rPr lang="en-SG" b="1" dirty="0" smtClean="0">
                <a:latin typeface="Tempus Sans ITC" panose="04020404030D07020202" pitchFamily="82" charset="0"/>
              </a:rPr>
              <a:t>problems - Backdating</a:t>
            </a:r>
            <a:endParaRPr lang="en-SG" b="1" dirty="0">
              <a:latin typeface="Tempus Sans ITC" panose="04020404030D07020202" pitchFamily="82" charset="0"/>
            </a:endParaRPr>
          </a:p>
        </p:txBody>
      </p:sp>
      <p:sp>
        <p:nvSpPr>
          <p:cNvPr id="3" name="Content Placeholder 2"/>
          <p:cNvSpPr>
            <a:spLocks noGrp="1"/>
          </p:cNvSpPr>
          <p:nvPr>
            <p:ph idx="1"/>
          </p:nvPr>
        </p:nvSpPr>
        <p:spPr>
          <a:xfrm>
            <a:off x="1141413" y="1837363"/>
            <a:ext cx="9905998" cy="3541714"/>
          </a:xfrm>
        </p:spPr>
        <p:txBody>
          <a:bodyPr>
            <a:normAutofit/>
          </a:bodyPr>
          <a:lstStyle/>
          <a:p>
            <a:r>
              <a:rPr lang="en-SG" dirty="0" smtClean="0">
                <a:latin typeface="Tempus Sans ITC" panose="04020404030D07020202" pitchFamily="82" charset="0"/>
              </a:rPr>
              <a:t>Most effective way to consistently capture low price days for option grants</a:t>
            </a:r>
          </a:p>
          <a:p>
            <a:r>
              <a:rPr lang="en-SG" dirty="0" smtClean="0">
                <a:latin typeface="Tempus Sans ITC" panose="04020404030D07020202" pitchFamily="82" charset="0"/>
              </a:rPr>
              <a:t>Wait for stock prices to rise and backdate to a day prior to the rise</a:t>
            </a:r>
          </a:p>
          <a:p>
            <a:r>
              <a:rPr lang="en-SG" dirty="0" smtClean="0">
                <a:latin typeface="Tempus Sans ITC" panose="04020404030D07020202" pitchFamily="82" charset="0"/>
              </a:rPr>
              <a:t>Purchase stock options at a lower price and have confidence that the price of their stock will rise</a:t>
            </a:r>
          </a:p>
          <a:p>
            <a:r>
              <a:rPr lang="en-SG" dirty="0" smtClean="0">
                <a:latin typeface="Tempus Sans ITC" panose="04020404030D07020202" pitchFamily="82" charset="0"/>
              </a:rPr>
              <a:t>Nobody </a:t>
            </a:r>
            <a:r>
              <a:rPr lang="en-SG" dirty="0">
                <a:latin typeface="Tempus Sans ITC" panose="04020404030D07020202" pitchFamily="82" charset="0"/>
              </a:rPr>
              <a:t>authorizing grants on a given day would know how the stock would do in the future, post grant price surges would indicate </a:t>
            </a:r>
            <a:r>
              <a:rPr lang="en-SG" dirty="0" smtClean="0">
                <a:latin typeface="Tempus Sans ITC" panose="04020404030D07020202" pitchFamily="82" charset="0"/>
              </a:rPr>
              <a:t>backdating</a:t>
            </a:r>
          </a:p>
        </p:txBody>
      </p:sp>
      <p:pic>
        <p:nvPicPr>
          <p:cNvPr id="16386" name="Picture 2" descr="Image result for backdating"/>
          <p:cNvPicPr>
            <a:picLocks noChangeAspect="1" noChangeArrowheads="1"/>
          </p:cNvPicPr>
          <p:nvPr/>
        </p:nvPicPr>
        <p:blipFill rotWithShape="1">
          <a:blip r:embed="rId2">
            <a:extLst>
              <a:ext uri="{28A0092B-C50C-407E-A947-70E740481C1C}">
                <a14:useLocalDpi xmlns:a14="http://schemas.microsoft.com/office/drawing/2010/main" val="0"/>
              </a:ext>
            </a:extLst>
          </a:blip>
          <a:srcRect t="1068"/>
          <a:stretch/>
        </p:blipFill>
        <p:spPr bwMode="auto">
          <a:xfrm>
            <a:off x="7973623" y="4900701"/>
            <a:ext cx="2329475" cy="183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876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latin typeface="Tempus Sans ITC" panose="04020404030D07020202" pitchFamily="82" charset="0"/>
              </a:rPr>
              <a:t>The </a:t>
            </a:r>
            <a:r>
              <a:rPr lang="en-SG" b="1" dirty="0" smtClean="0">
                <a:latin typeface="Tempus Sans ITC" panose="04020404030D07020202" pitchFamily="82" charset="0"/>
              </a:rPr>
              <a:t>main </a:t>
            </a:r>
            <a:r>
              <a:rPr lang="en-SG" b="1" dirty="0" smtClean="0">
                <a:latin typeface="Tempus Sans ITC" panose="04020404030D07020202" pitchFamily="82" charset="0"/>
              </a:rPr>
              <a:t>problems - Backdating</a:t>
            </a:r>
            <a:endParaRPr lang="en-SG" b="1" dirty="0">
              <a:latin typeface="Tempus Sans ITC" panose="04020404030D07020202" pitchFamily="82" charset="0"/>
            </a:endParaRPr>
          </a:p>
        </p:txBody>
      </p:sp>
      <p:sp>
        <p:nvSpPr>
          <p:cNvPr id="3" name="Content Placeholder 2"/>
          <p:cNvSpPr>
            <a:spLocks noGrp="1"/>
          </p:cNvSpPr>
          <p:nvPr>
            <p:ph idx="1"/>
          </p:nvPr>
        </p:nvSpPr>
        <p:spPr>
          <a:xfrm>
            <a:off x="1141413" y="1785848"/>
            <a:ext cx="9905999" cy="3541714"/>
          </a:xfrm>
        </p:spPr>
        <p:txBody>
          <a:bodyPr>
            <a:normAutofit/>
          </a:bodyPr>
          <a:lstStyle/>
          <a:p>
            <a:r>
              <a:rPr lang="en-SG" sz="2000" dirty="0" smtClean="0">
                <a:latin typeface="Tempus Sans ITC" panose="04020404030D07020202" pitchFamily="82" charset="0"/>
              </a:rPr>
              <a:t>Some companies’ top executives receive options on unusually </a:t>
            </a:r>
            <a:r>
              <a:rPr lang="en-SG" sz="2000" dirty="0" smtClean="0">
                <a:latin typeface="Tempus Sans ITC" panose="04020404030D07020202" pitchFamily="82" charset="0"/>
              </a:rPr>
              <a:t>favourable dates. This can help build fortunes even if company stock does not rise steadily</a:t>
            </a:r>
          </a:p>
          <a:p>
            <a:pPr lvl="1"/>
            <a:r>
              <a:rPr lang="en-SG" dirty="0" err="1" smtClean="0">
                <a:latin typeface="Tempus Sans ITC" panose="04020404030D07020202" pitchFamily="82" charset="0"/>
              </a:rPr>
              <a:t>Vitesse</a:t>
            </a:r>
            <a:r>
              <a:rPr lang="en-SG" dirty="0" smtClean="0">
                <a:latin typeface="Tempus Sans ITC" panose="04020404030D07020202" pitchFamily="82" charset="0"/>
              </a:rPr>
              <a:t> Semiconductor Corp. chief executive Louis </a:t>
            </a:r>
            <a:r>
              <a:rPr lang="en-SG" dirty="0" err="1" smtClean="0">
                <a:latin typeface="Tempus Sans ITC" panose="04020404030D07020202" pitchFamily="82" charset="0"/>
              </a:rPr>
              <a:t>Tomasetta</a:t>
            </a:r>
            <a:r>
              <a:rPr lang="en-SG" dirty="0" smtClean="0">
                <a:latin typeface="Tempus Sans ITC" panose="04020404030D07020202" pitchFamily="82" charset="0"/>
              </a:rPr>
              <a:t> got a grant to buy 600,000 shares at a date where the shares were priced at its low for the year, allowing him to pocket more profits. 8 of his 9 option grants were dated just before a double digit price surge in the next 20 trading days. The odds of such a pattern occurring by chance is about 1 in 26billion</a:t>
            </a:r>
            <a:endParaRPr lang="en-SG" dirty="0" smtClean="0">
              <a:latin typeface="Tempus Sans ITC" panose="04020404030D07020202" pitchFamily="82" charset="0"/>
            </a:endParaRPr>
          </a:p>
        </p:txBody>
      </p:sp>
      <p:pic>
        <p:nvPicPr>
          <p:cNvPr id="4" name="Picture 3"/>
          <p:cNvPicPr>
            <a:picLocks noChangeAspect="1"/>
          </p:cNvPicPr>
          <p:nvPr/>
        </p:nvPicPr>
        <p:blipFill>
          <a:blip r:embed="rId2"/>
          <a:stretch>
            <a:fillRect/>
          </a:stretch>
        </p:blipFill>
        <p:spPr>
          <a:xfrm>
            <a:off x="2667342" y="4481848"/>
            <a:ext cx="7281721" cy="2250381"/>
          </a:xfrm>
          <a:prstGeom prst="rect">
            <a:avLst/>
          </a:prstGeom>
        </p:spPr>
      </p:pic>
    </p:spTree>
    <p:extLst>
      <p:ext uri="{BB962C8B-B14F-4D97-AF65-F5344CB8AC3E}">
        <p14:creationId xmlns:p14="http://schemas.microsoft.com/office/powerpoint/2010/main" val="2022210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latin typeface="Tempus Sans ITC" panose="04020404030D07020202" pitchFamily="82" charset="0"/>
              </a:rPr>
              <a:t>The </a:t>
            </a:r>
            <a:r>
              <a:rPr lang="en-SG" b="1" dirty="0" smtClean="0">
                <a:latin typeface="Tempus Sans ITC" panose="04020404030D07020202" pitchFamily="82" charset="0"/>
              </a:rPr>
              <a:t>main </a:t>
            </a:r>
            <a:r>
              <a:rPr lang="en-SG" b="1" dirty="0" smtClean="0">
                <a:latin typeface="Tempus Sans ITC" panose="04020404030D07020202" pitchFamily="82" charset="0"/>
              </a:rPr>
              <a:t>problems - Backdating</a:t>
            </a:r>
            <a:endParaRPr lang="en-SG" b="1" dirty="0">
              <a:latin typeface="Tempus Sans ITC" panose="04020404030D07020202" pitchFamily="82" charset="0"/>
            </a:endParaRPr>
          </a:p>
        </p:txBody>
      </p:sp>
      <p:sp>
        <p:nvSpPr>
          <p:cNvPr id="3" name="Content Placeholder 2"/>
          <p:cNvSpPr>
            <a:spLocks noGrp="1"/>
          </p:cNvSpPr>
          <p:nvPr>
            <p:ph idx="1"/>
          </p:nvPr>
        </p:nvSpPr>
        <p:spPr/>
        <p:txBody>
          <a:bodyPr>
            <a:normAutofit lnSpcReduction="10000"/>
          </a:bodyPr>
          <a:lstStyle/>
          <a:p>
            <a:r>
              <a:rPr lang="en-SG" dirty="0" smtClean="0">
                <a:latin typeface="Tempus Sans ITC" panose="04020404030D07020202" pitchFamily="82" charset="0"/>
              </a:rPr>
              <a:t>It </a:t>
            </a:r>
            <a:r>
              <a:rPr lang="en-SG" dirty="0" smtClean="0">
                <a:latin typeface="Tempus Sans ITC" panose="04020404030D07020202" pitchFamily="82" charset="0"/>
              </a:rPr>
              <a:t>is a way executives enrich themselves during the boom at the expense of shareholders</a:t>
            </a:r>
          </a:p>
          <a:p>
            <a:r>
              <a:rPr lang="en-SG" dirty="0" smtClean="0">
                <a:latin typeface="Tempus Sans ITC" panose="04020404030D07020202" pitchFamily="82" charset="0"/>
              </a:rPr>
              <a:t>Option grants are long lived – those holding backdated grants can still profit despite them buying the grants many years </a:t>
            </a:r>
            <a:r>
              <a:rPr lang="en-SG" dirty="0" smtClean="0">
                <a:latin typeface="Tempus Sans ITC" panose="04020404030D07020202" pitchFamily="82" charset="0"/>
              </a:rPr>
              <a:t>ago</a:t>
            </a:r>
          </a:p>
          <a:p>
            <a:endParaRPr lang="en-SG" dirty="0">
              <a:latin typeface="Tempus Sans ITC" panose="04020404030D07020202" pitchFamily="82" charset="0"/>
            </a:endParaRPr>
          </a:p>
          <a:p>
            <a:r>
              <a:rPr lang="en-SG" dirty="0">
                <a:latin typeface="Tempus Sans ITC" panose="04020404030D07020202" pitchFamily="82" charset="0"/>
              </a:rPr>
              <a:t>HOWEVER, some companies do option grants when there is a dip in stock price – might not be </a:t>
            </a:r>
            <a:r>
              <a:rPr lang="en-SG" dirty="0" smtClean="0">
                <a:latin typeface="Tempus Sans ITC" panose="04020404030D07020202" pitchFamily="82" charset="0"/>
              </a:rPr>
              <a:t>backdating</a:t>
            </a:r>
            <a:endParaRPr lang="en-SG" dirty="0">
              <a:latin typeface="Tempus Sans ITC" panose="04020404030D07020202" pitchFamily="82" charset="0"/>
            </a:endParaRPr>
          </a:p>
        </p:txBody>
      </p:sp>
    </p:spTree>
    <p:extLst>
      <p:ext uri="{BB962C8B-B14F-4D97-AF65-F5344CB8AC3E}">
        <p14:creationId xmlns:p14="http://schemas.microsoft.com/office/powerpoint/2010/main" val="435891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latin typeface="Tempus Sans ITC" panose="04020404030D07020202" pitchFamily="82" charset="0"/>
              </a:rPr>
              <a:t>The Main problems – Inattentive directors</a:t>
            </a:r>
            <a:endParaRPr lang="en-SG" b="1" dirty="0">
              <a:latin typeface="Tempus Sans ITC" panose="04020404030D07020202" pitchFamily="82" charset="0"/>
            </a:endParaRPr>
          </a:p>
        </p:txBody>
      </p:sp>
      <p:sp>
        <p:nvSpPr>
          <p:cNvPr id="3" name="Content Placeholder 2"/>
          <p:cNvSpPr>
            <a:spLocks noGrp="1"/>
          </p:cNvSpPr>
          <p:nvPr>
            <p:ph idx="1"/>
          </p:nvPr>
        </p:nvSpPr>
        <p:spPr>
          <a:xfrm>
            <a:off x="1141413" y="2236608"/>
            <a:ext cx="6509668" cy="3541714"/>
          </a:xfrm>
        </p:spPr>
        <p:txBody>
          <a:bodyPr>
            <a:normAutofit/>
          </a:bodyPr>
          <a:lstStyle/>
          <a:p>
            <a:pPr lvl="1"/>
            <a:r>
              <a:rPr lang="en-SG" sz="2400" dirty="0" smtClean="0">
                <a:latin typeface="Tempus Sans ITC" panose="04020404030D07020202" pitchFamily="82" charset="0"/>
              </a:rPr>
              <a:t>Someone </a:t>
            </a:r>
            <a:r>
              <a:rPr lang="en-SG" sz="2400" dirty="0" smtClean="0">
                <a:latin typeface="Tempus Sans ITC" panose="04020404030D07020202" pitchFamily="82" charset="0"/>
              </a:rPr>
              <a:t>picked a favourable past date for an option grant and gave it to the directors for retroactive approval, counting on them not to notice</a:t>
            </a:r>
          </a:p>
          <a:p>
            <a:pPr lvl="1"/>
            <a:r>
              <a:rPr lang="en-SG" sz="2400" dirty="0" smtClean="0">
                <a:latin typeface="Tempus Sans ITC" panose="04020404030D07020202" pitchFamily="82" charset="0"/>
              </a:rPr>
              <a:t>A space for the grant date appears to have been left blank on paperwork approved by directors, or dates were later </a:t>
            </a:r>
            <a:r>
              <a:rPr lang="en-SG" sz="2400" dirty="0" smtClean="0">
                <a:latin typeface="Tempus Sans ITC" panose="04020404030D07020202" pitchFamily="82" charset="0"/>
              </a:rPr>
              <a:t>altered</a:t>
            </a:r>
          </a:p>
        </p:txBody>
      </p:sp>
      <p:pic>
        <p:nvPicPr>
          <p:cNvPr id="19458" name="Picture 2" descr="Image result for directo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106" y="2420144"/>
            <a:ext cx="2841305" cy="3174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413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4400" dirty="0" smtClean="0">
                <a:latin typeface="Agent Orange" panose="00000400000000000000" pitchFamily="2" charset="0"/>
                <a:cs typeface="Agent Orange" panose="00000400000000000000" pitchFamily="2" charset="0"/>
              </a:rPr>
              <a:t>Overview</a:t>
            </a:r>
            <a:endParaRPr lang="en-SG" sz="4400" dirty="0">
              <a:latin typeface="Agent Orange" panose="00000400000000000000" pitchFamily="2" charset="0"/>
              <a:cs typeface="Agent Orange" panose="00000400000000000000" pitchFamily="2" charset="0"/>
            </a:endParaRPr>
          </a:p>
        </p:txBody>
      </p:sp>
      <p:sp>
        <p:nvSpPr>
          <p:cNvPr id="3" name="Content Placeholder 2"/>
          <p:cNvSpPr>
            <a:spLocks noGrp="1"/>
          </p:cNvSpPr>
          <p:nvPr>
            <p:ph idx="1"/>
          </p:nvPr>
        </p:nvSpPr>
        <p:spPr>
          <a:xfrm>
            <a:off x="1141413" y="1946506"/>
            <a:ext cx="7294248" cy="4693295"/>
          </a:xfrm>
        </p:spPr>
        <p:txBody>
          <a:bodyPr numCol="2">
            <a:noAutofit/>
          </a:bodyPr>
          <a:lstStyle/>
          <a:p>
            <a:pPr marL="342900" indent="-342900">
              <a:buFont typeface="+mj-lt"/>
              <a:buAutoNum type="arabicPeriod"/>
            </a:pPr>
            <a:r>
              <a:rPr lang="en-SG" sz="2200" dirty="0" smtClean="0">
                <a:latin typeface="Tempus Sans ITC" panose="04020404030D07020202" pitchFamily="82" charset="0"/>
              </a:rPr>
              <a:t>How the stock market works</a:t>
            </a:r>
          </a:p>
          <a:p>
            <a:pPr marL="342900" indent="-342900">
              <a:buFont typeface="+mj-lt"/>
              <a:buAutoNum type="arabicPeriod"/>
            </a:pPr>
            <a:r>
              <a:rPr lang="en-SG" sz="2200" dirty="0" smtClean="0">
                <a:latin typeface="Tempus Sans ITC" panose="04020404030D07020202" pitchFamily="82" charset="0"/>
              </a:rPr>
              <a:t>The main problems</a:t>
            </a:r>
          </a:p>
          <a:p>
            <a:pPr lvl="1"/>
            <a:r>
              <a:rPr lang="en-SG" sz="2200" dirty="0" smtClean="0">
                <a:latin typeface="Tempus Sans ITC" panose="04020404030D07020202" pitchFamily="82" charset="0"/>
              </a:rPr>
              <a:t>Backdating</a:t>
            </a:r>
          </a:p>
          <a:p>
            <a:pPr lvl="1"/>
            <a:r>
              <a:rPr lang="en-SG" sz="2200" dirty="0" smtClean="0">
                <a:latin typeface="Tempus Sans ITC" panose="04020404030D07020202" pitchFamily="82" charset="0"/>
              </a:rPr>
              <a:t>Inattentive directors</a:t>
            </a:r>
          </a:p>
          <a:p>
            <a:pPr marL="514350" indent="-514350">
              <a:buFont typeface="+mj-lt"/>
              <a:buAutoNum type="arabicPeriod"/>
            </a:pPr>
            <a:r>
              <a:rPr lang="en-SG" sz="2200" dirty="0" smtClean="0">
                <a:solidFill>
                  <a:srgbClr val="FFFF00"/>
                </a:solidFill>
                <a:latin typeface="Tempus Sans ITC" panose="04020404030D07020202" pitchFamily="82" charset="0"/>
              </a:rPr>
              <a:t>Academic study findings</a:t>
            </a:r>
          </a:p>
          <a:p>
            <a:pPr marL="514350" indent="-514350">
              <a:buFont typeface="+mj-lt"/>
              <a:buAutoNum type="arabicPeriod"/>
            </a:pPr>
            <a:r>
              <a:rPr lang="en-SG" sz="2200" dirty="0" smtClean="0">
                <a:latin typeface="Tempus Sans ITC" panose="04020404030D07020202" pitchFamily="82" charset="0"/>
              </a:rPr>
              <a:t>Root of problem</a:t>
            </a:r>
          </a:p>
          <a:p>
            <a:pPr lvl="1"/>
            <a:r>
              <a:rPr lang="en-SG" sz="2200" dirty="0">
                <a:latin typeface="Tempus Sans ITC" panose="04020404030D07020202" pitchFamily="82" charset="0"/>
              </a:rPr>
              <a:t>Greed</a:t>
            </a:r>
          </a:p>
          <a:p>
            <a:pPr lvl="1"/>
            <a:r>
              <a:rPr lang="en-SG" sz="2200" dirty="0" smtClean="0">
                <a:latin typeface="Tempus Sans ITC" panose="04020404030D07020202" pitchFamily="82" charset="0"/>
              </a:rPr>
              <a:t>Start up fund</a:t>
            </a:r>
          </a:p>
          <a:p>
            <a:pPr marL="457200" indent="-457200">
              <a:buFont typeface="+mj-lt"/>
              <a:buAutoNum type="arabicPeriod"/>
            </a:pPr>
            <a:r>
              <a:rPr lang="en-SG" sz="2200" dirty="0" smtClean="0">
                <a:latin typeface="Tempus Sans ITC" panose="04020404030D07020202" pitchFamily="82" charset="0"/>
              </a:rPr>
              <a:t>Consequences of Fraud</a:t>
            </a:r>
          </a:p>
          <a:p>
            <a:pPr marL="457200" indent="-457200">
              <a:buFont typeface="+mj-lt"/>
              <a:buAutoNum type="arabicPeriod"/>
            </a:pPr>
            <a:r>
              <a:rPr lang="en-SG" sz="2200" dirty="0" smtClean="0">
                <a:latin typeface="Tempus Sans ITC" panose="04020404030D07020202" pitchFamily="82" charset="0"/>
              </a:rPr>
              <a:t>Methods to reduce the problem</a:t>
            </a:r>
          </a:p>
          <a:p>
            <a:pPr marL="457200" indent="-457200">
              <a:buFont typeface="+mj-lt"/>
              <a:buAutoNum type="arabicPeriod"/>
            </a:pPr>
            <a:r>
              <a:rPr lang="en-SG" sz="2200" dirty="0" smtClean="0">
                <a:latin typeface="Tempus Sans ITC" panose="04020404030D07020202" pitchFamily="82" charset="0"/>
              </a:rPr>
              <a:t>Drawbacks of these methods</a:t>
            </a:r>
          </a:p>
          <a:p>
            <a:pPr marL="457200" indent="-457200">
              <a:buFont typeface="+mj-lt"/>
              <a:buAutoNum type="arabicPeriod"/>
            </a:pPr>
            <a:r>
              <a:rPr lang="en-SG" sz="2200" dirty="0">
                <a:latin typeface="Tempus Sans ITC" panose="04020404030D07020202" pitchFamily="82" charset="0"/>
              </a:rPr>
              <a:t>T</a:t>
            </a:r>
            <a:r>
              <a:rPr lang="en-SG" sz="2200" dirty="0" smtClean="0">
                <a:latin typeface="Tempus Sans ITC" panose="04020404030D07020202" pitchFamily="82" charset="0"/>
              </a:rPr>
              <a:t>ake home message</a:t>
            </a:r>
          </a:p>
        </p:txBody>
      </p:sp>
      <p:pic>
        <p:nvPicPr>
          <p:cNvPr id="4" name="Picture 2" descr="Image result for 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0820" y="4212805"/>
            <a:ext cx="2775315" cy="242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713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latin typeface="Tempus Sans ITC" panose="04020404030D07020202" pitchFamily="82" charset="0"/>
              </a:rPr>
              <a:t>Academic </a:t>
            </a:r>
            <a:r>
              <a:rPr lang="en-SG" b="1" dirty="0" smtClean="0">
                <a:latin typeface="Tempus Sans ITC" panose="04020404030D07020202" pitchFamily="82" charset="0"/>
              </a:rPr>
              <a:t>study findings</a:t>
            </a:r>
            <a:endParaRPr lang="en-SG" b="1" dirty="0">
              <a:latin typeface="Tempus Sans ITC" panose="04020404030D07020202" pitchFamily="82" charset="0"/>
            </a:endParaRPr>
          </a:p>
        </p:txBody>
      </p:sp>
      <p:sp>
        <p:nvSpPr>
          <p:cNvPr id="3" name="Content Placeholder 2"/>
          <p:cNvSpPr>
            <a:spLocks noGrp="1"/>
          </p:cNvSpPr>
          <p:nvPr>
            <p:ph idx="1"/>
          </p:nvPr>
        </p:nvSpPr>
        <p:spPr>
          <a:xfrm>
            <a:off x="1141412" y="2249487"/>
            <a:ext cx="9341991" cy="3541714"/>
          </a:xfrm>
        </p:spPr>
        <p:txBody>
          <a:bodyPr>
            <a:normAutofit fontScale="92500" lnSpcReduction="10000"/>
          </a:bodyPr>
          <a:lstStyle/>
          <a:p>
            <a:r>
              <a:rPr lang="en-SG" dirty="0" smtClean="0">
                <a:latin typeface="Tempus Sans ITC" panose="04020404030D07020202" pitchFamily="82" charset="0"/>
              </a:rPr>
              <a:t>Examined thousands of companies and found odd patterns of movement around the dates of grants</a:t>
            </a:r>
          </a:p>
          <a:p>
            <a:r>
              <a:rPr lang="en-SG" dirty="0" smtClean="0">
                <a:latin typeface="Tempus Sans ITC" panose="04020404030D07020202" pitchFamily="82" charset="0"/>
              </a:rPr>
              <a:t>Share prices generally fell before option grants and </a:t>
            </a:r>
            <a:r>
              <a:rPr lang="en-SG" dirty="0" smtClean="0">
                <a:latin typeface="Tempus Sans ITC" panose="04020404030D07020202" pitchFamily="82" charset="0"/>
              </a:rPr>
              <a:t>appreciated sharply after </a:t>
            </a:r>
            <a:r>
              <a:rPr lang="en-SG" dirty="0" smtClean="0">
                <a:latin typeface="Tempus Sans ITC" panose="04020404030D07020202" pitchFamily="82" charset="0"/>
                <a:sym typeface="Wingdings" panose="05000000000000000000" pitchFamily="2" charset="2"/>
              </a:rPr>
              <a:t> recipients get options at favourable times</a:t>
            </a:r>
          </a:p>
          <a:p>
            <a:r>
              <a:rPr lang="en-SG" dirty="0" smtClean="0">
                <a:latin typeface="Tempus Sans ITC" panose="04020404030D07020202" pitchFamily="82" charset="0"/>
                <a:sym typeface="Wingdings" panose="05000000000000000000" pitchFamily="2" charset="2"/>
              </a:rPr>
              <a:t>Unlikely to happen by chance  at least some of the grant dates had to have been filled in </a:t>
            </a:r>
            <a:r>
              <a:rPr lang="en-SG" dirty="0" smtClean="0">
                <a:latin typeface="Tempus Sans ITC" panose="04020404030D07020202" pitchFamily="82" charset="0"/>
                <a:sym typeface="Wingdings" panose="05000000000000000000" pitchFamily="2" charset="2"/>
              </a:rPr>
              <a:t>retroactively</a:t>
            </a:r>
          </a:p>
          <a:p>
            <a:r>
              <a:rPr lang="en-SG" dirty="0">
                <a:latin typeface="Tempus Sans ITC" panose="04020404030D07020202" pitchFamily="82" charset="0"/>
              </a:rPr>
              <a:t>By chance alone, grants ought to be followed by mixed stock performance – some rise, some </a:t>
            </a:r>
            <a:r>
              <a:rPr lang="en-SG" dirty="0" smtClean="0">
                <a:latin typeface="Tempus Sans ITC" panose="04020404030D07020202" pitchFamily="82" charset="0"/>
              </a:rPr>
              <a:t>fall</a:t>
            </a:r>
            <a:endParaRPr lang="en-SG" dirty="0">
              <a:latin typeface="Tempus Sans ITC" panose="04020404030D07020202" pitchFamily="82" charset="0"/>
            </a:endParaRPr>
          </a:p>
        </p:txBody>
      </p:sp>
      <p:pic>
        <p:nvPicPr>
          <p:cNvPr id="20482" name="Picture 2" descr="Image result for academic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2600" y="233244"/>
            <a:ext cx="2201259" cy="1940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25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820" y="412455"/>
            <a:ext cx="9905998" cy="1478570"/>
          </a:xfrm>
        </p:spPr>
        <p:txBody>
          <a:bodyPr/>
          <a:lstStyle/>
          <a:p>
            <a:r>
              <a:rPr lang="en-SG" b="1" dirty="0" smtClean="0">
                <a:latin typeface="Tempus Sans ITC" panose="04020404030D07020202" pitchFamily="82" charset="0"/>
              </a:rPr>
              <a:t>Academic study findings</a:t>
            </a:r>
            <a:endParaRPr lang="en-SG" b="1" dirty="0">
              <a:latin typeface="Tempus Sans ITC" panose="04020404030D07020202" pitchFamily="82" charset="0"/>
            </a:endParaRPr>
          </a:p>
        </p:txBody>
      </p:sp>
      <p:sp>
        <p:nvSpPr>
          <p:cNvPr id="3" name="Content Placeholder 2"/>
          <p:cNvSpPr>
            <a:spLocks noGrp="1"/>
          </p:cNvSpPr>
          <p:nvPr>
            <p:ph idx="1"/>
          </p:nvPr>
        </p:nvSpPr>
        <p:spPr>
          <a:xfrm>
            <a:off x="870956" y="1607690"/>
            <a:ext cx="10539726" cy="5250310"/>
          </a:xfrm>
        </p:spPr>
        <p:txBody>
          <a:bodyPr>
            <a:noAutofit/>
          </a:bodyPr>
          <a:lstStyle/>
          <a:p>
            <a:r>
              <a:rPr lang="en-SG" sz="2000" dirty="0" smtClean="0">
                <a:latin typeface="Tempus Sans ITC" panose="04020404030D07020202" pitchFamily="82" charset="0"/>
              </a:rPr>
              <a:t>To quantify how unusual a grant is, a calculation of how much a company’s stock rose 20 trading days after a grant date. The analysis then ranked that appreciation against the stock performance for all other grant dates in the year according to how the stocks rose/fell</a:t>
            </a:r>
          </a:p>
          <a:p>
            <a:pPr lvl="1"/>
            <a:r>
              <a:rPr lang="en-SG" dirty="0" smtClean="0">
                <a:latin typeface="Tempus Sans ITC" panose="04020404030D07020202" pitchFamily="82" charset="0"/>
              </a:rPr>
              <a:t>Use 20 days as a benchmark is reasonable because a longer period wouldn’t be a good way to spot backdating of a few days or weeks because the longer term trading would overwhelm any backdating effect</a:t>
            </a:r>
          </a:p>
          <a:p>
            <a:r>
              <a:rPr lang="en-SG" sz="2000" dirty="0" smtClean="0">
                <a:latin typeface="Tempus Sans ITC" panose="04020404030D07020202" pitchFamily="82" charset="0"/>
              </a:rPr>
              <a:t>It is very unlikely that several grants spread over a number of years would all fall on high ranked days</a:t>
            </a:r>
          </a:p>
          <a:p>
            <a:r>
              <a:rPr lang="en-SG" sz="2000" dirty="0" smtClean="0">
                <a:latin typeface="Tempus Sans ITC" panose="04020404030D07020202" pitchFamily="82" charset="0"/>
              </a:rPr>
              <a:t>Very unlikely that an executive’s overall multiyear grant pattern occurred merely by chance</a:t>
            </a:r>
          </a:p>
          <a:p>
            <a:r>
              <a:rPr lang="en-SG" sz="2000" dirty="0" smtClean="0">
                <a:latin typeface="Tempus Sans ITC" panose="04020404030D07020202" pitchFamily="82" charset="0"/>
              </a:rPr>
              <a:t>HOWEVER, some companies make grants in days they thought the stocks were temporarily low. This could explain why the results differ somewhat from chance, but it wouldn’t account for the extreme pattern of consistent post-grant rise.</a:t>
            </a:r>
          </a:p>
        </p:txBody>
      </p:sp>
    </p:spTree>
    <p:extLst>
      <p:ext uri="{BB962C8B-B14F-4D97-AF65-F5344CB8AC3E}">
        <p14:creationId xmlns:p14="http://schemas.microsoft.com/office/powerpoint/2010/main" val="3745267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4400" dirty="0" smtClean="0">
                <a:latin typeface="Agent Orange" panose="00000400000000000000" pitchFamily="2" charset="0"/>
                <a:cs typeface="Agent Orange" panose="00000400000000000000" pitchFamily="2" charset="0"/>
              </a:rPr>
              <a:t>Overview</a:t>
            </a:r>
            <a:endParaRPr lang="en-SG" sz="4400" dirty="0">
              <a:latin typeface="Agent Orange" panose="00000400000000000000" pitchFamily="2" charset="0"/>
              <a:cs typeface="Agent Orange" panose="00000400000000000000" pitchFamily="2" charset="0"/>
            </a:endParaRPr>
          </a:p>
        </p:txBody>
      </p:sp>
      <p:sp>
        <p:nvSpPr>
          <p:cNvPr id="3" name="Content Placeholder 2"/>
          <p:cNvSpPr>
            <a:spLocks noGrp="1"/>
          </p:cNvSpPr>
          <p:nvPr>
            <p:ph idx="1"/>
          </p:nvPr>
        </p:nvSpPr>
        <p:spPr>
          <a:xfrm>
            <a:off x="1141413" y="1946506"/>
            <a:ext cx="7294248" cy="4693295"/>
          </a:xfrm>
        </p:spPr>
        <p:txBody>
          <a:bodyPr numCol="2">
            <a:noAutofit/>
          </a:bodyPr>
          <a:lstStyle/>
          <a:p>
            <a:pPr marL="342900" indent="-342900">
              <a:buFont typeface="+mj-lt"/>
              <a:buAutoNum type="arabicPeriod"/>
            </a:pPr>
            <a:r>
              <a:rPr lang="en-SG" sz="2200" dirty="0" smtClean="0">
                <a:latin typeface="Tempus Sans ITC" panose="04020404030D07020202" pitchFamily="82" charset="0"/>
              </a:rPr>
              <a:t>How the stock market works</a:t>
            </a:r>
          </a:p>
          <a:p>
            <a:pPr marL="342900" indent="-342900">
              <a:buFont typeface="+mj-lt"/>
              <a:buAutoNum type="arabicPeriod"/>
            </a:pPr>
            <a:r>
              <a:rPr lang="en-SG" sz="2200" dirty="0" smtClean="0">
                <a:latin typeface="Tempus Sans ITC" panose="04020404030D07020202" pitchFamily="82" charset="0"/>
              </a:rPr>
              <a:t>The main problems</a:t>
            </a:r>
          </a:p>
          <a:p>
            <a:pPr lvl="1"/>
            <a:r>
              <a:rPr lang="en-SG" sz="2200" dirty="0" smtClean="0">
                <a:latin typeface="Tempus Sans ITC" panose="04020404030D07020202" pitchFamily="82" charset="0"/>
              </a:rPr>
              <a:t>Backdating</a:t>
            </a:r>
          </a:p>
          <a:p>
            <a:pPr lvl="1"/>
            <a:r>
              <a:rPr lang="en-SG" sz="2200" dirty="0" smtClean="0">
                <a:latin typeface="Tempus Sans ITC" panose="04020404030D07020202" pitchFamily="82" charset="0"/>
              </a:rPr>
              <a:t>Inattentive directors</a:t>
            </a:r>
          </a:p>
          <a:p>
            <a:pPr marL="514350" indent="-514350">
              <a:buFont typeface="+mj-lt"/>
              <a:buAutoNum type="arabicPeriod"/>
            </a:pPr>
            <a:r>
              <a:rPr lang="en-SG" sz="2200" dirty="0" smtClean="0">
                <a:latin typeface="Tempus Sans ITC" panose="04020404030D07020202" pitchFamily="82" charset="0"/>
              </a:rPr>
              <a:t>Academic study findings</a:t>
            </a:r>
          </a:p>
          <a:p>
            <a:pPr marL="514350" indent="-514350">
              <a:buFont typeface="+mj-lt"/>
              <a:buAutoNum type="arabicPeriod"/>
            </a:pPr>
            <a:r>
              <a:rPr lang="en-SG" sz="2200" dirty="0" smtClean="0">
                <a:solidFill>
                  <a:srgbClr val="FFFF00"/>
                </a:solidFill>
                <a:latin typeface="Tempus Sans ITC" panose="04020404030D07020202" pitchFamily="82" charset="0"/>
              </a:rPr>
              <a:t>Root of problem</a:t>
            </a:r>
          </a:p>
          <a:p>
            <a:pPr lvl="1"/>
            <a:r>
              <a:rPr lang="en-SG" sz="2200" dirty="0">
                <a:solidFill>
                  <a:srgbClr val="FFFF00"/>
                </a:solidFill>
                <a:latin typeface="Tempus Sans ITC" panose="04020404030D07020202" pitchFamily="82" charset="0"/>
              </a:rPr>
              <a:t>Greed</a:t>
            </a:r>
          </a:p>
          <a:p>
            <a:pPr lvl="1"/>
            <a:r>
              <a:rPr lang="en-SG" sz="2200" dirty="0" smtClean="0">
                <a:solidFill>
                  <a:srgbClr val="FFFF00"/>
                </a:solidFill>
                <a:latin typeface="Tempus Sans ITC" panose="04020404030D07020202" pitchFamily="82" charset="0"/>
              </a:rPr>
              <a:t>Start up fund</a:t>
            </a:r>
          </a:p>
          <a:p>
            <a:pPr marL="457200" indent="-457200">
              <a:buFont typeface="+mj-lt"/>
              <a:buAutoNum type="arabicPeriod"/>
            </a:pPr>
            <a:r>
              <a:rPr lang="en-SG" sz="2200" dirty="0" smtClean="0">
                <a:latin typeface="Tempus Sans ITC" panose="04020404030D07020202" pitchFamily="82" charset="0"/>
              </a:rPr>
              <a:t>Consequences of Fraud</a:t>
            </a:r>
          </a:p>
          <a:p>
            <a:pPr marL="457200" indent="-457200">
              <a:buFont typeface="+mj-lt"/>
              <a:buAutoNum type="arabicPeriod"/>
            </a:pPr>
            <a:r>
              <a:rPr lang="en-SG" sz="2200" dirty="0" smtClean="0">
                <a:latin typeface="Tempus Sans ITC" panose="04020404030D07020202" pitchFamily="82" charset="0"/>
              </a:rPr>
              <a:t>Methods to reduce the problem</a:t>
            </a:r>
          </a:p>
          <a:p>
            <a:pPr marL="457200" indent="-457200">
              <a:buFont typeface="+mj-lt"/>
              <a:buAutoNum type="arabicPeriod"/>
            </a:pPr>
            <a:r>
              <a:rPr lang="en-SG" sz="2200" dirty="0" smtClean="0">
                <a:latin typeface="Tempus Sans ITC" panose="04020404030D07020202" pitchFamily="82" charset="0"/>
              </a:rPr>
              <a:t>Drawbacks of these methods</a:t>
            </a:r>
          </a:p>
          <a:p>
            <a:pPr marL="457200" indent="-457200">
              <a:buFont typeface="+mj-lt"/>
              <a:buAutoNum type="arabicPeriod"/>
            </a:pPr>
            <a:r>
              <a:rPr lang="en-SG" sz="2200" dirty="0">
                <a:latin typeface="Tempus Sans ITC" panose="04020404030D07020202" pitchFamily="82" charset="0"/>
              </a:rPr>
              <a:t>T</a:t>
            </a:r>
            <a:r>
              <a:rPr lang="en-SG" sz="2200" dirty="0" smtClean="0">
                <a:latin typeface="Tempus Sans ITC" panose="04020404030D07020202" pitchFamily="82" charset="0"/>
              </a:rPr>
              <a:t>ake home message</a:t>
            </a:r>
          </a:p>
        </p:txBody>
      </p:sp>
      <p:pic>
        <p:nvPicPr>
          <p:cNvPr id="4" name="Picture 2" descr="Image result for 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0820" y="4212805"/>
            <a:ext cx="2775315" cy="242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813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latin typeface="Tempus Sans ITC" panose="04020404030D07020202" pitchFamily="82" charset="0"/>
              </a:rPr>
              <a:t>Root of problem - greed</a:t>
            </a:r>
            <a:endParaRPr lang="en-SG" b="1" dirty="0">
              <a:latin typeface="Tempus Sans ITC" panose="04020404030D07020202" pitchFamily="82" charset="0"/>
            </a:endParaRPr>
          </a:p>
        </p:txBody>
      </p:sp>
      <p:sp>
        <p:nvSpPr>
          <p:cNvPr id="3" name="Content Placeholder 2"/>
          <p:cNvSpPr>
            <a:spLocks noGrp="1"/>
          </p:cNvSpPr>
          <p:nvPr>
            <p:ph idx="1"/>
          </p:nvPr>
        </p:nvSpPr>
        <p:spPr/>
        <p:txBody>
          <a:bodyPr>
            <a:normAutofit/>
          </a:bodyPr>
          <a:lstStyle/>
          <a:p>
            <a:r>
              <a:rPr lang="en-SG" dirty="0" smtClean="0">
                <a:latin typeface="Tempus Sans ITC" panose="04020404030D07020202" pitchFamily="82" charset="0"/>
                <a:sym typeface="Wingdings" panose="05000000000000000000" pitchFamily="2" charset="2"/>
              </a:rPr>
              <a:t>Big </a:t>
            </a:r>
            <a:r>
              <a:rPr lang="en-SG" dirty="0" smtClean="0">
                <a:latin typeface="Tempus Sans ITC" panose="04020404030D07020202" pitchFamily="82" charset="0"/>
                <a:sym typeface="Wingdings" panose="05000000000000000000" pitchFamily="2" charset="2"/>
              </a:rPr>
              <a:t>option grants tempted executives to do whatever it took to get the stock prices up until they cash in their options</a:t>
            </a:r>
          </a:p>
          <a:p>
            <a:r>
              <a:rPr lang="en-SG" dirty="0" smtClean="0">
                <a:latin typeface="Tempus Sans ITC" panose="04020404030D07020202" pitchFamily="82" charset="0"/>
              </a:rPr>
              <a:t>Options richly reward executives due to stock buoyancy (stock prices rise unusually after a period of low) and not their own efforts</a:t>
            </a:r>
          </a:p>
        </p:txBody>
      </p:sp>
      <p:pic>
        <p:nvPicPr>
          <p:cNvPr id="1843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985" y="4131950"/>
            <a:ext cx="364807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246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6858000"/>
          </a:xfrm>
        </p:spPr>
        <p:txBody>
          <a:bodyPr>
            <a:noAutofit/>
          </a:bodyPr>
          <a:lstStyle/>
          <a:p>
            <a:pPr algn="ctr"/>
            <a:r>
              <a:rPr lang="en-SG" sz="4800" b="1" dirty="0" err="1" smtClean="0">
                <a:latin typeface="Tempus Sans ITC" panose="04020404030D07020202" pitchFamily="82" charset="0"/>
              </a:rPr>
              <a:t>Forelle</a:t>
            </a:r>
            <a:r>
              <a:rPr lang="en-SG" sz="4800" b="1" dirty="0" smtClean="0">
                <a:latin typeface="Tempus Sans ITC" panose="04020404030D07020202" pitchFamily="82" charset="0"/>
              </a:rPr>
              <a:t> and </a:t>
            </a:r>
            <a:r>
              <a:rPr lang="en-SG" sz="4800" b="1" dirty="0" err="1" smtClean="0">
                <a:latin typeface="Tempus Sans ITC" panose="04020404030D07020202" pitchFamily="82" charset="0"/>
              </a:rPr>
              <a:t>Bandler</a:t>
            </a:r>
            <a:r>
              <a:rPr lang="en-SG" sz="4800" b="1" dirty="0" smtClean="0">
                <a:latin typeface="Tempus Sans ITC" panose="04020404030D07020202" pitchFamily="82" charset="0"/>
              </a:rPr>
              <a:t> (2006)</a:t>
            </a:r>
            <a:br>
              <a:rPr lang="en-SG" sz="4800" b="1" dirty="0" smtClean="0">
                <a:latin typeface="Tempus Sans ITC" panose="04020404030D07020202" pitchFamily="82" charset="0"/>
              </a:rPr>
            </a:br>
            <a:r>
              <a:rPr lang="en-SG" sz="4800" b="1" dirty="0" smtClean="0">
                <a:latin typeface="Tempus Sans ITC" panose="04020404030D07020202" pitchFamily="82" charset="0"/>
              </a:rPr>
              <a:t>The perfect payday</a:t>
            </a:r>
            <a:br>
              <a:rPr lang="en-SG" sz="4800" b="1" dirty="0" smtClean="0">
                <a:latin typeface="Tempus Sans ITC" panose="04020404030D07020202" pitchFamily="82" charset="0"/>
              </a:rPr>
            </a:br>
            <a:r>
              <a:rPr lang="en-SG" sz="4800" b="1" dirty="0" smtClean="0">
                <a:latin typeface="Tempus Sans ITC" panose="04020404030D07020202" pitchFamily="82" charset="0"/>
              </a:rPr>
              <a:t>Wall Street Journal</a:t>
            </a:r>
            <a:endParaRPr lang="en-SG" sz="4800" b="1" dirty="0">
              <a:latin typeface="Tempus Sans ITC" panose="04020404030D07020202" pitchFamily="82" charset="0"/>
            </a:endParaRPr>
          </a:p>
        </p:txBody>
      </p:sp>
      <p:pic>
        <p:nvPicPr>
          <p:cNvPr id="4098" name="Picture 2" descr="Image result for wall street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879" y="4571230"/>
            <a:ext cx="2278532" cy="205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544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10230632" cy="1478570"/>
          </a:xfrm>
        </p:spPr>
        <p:txBody>
          <a:bodyPr/>
          <a:lstStyle/>
          <a:p>
            <a:r>
              <a:rPr lang="en-SG" b="1" dirty="0" smtClean="0">
                <a:latin typeface="Tempus Sans ITC" panose="04020404030D07020202" pitchFamily="82" charset="0"/>
              </a:rPr>
              <a:t>Root of problem – start up fund</a:t>
            </a:r>
            <a:endParaRPr lang="en-SG" b="1" dirty="0">
              <a:latin typeface="Tempus Sans ITC" panose="04020404030D07020202" pitchFamily="82" charset="0"/>
            </a:endParaRPr>
          </a:p>
        </p:txBody>
      </p:sp>
      <p:sp>
        <p:nvSpPr>
          <p:cNvPr id="3" name="Content Placeholder 2"/>
          <p:cNvSpPr>
            <a:spLocks noGrp="1"/>
          </p:cNvSpPr>
          <p:nvPr>
            <p:ph idx="1"/>
          </p:nvPr>
        </p:nvSpPr>
        <p:spPr>
          <a:xfrm>
            <a:off x="1141412" y="2249487"/>
            <a:ext cx="9905999" cy="2013420"/>
          </a:xfrm>
        </p:spPr>
        <p:txBody>
          <a:bodyPr>
            <a:normAutofit/>
          </a:bodyPr>
          <a:lstStyle/>
          <a:p>
            <a:r>
              <a:rPr lang="en-SG" dirty="0" smtClean="0">
                <a:latin typeface="Tempus Sans ITC" panose="04020404030D07020202" pitchFamily="82" charset="0"/>
              </a:rPr>
              <a:t>Young firms with bright prospects but little revenue used stock options to attract and pay executives </a:t>
            </a:r>
            <a:r>
              <a:rPr lang="en-SG" dirty="0" smtClean="0">
                <a:latin typeface="Tempus Sans ITC" panose="04020404030D07020202" pitchFamily="82" charset="0"/>
                <a:sym typeface="Wingdings" panose="05000000000000000000" pitchFamily="2" charset="2"/>
              </a:rPr>
              <a:t> stock options became a vast source of </a:t>
            </a:r>
            <a:r>
              <a:rPr lang="en-SG" dirty="0" smtClean="0">
                <a:latin typeface="Tempus Sans ITC" panose="04020404030D07020202" pitchFamily="82" charset="0"/>
                <a:sym typeface="Wingdings" panose="05000000000000000000" pitchFamily="2" charset="2"/>
              </a:rPr>
              <a:t>wealth</a:t>
            </a:r>
            <a:endParaRPr lang="en-SG" dirty="0" smtClean="0">
              <a:latin typeface="Tempus Sans ITC" panose="04020404030D07020202" pitchFamily="82" charset="0"/>
              <a:sym typeface="Wingdings" panose="05000000000000000000" pitchFamily="2" charset="2"/>
            </a:endParaRPr>
          </a:p>
        </p:txBody>
      </p:sp>
      <p:pic>
        <p:nvPicPr>
          <p:cNvPr id="21506" name="Picture 2" descr="Image result for company start up clipart"/>
          <p:cNvPicPr>
            <a:picLocks noChangeAspect="1" noChangeArrowheads="1"/>
          </p:cNvPicPr>
          <p:nvPr/>
        </p:nvPicPr>
        <p:blipFill rotWithShape="1">
          <a:blip r:embed="rId2">
            <a:extLst>
              <a:ext uri="{28A0092B-C50C-407E-A947-70E740481C1C}">
                <a14:useLocalDpi xmlns:a14="http://schemas.microsoft.com/office/drawing/2010/main" val="0"/>
              </a:ext>
            </a:extLst>
          </a:blip>
          <a:srcRect b="5615"/>
          <a:stretch/>
        </p:blipFill>
        <p:spPr bwMode="auto">
          <a:xfrm>
            <a:off x="4124458" y="3256197"/>
            <a:ext cx="3939906" cy="352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371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4400" dirty="0" smtClean="0">
                <a:latin typeface="Agent Orange" panose="00000400000000000000" pitchFamily="2" charset="0"/>
                <a:cs typeface="Agent Orange" panose="00000400000000000000" pitchFamily="2" charset="0"/>
              </a:rPr>
              <a:t>Overview</a:t>
            </a:r>
            <a:endParaRPr lang="en-SG" sz="4400" dirty="0">
              <a:latin typeface="Agent Orange" panose="00000400000000000000" pitchFamily="2" charset="0"/>
              <a:cs typeface="Agent Orange" panose="00000400000000000000" pitchFamily="2" charset="0"/>
            </a:endParaRPr>
          </a:p>
        </p:txBody>
      </p:sp>
      <p:sp>
        <p:nvSpPr>
          <p:cNvPr id="3" name="Content Placeholder 2"/>
          <p:cNvSpPr>
            <a:spLocks noGrp="1"/>
          </p:cNvSpPr>
          <p:nvPr>
            <p:ph idx="1"/>
          </p:nvPr>
        </p:nvSpPr>
        <p:spPr>
          <a:xfrm>
            <a:off x="1141413" y="1946506"/>
            <a:ext cx="7294248" cy="4693295"/>
          </a:xfrm>
        </p:spPr>
        <p:txBody>
          <a:bodyPr numCol="2">
            <a:noAutofit/>
          </a:bodyPr>
          <a:lstStyle/>
          <a:p>
            <a:pPr marL="342900" indent="-342900">
              <a:buFont typeface="+mj-lt"/>
              <a:buAutoNum type="arabicPeriod"/>
            </a:pPr>
            <a:r>
              <a:rPr lang="en-SG" sz="2200" dirty="0" smtClean="0">
                <a:latin typeface="Tempus Sans ITC" panose="04020404030D07020202" pitchFamily="82" charset="0"/>
              </a:rPr>
              <a:t>How the stock market works</a:t>
            </a:r>
          </a:p>
          <a:p>
            <a:pPr marL="342900" indent="-342900">
              <a:buFont typeface="+mj-lt"/>
              <a:buAutoNum type="arabicPeriod"/>
            </a:pPr>
            <a:r>
              <a:rPr lang="en-SG" sz="2200" dirty="0" smtClean="0">
                <a:latin typeface="Tempus Sans ITC" panose="04020404030D07020202" pitchFamily="82" charset="0"/>
              </a:rPr>
              <a:t>The main problems</a:t>
            </a:r>
          </a:p>
          <a:p>
            <a:pPr lvl="1"/>
            <a:r>
              <a:rPr lang="en-SG" sz="2200" dirty="0" smtClean="0">
                <a:latin typeface="Tempus Sans ITC" panose="04020404030D07020202" pitchFamily="82" charset="0"/>
              </a:rPr>
              <a:t>Backdating</a:t>
            </a:r>
          </a:p>
          <a:p>
            <a:pPr lvl="1"/>
            <a:r>
              <a:rPr lang="en-SG" sz="2200" dirty="0" smtClean="0">
                <a:latin typeface="Tempus Sans ITC" panose="04020404030D07020202" pitchFamily="82" charset="0"/>
              </a:rPr>
              <a:t>Inattentive directors</a:t>
            </a:r>
          </a:p>
          <a:p>
            <a:pPr marL="514350" indent="-514350">
              <a:buFont typeface="+mj-lt"/>
              <a:buAutoNum type="arabicPeriod"/>
            </a:pPr>
            <a:r>
              <a:rPr lang="en-SG" sz="2200" dirty="0" smtClean="0">
                <a:latin typeface="Tempus Sans ITC" panose="04020404030D07020202" pitchFamily="82" charset="0"/>
              </a:rPr>
              <a:t>Academic study findings</a:t>
            </a:r>
          </a:p>
          <a:p>
            <a:pPr marL="514350" indent="-514350">
              <a:buFont typeface="+mj-lt"/>
              <a:buAutoNum type="arabicPeriod"/>
            </a:pPr>
            <a:r>
              <a:rPr lang="en-SG" sz="2200" dirty="0" smtClean="0">
                <a:latin typeface="Tempus Sans ITC" panose="04020404030D07020202" pitchFamily="82" charset="0"/>
              </a:rPr>
              <a:t>Root of problem</a:t>
            </a:r>
          </a:p>
          <a:p>
            <a:pPr lvl="1"/>
            <a:r>
              <a:rPr lang="en-SG" sz="2200" dirty="0">
                <a:latin typeface="Tempus Sans ITC" panose="04020404030D07020202" pitchFamily="82" charset="0"/>
              </a:rPr>
              <a:t>Greed</a:t>
            </a:r>
          </a:p>
          <a:p>
            <a:pPr lvl="1"/>
            <a:r>
              <a:rPr lang="en-SG" sz="2200" dirty="0" smtClean="0">
                <a:latin typeface="Tempus Sans ITC" panose="04020404030D07020202" pitchFamily="82" charset="0"/>
              </a:rPr>
              <a:t>Start up fund</a:t>
            </a:r>
          </a:p>
          <a:p>
            <a:pPr marL="457200" indent="-457200">
              <a:buFont typeface="+mj-lt"/>
              <a:buAutoNum type="arabicPeriod"/>
            </a:pPr>
            <a:r>
              <a:rPr lang="en-SG" sz="2200" dirty="0" smtClean="0">
                <a:solidFill>
                  <a:srgbClr val="FFFF00"/>
                </a:solidFill>
                <a:latin typeface="Tempus Sans ITC" panose="04020404030D07020202" pitchFamily="82" charset="0"/>
              </a:rPr>
              <a:t>Consequences of Fraud</a:t>
            </a:r>
          </a:p>
          <a:p>
            <a:pPr marL="457200" indent="-457200">
              <a:buFont typeface="+mj-lt"/>
              <a:buAutoNum type="arabicPeriod"/>
            </a:pPr>
            <a:r>
              <a:rPr lang="en-SG" sz="2200" dirty="0" smtClean="0">
                <a:latin typeface="Tempus Sans ITC" panose="04020404030D07020202" pitchFamily="82" charset="0"/>
              </a:rPr>
              <a:t>Methods to reduce the problem</a:t>
            </a:r>
          </a:p>
          <a:p>
            <a:pPr marL="457200" indent="-457200">
              <a:buFont typeface="+mj-lt"/>
              <a:buAutoNum type="arabicPeriod"/>
            </a:pPr>
            <a:r>
              <a:rPr lang="en-SG" sz="2200" dirty="0" smtClean="0">
                <a:latin typeface="Tempus Sans ITC" panose="04020404030D07020202" pitchFamily="82" charset="0"/>
              </a:rPr>
              <a:t>Drawbacks of these methods</a:t>
            </a:r>
          </a:p>
          <a:p>
            <a:pPr marL="457200" indent="-457200">
              <a:buFont typeface="+mj-lt"/>
              <a:buAutoNum type="arabicPeriod"/>
            </a:pPr>
            <a:r>
              <a:rPr lang="en-SG" sz="2200" dirty="0">
                <a:latin typeface="Tempus Sans ITC" panose="04020404030D07020202" pitchFamily="82" charset="0"/>
              </a:rPr>
              <a:t>T</a:t>
            </a:r>
            <a:r>
              <a:rPr lang="en-SG" sz="2200" dirty="0" smtClean="0">
                <a:latin typeface="Tempus Sans ITC" panose="04020404030D07020202" pitchFamily="82" charset="0"/>
              </a:rPr>
              <a:t>ake home message</a:t>
            </a:r>
          </a:p>
        </p:txBody>
      </p:sp>
      <p:pic>
        <p:nvPicPr>
          <p:cNvPr id="4" name="Picture 2" descr="Image result for 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0820" y="4212805"/>
            <a:ext cx="2775315" cy="242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055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latin typeface="Tempus Sans ITC" panose="04020404030D07020202" pitchFamily="82" charset="0"/>
              </a:rPr>
              <a:t>Consequences of fraud</a:t>
            </a:r>
            <a:endParaRPr lang="en-SG" b="1" dirty="0">
              <a:latin typeface="Tempus Sans ITC" panose="04020404030D07020202" pitchFamily="82" charset="0"/>
            </a:endParaRPr>
          </a:p>
        </p:txBody>
      </p:sp>
      <p:sp>
        <p:nvSpPr>
          <p:cNvPr id="3" name="Content Placeholder 2"/>
          <p:cNvSpPr>
            <a:spLocks noGrp="1"/>
          </p:cNvSpPr>
          <p:nvPr>
            <p:ph idx="1"/>
          </p:nvPr>
        </p:nvSpPr>
        <p:spPr>
          <a:xfrm>
            <a:off x="1141413" y="2097088"/>
            <a:ext cx="9905999" cy="3541714"/>
          </a:xfrm>
        </p:spPr>
        <p:txBody>
          <a:bodyPr/>
          <a:lstStyle/>
          <a:p>
            <a:r>
              <a:rPr lang="en-SG" dirty="0" smtClean="0">
                <a:latin typeface="Tempus Sans ITC" panose="04020404030D07020202" pitchFamily="82" charset="0"/>
              </a:rPr>
              <a:t>Accounting issues</a:t>
            </a:r>
          </a:p>
          <a:p>
            <a:pPr lvl="1"/>
            <a:r>
              <a:rPr lang="en-SG" dirty="0" smtClean="0">
                <a:latin typeface="Tempus Sans ITC" panose="04020404030D07020202" pitchFamily="82" charset="0"/>
              </a:rPr>
              <a:t>Due to the options being backdated and the recipient receiving more profits </a:t>
            </a:r>
            <a:r>
              <a:rPr lang="en-SG" dirty="0" smtClean="0">
                <a:latin typeface="Tempus Sans ITC" panose="04020404030D07020202" pitchFamily="82" charset="0"/>
                <a:sym typeface="Wingdings" panose="05000000000000000000" pitchFamily="2" charset="2"/>
              </a:rPr>
              <a:t> extra cost to the company.</a:t>
            </a:r>
          </a:p>
          <a:p>
            <a:pPr lvl="1"/>
            <a:r>
              <a:rPr lang="en-SG" dirty="0" smtClean="0">
                <a:latin typeface="Tempus Sans ITC" panose="04020404030D07020202" pitchFamily="82" charset="0"/>
                <a:sym typeface="Wingdings" panose="05000000000000000000" pitchFamily="2" charset="2"/>
              </a:rPr>
              <a:t>If company failed to include such costs in the records, it will overstate profits and have to restate past financial results</a:t>
            </a:r>
            <a:endParaRPr lang="en-SG" dirty="0">
              <a:latin typeface="Tempus Sans ITC" panose="04020404030D07020202" pitchFamily="82" charset="0"/>
            </a:endParaRPr>
          </a:p>
        </p:txBody>
      </p:sp>
      <p:pic>
        <p:nvPicPr>
          <p:cNvPr id="22530" name="Picture 2" descr="Image result for accounting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786" y="4005754"/>
            <a:ext cx="30956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14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4400" dirty="0" smtClean="0">
                <a:latin typeface="Agent Orange" panose="00000400000000000000" pitchFamily="2" charset="0"/>
                <a:cs typeface="Agent Orange" panose="00000400000000000000" pitchFamily="2" charset="0"/>
              </a:rPr>
              <a:t>Overview</a:t>
            </a:r>
            <a:endParaRPr lang="en-SG" sz="4400" dirty="0">
              <a:latin typeface="Agent Orange" panose="00000400000000000000" pitchFamily="2" charset="0"/>
              <a:cs typeface="Agent Orange" panose="00000400000000000000" pitchFamily="2" charset="0"/>
            </a:endParaRPr>
          </a:p>
        </p:txBody>
      </p:sp>
      <p:sp>
        <p:nvSpPr>
          <p:cNvPr id="3" name="Content Placeholder 2"/>
          <p:cNvSpPr>
            <a:spLocks noGrp="1"/>
          </p:cNvSpPr>
          <p:nvPr>
            <p:ph idx="1"/>
          </p:nvPr>
        </p:nvSpPr>
        <p:spPr>
          <a:xfrm>
            <a:off x="1141413" y="1946506"/>
            <a:ext cx="7294248" cy="4693295"/>
          </a:xfrm>
        </p:spPr>
        <p:txBody>
          <a:bodyPr numCol="2">
            <a:noAutofit/>
          </a:bodyPr>
          <a:lstStyle/>
          <a:p>
            <a:pPr marL="342900" indent="-342900">
              <a:buFont typeface="+mj-lt"/>
              <a:buAutoNum type="arabicPeriod"/>
            </a:pPr>
            <a:r>
              <a:rPr lang="en-SG" sz="2200" dirty="0" smtClean="0">
                <a:latin typeface="Tempus Sans ITC" panose="04020404030D07020202" pitchFamily="82" charset="0"/>
              </a:rPr>
              <a:t>How the stock market works</a:t>
            </a:r>
          </a:p>
          <a:p>
            <a:pPr marL="342900" indent="-342900">
              <a:buFont typeface="+mj-lt"/>
              <a:buAutoNum type="arabicPeriod"/>
            </a:pPr>
            <a:r>
              <a:rPr lang="en-SG" sz="2200" dirty="0" smtClean="0">
                <a:latin typeface="Tempus Sans ITC" panose="04020404030D07020202" pitchFamily="82" charset="0"/>
              </a:rPr>
              <a:t>The main problems</a:t>
            </a:r>
          </a:p>
          <a:p>
            <a:pPr lvl="1"/>
            <a:r>
              <a:rPr lang="en-SG" sz="2200" dirty="0" smtClean="0">
                <a:latin typeface="Tempus Sans ITC" panose="04020404030D07020202" pitchFamily="82" charset="0"/>
              </a:rPr>
              <a:t>Backdating</a:t>
            </a:r>
          </a:p>
          <a:p>
            <a:pPr lvl="1"/>
            <a:r>
              <a:rPr lang="en-SG" sz="2200" dirty="0" smtClean="0">
                <a:latin typeface="Tempus Sans ITC" panose="04020404030D07020202" pitchFamily="82" charset="0"/>
              </a:rPr>
              <a:t>Inattentive directors</a:t>
            </a:r>
          </a:p>
          <a:p>
            <a:pPr marL="514350" indent="-514350">
              <a:buFont typeface="+mj-lt"/>
              <a:buAutoNum type="arabicPeriod"/>
            </a:pPr>
            <a:r>
              <a:rPr lang="en-SG" sz="2200" dirty="0" smtClean="0">
                <a:latin typeface="Tempus Sans ITC" panose="04020404030D07020202" pitchFamily="82" charset="0"/>
              </a:rPr>
              <a:t>Academic study findings</a:t>
            </a:r>
          </a:p>
          <a:p>
            <a:pPr marL="514350" indent="-514350">
              <a:buFont typeface="+mj-lt"/>
              <a:buAutoNum type="arabicPeriod"/>
            </a:pPr>
            <a:r>
              <a:rPr lang="en-SG" sz="2200" dirty="0" smtClean="0">
                <a:latin typeface="Tempus Sans ITC" panose="04020404030D07020202" pitchFamily="82" charset="0"/>
              </a:rPr>
              <a:t>Root of problem</a:t>
            </a:r>
          </a:p>
          <a:p>
            <a:pPr lvl="1"/>
            <a:r>
              <a:rPr lang="en-SG" sz="2200" dirty="0">
                <a:latin typeface="Tempus Sans ITC" panose="04020404030D07020202" pitchFamily="82" charset="0"/>
              </a:rPr>
              <a:t>Greed</a:t>
            </a:r>
          </a:p>
          <a:p>
            <a:pPr lvl="1"/>
            <a:r>
              <a:rPr lang="en-SG" sz="2200" dirty="0" smtClean="0">
                <a:latin typeface="Tempus Sans ITC" panose="04020404030D07020202" pitchFamily="82" charset="0"/>
              </a:rPr>
              <a:t>Start up fund</a:t>
            </a:r>
          </a:p>
          <a:p>
            <a:pPr marL="457200" indent="-457200">
              <a:buFont typeface="+mj-lt"/>
              <a:buAutoNum type="arabicPeriod"/>
            </a:pPr>
            <a:r>
              <a:rPr lang="en-SG" sz="2200" dirty="0" smtClean="0">
                <a:latin typeface="Tempus Sans ITC" panose="04020404030D07020202" pitchFamily="82" charset="0"/>
              </a:rPr>
              <a:t>Consequences of Fraud</a:t>
            </a:r>
          </a:p>
          <a:p>
            <a:pPr marL="457200" indent="-457200">
              <a:buFont typeface="+mj-lt"/>
              <a:buAutoNum type="arabicPeriod"/>
            </a:pPr>
            <a:r>
              <a:rPr lang="en-SG" sz="2200" dirty="0" smtClean="0">
                <a:solidFill>
                  <a:srgbClr val="FFFF00"/>
                </a:solidFill>
                <a:latin typeface="Tempus Sans ITC" panose="04020404030D07020202" pitchFamily="82" charset="0"/>
              </a:rPr>
              <a:t>Methods to reduce the problem</a:t>
            </a:r>
          </a:p>
          <a:p>
            <a:pPr marL="457200" indent="-457200">
              <a:buFont typeface="+mj-lt"/>
              <a:buAutoNum type="arabicPeriod"/>
            </a:pPr>
            <a:r>
              <a:rPr lang="en-SG" sz="2200" dirty="0" smtClean="0">
                <a:latin typeface="Tempus Sans ITC" panose="04020404030D07020202" pitchFamily="82" charset="0"/>
              </a:rPr>
              <a:t>Drawbacks of these methods</a:t>
            </a:r>
          </a:p>
          <a:p>
            <a:pPr marL="457200" indent="-457200">
              <a:buFont typeface="+mj-lt"/>
              <a:buAutoNum type="arabicPeriod"/>
            </a:pPr>
            <a:r>
              <a:rPr lang="en-SG" sz="2200" dirty="0">
                <a:latin typeface="Tempus Sans ITC" panose="04020404030D07020202" pitchFamily="82" charset="0"/>
              </a:rPr>
              <a:t>T</a:t>
            </a:r>
            <a:r>
              <a:rPr lang="en-SG" sz="2200" dirty="0" smtClean="0">
                <a:latin typeface="Tempus Sans ITC" panose="04020404030D07020202" pitchFamily="82" charset="0"/>
              </a:rPr>
              <a:t>ake home message</a:t>
            </a:r>
          </a:p>
        </p:txBody>
      </p:sp>
      <p:pic>
        <p:nvPicPr>
          <p:cNvPr id="4" name="Picture 2" descr="Image result for 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0820" y="4212805"/>
            <a:ext cx="2775315" cy="242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833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latin typeface="Tempus Sans ITC" panose="04020404030D07020202" pitchFamily="82" charset="0"/>
              </a:rPr>
              <a:t>Methods to reduce problem</a:t>
            </a:r>
            <a:endParaRPr lang="en-SG" b="1" dirty="0">
              <a:latin typeface="Tempus Sans ITC" panose="04020404030D07020202" pitchFamily="82" charset="0"/>
            </a:endParaRPr>
          </a:p>
        </p:txBody>
      </p:sp>
      <p:sp>
        <p:nvSpPr>
          <p:cNvPr id="3" name="Content Placeholder 2"/>
          <p:cNvSpPr>
            <a:spLocks noGrp="1"/>
          </p:cNvSpPr>
          <p:nvPr>
            <p:ph idx="1"/>
          </p:nvPr>
        </p:nvSpPr>
        <p:spPr/>
        <p:txBody>
          <a:bodyPr>
            <a:normAutofit fontScale="92500"/>
          </a:bodyPr>
          <a:lstStyle/>
          <a:p>
            <a:r>
              <a:rPr lang="en-SG" dirty="0" smtClean="0">
                <a:latin typeface="Tempus Sans ITC" panose="04020404030D07020202" pitchFamily="82" charset="0"/>
              </a:rPr>
              <a:t>Securities and Exchange Commission (SEC) examine whether option grants carry favourable grant dates due to other reasons – backdating</a:t>
            </a:r>
          </a:p>
          <a:p>
            <a:r>
              <a:rPr lang="en-SG" dirty="0" smtClean="0">
                <a:latin typeface="Tempus Sans ITC" panose="04020404030D07020202" pitchFamily="82" charset="0"/>
              </a:rPr>
              <a:t>Option grants are made by directors, with details often handled by a compensation committee. Many companies make their grants at the same time each year, a policy that limits the potential for manipulation of the date</a:t>
            </a:r>
          </a:p>
          <a:p>
            <a:r>
              <a:rPr lang="en-SG" dirty="0" smtClean="0">
                <a:latin typeface="Tempus Sans ITC" panose="04020404030D07020202" pitchFamily="82" charset="0"/>
              </a:rPr>
              <a:t>In 2002, Sarbanes-Oxley law stated </a:t>
            </a:r>
            <a:r>
              <a:rPr lang="en-SG" dirty="0" smtClean="0">
                <a:latin typeface="Tempus Sans ITC" panose="04020404030D07020202" pitchFamily="82" charset="0"/>
              </a:rPr>
              <a:t>that c</a:t>
            </a:r>
            <a:r>
              <a:rPr lang="en-SG" dirty="0" smtClean="0">
                <a:latin typeface="Tempus Sans ITC" panose="04020404030D07020202" pitchFamily="82" charset="0"/>
              </a:rPr>
              <a:t>ompanies </a:t>
            </a:r>
            <a:r>
              <a:rPr lang="en-SG" dirty="0" smtClean="0">
                <a:latin typeface="Tempus Sans ITC" panose="04020404030D07020202" pitchFamily="82" charset="0"/>
              </a:rPr>
              <a:t>have to report grants within 2 days, little leeway to retroactively date a </a:t>
            </a:r>
            <a:r>
              <a:rPr lang="en-SG" dirty="0" smtClean="0">
                <a:latin typeface="Tempus Sans ITC" panose="04020404030D07020202" pitchFamily="82" charset="0"/>
              </a:rPr>
              <a:t>grant</a:t>
            </a:r>
            <a:endParaRPr lang="en-SG" dirty="0" smtClean="0">
              <a:latin typeface="Tempus Sans ITC" panose="04020404030D07020202" pitchFamily="82" charset="0"/>
            </a:endParaRPr>
          </a:p>
        </p:txBody>
      </p:sp>
      <p:pic>
        <p:nvPicPr>
          <p:cNvPr id="23554" name="Picture 2" descr="Image result for solve prob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993" y="233473"/>
            <a:ext cx="3024020" cy="201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653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4400" dirty="0" smtClean="0">
                <a:latin typeface="Agent Orange" panose="00000400000000000000" pitchFamily="2" charset="0"/>
                <a:cs typeface="Agent Orange" panose="00000400000000000000" pitchFamily="2" charset="0"/>
              </a:rPr>
              <a:t>Overview</a:t>
            </a:r>
            <a:endParaRPr lang="en-SG" sz="4400" dirty="0">
              <a:latin typeface="Agent Orange" panose="00000400000000000000" pitchFamily="2" charset="0"/>
              <a:cs typeface="Agent Orange" panose="00000400000000000000" pitchFamily="2" charset="0"/>
            </a:endParaRPr>
          </a:p>
        </p:txBody>
      </p:sp>
      <p:sp>
        <p:nvSpPr>
          <p:cNvPr id="3" name="Content Placeholder 2"/>
          <p:cNvSpPr>
            <a:spLocks noGrp="1"/>
          </p:cNvSpPr>
          <p:nvPr>
            <p:ph idx="1"/>
          </p:nvPr>
        </p:nvSpPr>
        <p:spPr>
          <a:xfrm>
            <a:off x="1141413" y="1946506"/>
            <a:ext cx="7294248" cy="4693295"/>
          </a:xfrm>
        </p:spPr>
        <p:txBody>
          <a:bodyPr numCol="2">
            <a:noAutofit/>
          </a:bodyPr>
          <a:lstStyle/>
          <a:p>
            <a:pPr marL="342900" indent="-342900">
              <a:buFont typeface="+mj-lt"/>
              <a:buAutoNum type="arabicPeriod"/>
            </a:pPr>
            <a:r>
              <a:rPr lang="en-SG" sz="2200" dirty="0" smtClean="0">
                <a:latin typeface="Tempus Sans ITC" panose="04020404030D07020202" pitchFamily="82" charset="0"/>
              </a:rPr>
              <a:t>How the stock market works</a:t>
            </a:r>
          </a:p>
          <a:p>
            <a:pPr marL="342900" indent="-342900">
              <a:buFont typeface="+mj-lt"/>
              <a:buAutoNum type="arabicPeriod"/>
            </a:pPr>
            <a:r>
              <a:rPr lang="en-SG" sz="2200" dirty="0" smtClean="0">
                <a:latin typeface="Tempus Sans ITC" panose="04020404030D07020202" pitchFamily="82" charset="0"/>
              </a:rPr>
              <a:t>The main problems</a:t>
            </a:r>
          </a:p>
          <a:p>
            <a:pPr lvl="1"/>
            <a:r>
              <a:rPr lang="en-SG" sz="2200" dirty="0" smtClean="0">
                <a:latin typeface="Tempus Sans ITC" panose="04020404030D07020202" pitchFamily="82" charset="0"/>
              </a:rPr>
              <a:t>Backdating</a:t>
            </a:r>
          </a:p>
          <a:p>
            <a:pPr lvl="1"/>
            <a:r>
              <a:rPr lang="en-SG" sz="2200" dirty="0" smtClean="0">
                <a:latin typeface="Tempus Sans ITC" panose="04020404030D07020202" pitchFamily="82" charset="0"/>
              </a:rPr>
              <a:t>Inattentive directors</a:t>
            </a:r>
          </a:p>
          <a:p>
            <a:pPr marL="514350" indent="-514350">
              <a:buFont typeface="+mj-lt"/>
              <a:buAutoNum type="arabicPeriod"/>
            </a:pPr>
            <a:r>
              <a:rPr lang="en-SG" sz="2200" dirty="0" smtClean="0">
                <a:latin typeface="Tempus Sans ITC" panose="04020404030D07020202" pitchFamily="82" charset="0"/>
              </a:rPr>
              <a:t>Academic study findings</a:t>
            </a:r>
          </a:p>
          <a:p>
            <a:pPr marL="514350" indent="-514350">
              <a:buFont typeface="+mj-lt"/>
              <a:buAutoNum type="arabicPeriod"/>
            </a:pPr>
            <a:r>
              <a:rPr lang="en-SG" sz="2200" dirty="0" smtClean="0">
                <a:latin typeface="Tempus Sans ITC" panose="04020404030D07020202" pitchFamily="82" charset="0"/>
              </a:rPr>
              <a:t>Root of problem</a:t>
            </a:r>
          </a:p>
          <a:p>
            <a:pPr lvl="1"/>
            <a:r>
              <a:rPr lang="en-SG" sz="2200" dirty="0">
                <a:latin typeface="Tempus Sans ITC" panose="04020404030D07020202" pitchFamily="82" charset="0"/>
              </a:rPr>
              <a:t>Greed</a:t>
            </a:r>
          </a:p>
          <a:p>
            <a:pPr lvl="1"/>
            <a:r>
              <a:rPr lang="en-SG" sz="2200" dirty="0" smtClean="0">
                <a:latin typeface="Tempus Sans ITC" panose="04020404030D07020202" pitchFamily="82" charset="0"/>
              </a:rPr>
              <a:t>Start up fund</a:t>
            </a:r>
          </a:p>
          <a:p>
            <a:pPr marL="457200" indent="-457200">
              <a:buFont typeface="+mj-lt"/>
              <a:buAutoNum type="arabicPeriod"/>
            </a:pPr>
            <a:r>
              <a:rPr lang="en-SG" sz="2200" dirty="0" smtClean="0">
                <a:latin typeface="Tempus Sans ITC" panose="04020404030D07020202" pitchFamily="82" charset="0"/>
              </a:rPr>
              <a:t>Consequences of Fraud</a:t>
            </a:r>
          </a:p>
          <a:p>
            <a:pPr marL="457200" indent="-457200">
              <a:buFont typeface="+mj-lt"/>
              <a:buAutoNum type="arabicPeriod"/>
            </a:pPr>
            <a:r>
              <a:rPr lang="en-SG" sz="2200" dirty="0" smtClean="0">
                <a:latin typeface="Tempus Sans ITC" panose="04020404030D07020202" pitchFamily="82" charset="0"/>
              </a:rPr>
              <a:t>Methods to reduce the problem</a:t>
            </a:r>
          </a:p>
          <a:p>
            <a:pPr marL="457200" indent="-457200">
              <a:buFont typeface="+mj-lt"/>
              <a:buAutoNum type="arabicPeriod"/>
            </a:pPr>
            <a:r>
              <a:rPr lang="en-SG" sz="2200" dirty="0" smtClean="0">
                <a:solidFill>
                  <a:srgbClr val="FFFF00"/>
                </a:solidFill>
                <a:latin typeface="Tempus Sans ITC" panose="04020404030D07020202" pitchFamily="82" charset="0"/>
              </a:rPr>
              <a:t>Drawbacks of these methods</a:t>
            </a:r>
          </a:p>
          <a:p>
            <a:pPr marL="457200" indent="-457200">
              <a:buFont typeface="+mj-lt"/>
              <a:buAutoNum type="arabicPeriod"/>
            </a:pPr>
            <a:r>
              <a:rPr lang="en-SG" sz="2200" dirty="0">
                <a:latin typeface="Tempus Sans ITC" panose="04020404030D07020202" pitchFamily="82" charset="0"/>
              </a:rPr>
              <a:t>T</a:t>
            </a:r>
            <a:r>
              <a:rPr lang="en-SG" sz="2200" dirty="0" smtClean="0">
                <a:latin typeface="Tempus Sans ITC" panose="04020404030D07020202" pitchFamily="82" charset="0"/>
              </a:rPr>
              <a:t>ake home message</a:t>
            </a:r>
          </a:p>
        </p:txBody>
      </p:sp>
      <p:pic>
        <p:nvPicPr>
          <p:cNvPr id="4" name="Picture 2" descr="Image result for 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0820" y="4212805"/>
            <a:ext cx="2775315" cy="242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382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latin typeface="Tempus Sans ITC" panose="04020404030D07020202" pitchFamily="82" charset="0"/>
              </a:rPr>
              <a:t>Drawbacks of the methods</a:t>
            </a:r>
            <a:endParaRPr lang="en-SG" b="1" dirty="0">
              <a:latin typeface="Tempus Sans ITC" panose="04020404030D07020202" pitchFamily="82" charset="0"/>
            </a:endParaRPr>
          </a:p>
        </p:txBody>
      </p:sp>
      <p:sp>
        <p:nvSpPr>
          <p:cNvPr id="3" name="Content Placeholder 2"/>
          <p:cNvSpPr>
            <a:spLocks noGrp="1"/>
          </p:cNvSpPr>
          <p:nvPr>
            <p:ph idx="1"/>
          </p:nvPr>
        </p:nvSpPr>
        <p:spPr/>
        <p:txBody>
          <a:bodyPr/>
          <a:lstStyle/>
          <a:p>
            <a:r>
              <a:rPr lang="en-SG" dirty="0" smtClean="0">
                <a:latin typeface="Tempus Sans ITC" panose="04020404030D07020202" pitchFamily="82" charset="0"/>
              </a:rPr>
              <a:t>Companies still report about ¼ of option grants later than the 2 day dateline. Delayed reporting is associated with big price gains </a:t>
            </a:r>
            <a:r>
              <a:rPr lang="en-SG" dirty="0" smtClean="0">
                <a:latin typeface="Tempus Sans ITC" panose="04020404030D07020202" pitchFamily="82" charset="0"/>
                <a:sym typeface="Wingdings" panose="05000000000000000000" pitchFamily="2" charset="2"/>
              </a:rPr>
              <a:t> suggestive of backdating</a:t>
            </a:r>
            <a:endParaRPr lang="en-SG" dirty="0">
              <a:latin typeface="Tempus Sans ITC" panose="04020404030D07020202" pitchFamily="82" charset="0"/>
            </a:endParaRPr>
          </a:p>
        </p:txBody>
      </p:sp>
      <p:pic>
        <p:nvPicPr>
          <p:cNvPr id="24578" name="Picture 2" descr="Image result for drawba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555" y="3431150"/>
            <a:ext cx="3746723" cy="295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386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4400" dirty="0" smtClean="0">
                <a:latin typeface="Agent Orange" panose="00000400000000000000" pitchFamily="2" charset="0"/>
                <a:cs typeface="Agent Orange" panose="00000400000000000000" pitchFamily="2" charset="0"/>
              </a:rPr>
              <a:t>Overview</a:t>
            </a:r>
            <a:endParaRPr lang="en-SG" sz="4400" dirty="0">
              <a:latin typeface="Agent Orange" panose="00000400000000000000" pitchFamily="2" charset="0"/>
              <a:cs typeface="Agent Orange" panose="00000400000000000000" pitchFamily="2" charset="0"/>
            </a:endParaRPr>
          </a:p>
        </p:txBody>
      </p:sp>
      <p:sp>
        <p:nvSpPr>
          <p:cNvPr id="3" name="Content Placeholder 2"/>
          <p:cNvSpPr>
            <a:spLocks noGrp="1"/>
          </p:cNvSpPr>
          <p:nvPr>
            <p:ph idx="1"/>
          </p:nvPr>
        </p:nvSpPr>
        <p:spPr>
          <a:xfrm>
            <a:off x="1141413" y="1946506"/>
            <a:ext cx="7294248" cy="4693295"/>
          </a:xfrm>
        </p:spPr>
        <p:txBody>
          <a:bodyPr numCol="2">
            <a:noAutofit/>
          </a:bodyPr>
          <a:lstStyle/>
          <a:p>
            <a:pPr marL="342900" indent="-342900">
              <a:buFont typeface="+mj-lt"/>
              <a:buAutoNum type="arabicPeriod"/>
            </a:pPr>
            <a:r>
              <a:rPr lang="en-SG" sz="2200" dirty="0" smtClean="0">
                <a:latin typeface="Tempus Sans ITC" panose="04020404030D07020202" pitchFamily="82" charset="0"/>
              </a:rPr>
              <a:t>How the stock market works</a:t>
            </a:r>
          </a:p>
          <a:p>
            <a:pPr marL="342900" indent="-342900">
              <a:buFont typeface="+mj-lt"/>
              <a:buAutoNum type="arabicPeriod"/>
            </a:pPr>
            <a:r>
              <a:rPr lang="en-SG" sz="2200" dirty="0" smtClean="0">
                <a:latin typeface="Tempus Sans ITC" panose="04020404030D07020202" pitchFamily="82" charset="0"/>
              </a:rPr>
              <a:t>The main problems</a:t>
            </a:r>
          </a:p>
          <a:p>
            <a:pPr lvl="1"/>
            <a:r>
              <a:rPr lang="en-SG" sz="2200" dirty="0" smtClean="0">
                <a:latin typeface="Tempus Sans ITC" panose="04020404030D07020202" pitchFamily="82" charset="0"/>
              </a:rPr>
              <a:t>Backdating</a:t>
            </a:r>
          </a:p>
          <a:p>
            <a:pPr lvl="1"/>
            <a:r>
              <a:rPr lang="en-SG" sz="2200" dirty="0" smtClean="0">
                <a:latin typeface="Tempus Sans ITC" panose="04020404030D07020202" pitchFamily="82" charset="0"/>
              </a:rPr>
              <a:t>Inattentive directors</a:t>
            </a:r>
          </a:p>
          <a:p>
            <a:pPr marL="514350" indent="-514350">
              <a:buFont typeface="+mj-lt"/>
              <a:buAutoNum type="arabicPeriod"/>
            </a:pPr>
            <a:r>
              <a:rPr lang="en-SG" sz="2200" dirty="0" smtClean="0">
                <a:latin typeface="Tempus Sans ITC" panose="04020404030D07020202" pitchFamily="82" charset="0"/>
              </a:rPr>
              <a:t>Academic study findings</a:t>
            </a:r>
          </a:p>
          <a:p>
            <a:pPr marL="514350" indent="-514350">
              <a:buFont typeface="+mj-lt"/>
              <a:buAutoNum type="arabicPeriod"/>
            </a:pPr>
            <a:r>
              <a:rPr lang="en-SG" sz="2200" dirty="0" smtClean="0">
                <a:latin typeface="Tempus Sans ITC" panose="04020404030D07020202" pitchFamily="82" charset="0"/>
              </a:rPr>
              <a:t>Root of problem</a:t>
            </a:r>
          </a:p>
          <a:p>
            <a:pPr lvl="1"/>
            <a:r>
              <a:rPr lang="en-SG" sz="2200" dirty="0">
                <a:latin typeface="Tempus Sans ITC" panose="04020404030D07020202" pitchFamily="82" charset="0"/>
              </a:rPr>
              <a:t>Greed</a:t>
            </a:r>
          </a:p>
          <a:p>
            <a:pPr lvl="1"/>
            <a:r>
              <a:rPr lang="en-SG" sz="2200" dirty="0" smtClean="0">
                <a:latin typeface="Tempus Sans ITC" panose="04020404030D07020202" pitchFamily="82" charset="0"/>
              </a:rPr>
              <a:t>Start up fund</a:t>
            </a:r>
          </a:p>
          <a:p>
            <a:pPr marL="457200" indent="-457200">
              <a:buFont typeface="+mj-lt"/>
              <a:buAutoNum type="arabicPeriod"/>
            </a:pPr>
            <a:r>
              <a:rPr lang="en-SG" sz="2200" dirty="0" smtClean="0">
                <a:latin typeface="Tempus Sans ITC" panose="04020404030D07020202" pitchFamily="82" charset="0"/>
              </a:rPr>
              <a:t>Consequences of Fraud</a:t>
            </a:r>
          </a:p>
          <a:p>
            <a:pPr marL="457200" indent="-457200">
              <a:buFont typeface="+mj-lt"/>
              <a:buAutoNum type="arabicPeriod"/>
            </a:pPr>
            <a:r>
              <a:rPr lang="en-SG" sz="2200" dirty="0" smtClean="0">
                <a:latin typeface="Tempus Sans ITC" panose="04020404030D07020202" pitchFamily="82" charset="0"/>
              </a:rPr>
              <a:t>Methods to reduce the problem</a:t>
            </a:r>
          </a:p>
          <a:p>
            <a:pPr marL="457200" indent="-457200">
              <a:buFont typeface="+mj-lt"/>
              <a:buAutoNum type="arabicPeriod"/>
            </a:pPr>
            <a:r>
              <a:rPr lang="en-SG" sz="2200" dirty="0" smtClean="0">
                <a:latin typeface="Tempus Sans ITC" panose="04020404030D07020202" pitchFamily="82" charset="0"/>
              </a:rPr>
              <a:t>Drawbacks of these methods</a:t>
            </a:r>
          </a:p>
          <a:p>
            <a:pPr marL="457200" indent="-457200">
              <a:buFont typeface="+mj-lt"/>
              <a:buAutoNum type="arabicPeriod"/>
            </a:pPr>
            <a:r>
              <a:rPr lang="en-SG" sz="2200" dirty="0">
                <a:solidFill>
                  <a:srgbClr val="FFFF00"/>
                </a:solidFill>
                <a:latin typeface="Tempus Sans ITC" panose="04020404030D07020202" pitchFamily="82" charset="0"/>
              </a:rPr>
              <a:t>T</a:t>
            </a:r>
            <a:r>
              <a:rPr lang="en-SG" sz="2200" dirty="0" smtClean="0">
                <a:solidFill>
                  <a:srgbClr val="FFFF00"/>
                </a:solidFill>
                <a:latin typeface="Tempus Sans ITC" panose="04020404030D07020202" pitchFamily="82" charset="0"/>
              </a:rPr>
              <a:t>ake home message</a:t>
            </a:r>
          </a:p>
        </p:txBody>
      </p:sp>
      <p:pic>
        <p:nvPicPr>
          <p:cNvPr id="4" name="Picture 2" descr="Image result for 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0820" y="4212805"/>
            <a:ext cx="2775315" cy="242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291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latin typeface="Tempus Sans ITC" panose="04020404030D07020202" pitchFamily="82" charset="0"/>
              </a:rPr>
              <a:t>Take home message</a:t>
            </a:r>
            <a:endParaRPr lang="en-SG" b="1" dirty="0">
              <a:latin typeface="Tempus Sans ITC" panose="04020404030D07020202" pitchFamily="82" charset="0"/>
            </a:endParaRPr>
          </a:p>
        </p:txBody>
      </p:sp>
      <p:sp>
        <p:nvSpPr>
          <p:cNvPr id="4" name="Title 1"/>
          <p:cNvSpPr txBox="1">
            <a:spLocks/>
          </p:cNvSpPr>
          <p:nvPr/>
        </p:nvSpPr>
        <p:spPr>
          <a:xfrm>
            <a:off x="1815149" y="1622738"/>
            <a:ext cx="8558525" cy="4288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SG" b="1" dirty="0" smtClean="0">
                <a:latin typeface="Tempus Sans ITC" panose="04020404030D07020202" pitchFamily="82" charset="0"/>
              </a:rPr>
              <a:t>It is important to maintain integrity in the stock market and not take advantage of power to engage in dishonest acts to profit</a:t>
            </a:r>
            <a:endParaRPr lang="en-SG" b="1" dirty="0">
              <a:latin typeface="Tempus Sans ITC" panose="04020404030D07020202" pitchFamily="82" charset="0"/>
            </a:endParaRPr>
          </a:p>
        </p:txBody>
      </p:sp>
      <p:pic>
        <p:nvPicPr>
          <p:cNvPr id="25602" name="Picture 2" descr="Image result for take home mess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3521" y="4731277"/>
            <a:ext cx="1913889" cy="1913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277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585" y="993483"/>
            <a:ext cx="8170667" cy="518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55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238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4400" dirty="0" smtClean="0">
                <a:latin typeface="Agent Orange" panose="00000400000000000000" pitchFamily="2" charset="0"/>
                <a:cs typeface="Agent Orange" panose="00000400000000000000" pitchFamily="2" charset="0"/>
              </a:rPr>
              <a:t>Overview</a:t>
            </a:r>
            <a:endParaRPr lang="en-SG" sz="4400" dirty="0">
              <a:latin typeface="Agent Orange" panose="00000400000000000000" pitchFamily="2" charset="0"/>
              <a:cs typeface="Agent Orange" panose="00000400000000000000" pitchFamily="2" charset="0"/>
            </a:endParaRPr>
          </a:p>
        </p:txBody>
      </p:sp>
      <p:sp>
        <p:nvSpPr>
          <p:cNvPr id="3" name="Content Placeholder 2"/>
          <p:cNvSpPr>
            <a:spLocks noGrp="1"/>
          </p:cNvSpPr>
          <p:nvPr>
            <p:ph idx="1"/>
          </p:nvPr>
        </p:nvSpPr>
        <p:spPr>
          <a:xfrm>
            <a:off x="1141413" y="1946506"/>
            <a:ext cx="7294248" cy="4693295"/>
          </a:xfrm>
        </p:spPr>
        <p:txBody>
          <a:bodyPr numCol="2">
            <a:noAutofit/>
          </a:bodyPr>
          <a:lstStyle/>
          <a:p>
            <a:pPr marL="342900" indent="-342900">
              <a:buFont typeface="+mj-lt"/>
              <a:buAutoNum type="arabicPeriod"/>
            </a:pPr>
            <a:r>
              <a:rPr lang="en-SG" sz="2200" dirty="0" smtClean="0">
                <a:latin typeface="Tempus Sans ITC" panose="04020404030D07020202" pitchFamily="82" charset="0"/>
              </a:rPr>
              <a:t>How the stock market works</a:t>
            </a:r>
          </a:p>
          <a:p>
            <a:pPr marL="342900" indent="-342900">
              <a:buFont typeface="+mj-lt"/>
              <a:buAutoNum type="arabicPeriod"/>
            </a:pPr>
            <a:r>
              <a:rPr lang="en-SG" sz="2200" dirty="0" smtClean="0">
                <a:latin typeface="Tempus Sans ITC" panose="04020404030D07020202" pitchFamily="82" charset="0"/>
              </a:rPr>
              <a:t>The main problems</a:t>
            </a:r>
          </a:p>
          <a:p>
            <a:pPr lvl="1"/>
            <a:r>
              <a:rPr lang="en-SG" sz="2200" dirty="0" smtClean="0">
                <a:latin typeface="Tempus Sans ITC" panose="04020404030D07020202" pitchFamily="82" charset="0"/>
              </a:rPr>
              <a:t>Backdating</a:t>
            </a:r>
          </a:p>
          <a:p>
            <a:pPr lvl="1"/>
            <a:r>
              <a:rPr lang="en-SG" sz="2200" dirty="0" smtClean="0">
                <a:latin typeface="Tempus Sans ITC" panose="04020404030D07020202" pitchFamily="82" charset="0"/>
              </a:rPr>
              <a:t>Inattentive directors</a:t>
            </a:r>
          </a:p>
          <a:p>
            <a:pPr marL="514350" indent="-514350">
              <a:buFont typeface="+mj-lt"/>
              <a:buAutoNum type="arabicPeriod"/>
            </a:pPr>
            <a:r>
              <a:rPr lang="en-SG" sz="2200" dirty="0" smtClean="0">
                <a:latin typeface="Tempus Sans ITC" panose="04020404030D07020202" pitchFamily="82" charset="0"/>
              </a:rPr>
              <a:t>Academic study findings</a:t>
            </a:r>
          </a:p>
          <a:p>
            <a:pPr marL="514350" indent="-514350">
              <a:buFont typeface="+mj-lt"/>
              <a:buAutoNum type="arabicPeriod"/>
            </a:pPr>
            <a:r>
              <a:rPr lang="en-SG" sz="2200" dirty="0" smtClean="0">
                <a:latin typeface="Tempus Sans ITC" panose="04020404030D07020202" pitchFamily="82" charset="0"/>
              </a:rPr>
              <a:t>Root of problem</a:t>
            </a:r>
          </a:p>
          <a:p>
            <a:pPr lvl="1"/>
            <a:r>
              <a:rPr lang="en-SG" sz="2200" dirty="0">
                <a:latin typeface="Tempus Sans ITC" panose="04020404030D07020202" pitchFamily="82" charset="0"/>
              </a:rPr>
              <a:t>Greed</a:t>
            </a:r>
          </a:p>
          <a:p>
            <a:pPr lvl="1"/>
            <a:r>
              <a:rPr lang="en-SG" sz="2200" dirty="0" smtClean="0">
                <a:latin typeface="Tempus Sans ITC" panose="04020404030D07020202" pitchFamily="82" charset="0"/>
              </a:rPr>
              <a:t>Start up fund</a:t>
            </a:r>
          </a:p>
          <a:p>
            <a:pPr marL="457200" indent="-457200">
              <a:buFont typeface="+mj-lt"/>
              <a:buAutoNum type="arabicPeriod"/>
            </a:pPr>
            <a:r>
              <a:rPr lang="en-SG" sz="2200" dirty="0" smtClean="0">
                <a:latin typeface="Tempus Sans ITC" panose="04020404030D07020202" pitchFamily="82" charset="0"/>
              </a:rPr>
              <a:t>Consequences of Fraud</a:t>
            </a:r>
          </a:p>
          <a:p>
            <a:pPr marL="457200" indent="-457200">
              <a:buFont typeface="+mj-lt"/>
              <a:buAutoNum type="arabicPeriod"/>
            </a:pPr>
            <a:r>
              <a:rPr lang="en-SG" sz="2200" dirty="0" smtClean="0">
                <a:latin typeface="Tempus Sans ITC" panose="04020404030D07020202" pitchFamily="82" charset="0"/>
              </a:rPr>
              <a:t>Methods to reduce the problem</a:t>
            </a:r>
          </a:p>
          <a:p>
            <a:pPr marL="457200" indent="-457200">
              <a:buFont typeface="+mj-lt"/>
              <a:buAutoNum type="arabicPeriod"/>
            </a:pPr>
            <a:r>
              <a:rPr lang="en-SG" sz="2200" dirty="0" smtClean="0">
                <a:latin typeface="Tempus Sans ITC" panose="04020404030D07020202" pitchFamily="82" charset="0"/>
              </a:rPr>
              <a:t>Drawbacks of these methods</a:t>
            </a:r>
          </a:p>
          <a:p>
            <a:pPr marL="457200" indent="-457200">
              <a:buFont typeface="+mj-lt"/>
              <a:buAutoNum type="arabicPeriod"/>
            </a:pPr>
            <a:r>
              <a:rPr lang="en-SG" sz="2200" dirty="0">
                <a:latin typeface="Tempus Sans ITC" panose="04020404030D07020202" pitchFamily="82" charset="0"/>
              </a:rPr>
              <a:t>T</a:t>
            </a:r>
            <a:r>
              <a:rPr lang="en-SG" sz="2200" dirty="0" smtClean="0">
                <a:latin typeface="Tempus Sans ITC" panose="04020404030D07020202" pitchFamily="82" charset="0"/>
              </a:rPr>
              <a:t>ake home message</a:t>
            </a:r>
          </a:p>
        </p:txBody>
      </p:sp>
      <p:pic>
        <p:nvPicPr>
          <p:cNvPr id="4" name="Picture 2" descr="Image result for 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0820" y="4212805"/>
            <a:ext cx="2775315" cy="242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492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4400" dirty="0" smtClean="0">
                <a:latin typeface="Agent Orange" panose="00000400000000000000" pitchFamily="2" charset="0"/>
                <a:cs typeface="Agent Orange" panose="00000400000000000000" pitchFamily="2" charset="0"/>
              </a:rPr>
              <a:t>Overview</a:t>
            </a:r>
            <a:endParaRPr lang="en-SG" sz="4400" dirty="0">
              <a:latin typeface="Agent Orange" panose="00000400000000000000" pitchFamily="2" charset="0"/>
              <a:cs typeface="Agent Orange" panose="00000400000000000000" pitchFamily="2" charset="0"/>
            </a:endParaRPr>
          </a:p>
        </p:txBody>
      </p:sp>
      <p:sp>
        <p:nvSpPr>
          <p:cNvPr id="3" name="Content Placeholder 2"/>
          <p:cNvSpPr>
            <a:spLocks noGrp="1"/>
          </p:cNvSpPr>
          <p:nvPr>
            <p:ph idx="1"/>
          </p:nvPr>
        </p:nvSpPr>
        <p:spPr>
          <a:xfrm>
            <a:off x="1141413" y="1946506"/>
            <a:ext cx="7294248" cy="4693295"/>
          </a:xfrm>
        </p:spPr>
        <p:txBody>
          <a:bodyPr numCol="2">
            <a:noAutofit/>
          </a:bodyPr>
          <a:lstStyle/>
          <a:p>
            <a:pPr marL="342900" indent="-342900">
              <a:buFont typeface="+mj-lt"/>
              <a:buAutoNum type="arabicPeriod"/>
            </a:pPr>
            <a:r>
              <a:rPr lang="en-SG" sz="2200" dirty="0" smtClean="0">
                <a:solidFill>
                  <a:srgbClr val="FFFF00"/>
                </a:solidFill>
                <a:latin typeface="Tempus Sans ITC" panose="04020404030D07020202" pitchFamily="82" charset="0"/>
              </a:rPr>
              <a:t>How the stock market works</a:t>
            </a:r>
          </a:p>
          <a:p>
            <a:pPr marL="342900" indent="-342900">
              <a:buFont typeface="+mj-lt"/>
              <a:buAutoNum type="arabicPeriod"/>
            </a:pPr>
            <a:r>
              <a:rPr lang="en-SG" sz="2200" dirty="0" smtClean="0">
                <a:latin typeface="Tempus Sans ITC" panose="04020404030D07020202" pitchFamily="82" charset="0"/>
              </a:rPr>
              <a:t>The main problems</a:t>
            </a:r>
          </a:p>
          <a:p>
            <a:pPr lvl="1"/>
            <a:r>
              <a:rPr lang="en-SG" sz="2200" dirty="0" smtClean="0">
                <a:latin typeface="Tempus Sans ITC" panose="04020404030D07020202" pitchFamily="82" charset="0"/>
              </a:rPr>
              <a:t>Backdating</a:t>
            </a:r>
          </a:p>
          <a:p>
            <a:pPr lvl="1"/>
            <a:r>
              <a:rPr lang="en-SG" sz="2200" dirty="0" smtClean="0">
                <a:latin typeface="Tempus Sans ITC" panose="04020404030D07020202" pitchFamily="82" charset="0"/>
              </a:rPr>
              <a:t>Inattentive directors</a:t>
            </a:r>
          </a:p>
          <a:p>
            <a:pPr marL="514350" indent="-514350">
              <a:buFont typeface="+mj-lt"/>
              <a:buAutoNum type="arabicPeriod"/>
            </a:pPr>
            <a:r>
              <a:rPr lang="en-SG" sz="2200" dirty="0" smtClean="0">
                <a:latin typeface="Tempus Sans ITC" panose="04020404030D07020202" pitchFamily="82" charset="0"/>
              </a:rPr>
              <a:t>Academic study findings</a:t>
            </a:r>
          </a:p>
          <a:p>
            <a:pPr marL="514350" indent="-514350">
              <a:buFont typeface="+mj-lt"/>
              <a:buAutoNum type="arabicPeriod"/>
            </a:pPr>
            <a:r>
              <a:rPr lang="en-SG" sz="2200" dirty="0" smtClean="0">
                <a:latin typeface="Tempus Sans ITC" panose="04020404030D07020202" pitchFamily="82" charset="0"/>
              </a:rPr>
              <a:t>Root of problem</a:t>
            </a:r>
          </a:p>
          <a:p>
            <a:pPr lvl="1"/>
            <a:r>
              <a:rPr lang="en-SG" sz="2200" dirty="0">
                <a:latin typeface="Tempus Sans ITC" panose="04020404030D07020202" pitchFamily="82" charset="0"/>
              </a:rPr>
              <a:t>Greed</a:t>
            </a:r>
          </a:p>
          <a:p>
            <a:pPr lvl="1"/>
            <a:r>
              <a:rPr lang="en-SG" sz="2200" dirty="0" smtClean="0">
                <a:latin typeface="Tempus Sans ITC" panose="04020404030D07020202" pitchFamily="82" charset="0"/>
              </a:rPr>
              <a:t>Start up fund</a:t>
            </a:r>
          </a:p>
          <a:p>
            <a:pPr marL="457200" indent="-457200">
              <a:buFont typeface="+mj-lt"/>
              <a:buAutoNum type="arabicPeriod"/>
            </a:pPr>
            <a:r>
              <a:rPr lang="en-SG" sz="2200" dirty="0" smtClean="0">
                <a:latin typeface="Tempus Sans ITC" panose="04020404030D07020202" pitchFamily="82" charset="0"/>
              </a:rPr>
              <a:t>Consequences of Fraud</a:t>
            </a:r>
          </a:p>
          <a:p>
            <a:pPr marL="457200" indent="-457200">
              <a:buFont typeface="+mj-lt"/>
              <a:buAutoNum type="arabicPeriod"/>
            </a:pPr>
            <a:r>
              <a:rPr lang="en-SG" sz="2200" dirty="0" smtClean="0">
                <a:latin typeface="Tempus Sans ITC" panose="04020404030D07020202" pitchFamily="82" charset="0"/>
              </a:rPr>
              <a:t>Methods to reduce the problem</a:t>
            </a:r>
          </a:p>
          <a:p>
            <a:pPr marL="457200" indent="-457200">
              <a:buFont typeface="+mj-lt"/>
              <a:buAutoNum type="arabicPeriod"/>
            </a:pPr>
            <a:r>
              <a:rPr lang="en-SG" sz="2200" dirty="0" smtClean="0">
                <a:latin typeface="Tempus Sans ITC" panose="04020404030D07020202" pitchFamily="82" charset="0"/>
              </a:rPr>
              <a:t>Drawbacks of these methods</a:t>
            </a:r>
          </a:p>
          <a:p>
            <a:pPr marL="457200" indent="-457200">
              <a:buFont typeface="+mj-lt"/>
              <a:buAutoNum type="arabicPeriod"/>
            </a:pPr>
            <a:r>
              <a:rPr lang="en-SG" sz="2200" dirty="0">
                <a:latin typeface="Tempus Sans ITC" panose="04020404030D07020202" pitchFamily="82" charset="0"/>
              </a:rPr>
              <a:t>T</a:t>
            </a:r>
            <a:r>
              <a:rPr lang="en-SG" sz="2200" dirty="0" smtClean="0">
                <a:latin typeface="Tempus Sans ITC" panose="04020404030D07020202" pitchFamily="82" charset="0"/>
              </a:rPr>
              <a:t>ake home message</a:t>
            </a:r>
          </a:p>
        </p:txBody>
      </p:sp>
      <p:pic>
        <p:nvPicPr>
          <p:cNvPr id="4" name="Picture 2" descr="Image result for 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0820" y="4212805"/>
            <a:ext cx="2775315" cy="242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350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58392"/>
            <a:ext cx="9905998" cy="886474"/>
          </a:xfrm>
        </p:spPr>
        <p:txBody>
          <a:bodyPr>
            <a:normAutofit/>
          </a:bodyPr>
          <a:lstStyle/>
          <a:p>
            <a:r>
              <a:rPr lang="en-SG" b="1" dirty="0" smtClean="0">
                <a:latin typeface="Tempus Sans ITC" panose="04020404030D07020202" pitchFamily="82" charset="0"/>
              </a:rPr>
              <a:t>How the stock market works</a:t>
            </a:r>
            <a:endParaRPr lang="en-SG" b="1" dirty="0">
              <a:latin typeface="Tempus Sans ITC" panose="04020404030D07020202" pitchFamily="82" charset="0"/>
            </a:endParaRPr>
          </a:p>
        </p:txBody>
      </p:sp>
      <p:sp>
        <p:nvSpPr>
          <p:cNvPr id="3" name="Content Placeholder 2"/>
          <p:cNvSpPr>
            <a:spLocks noGrp="1"/>
          </p:cNvSpPr>
          <p:nvPr>
            <p:ph idx="1"/>
          </p:nvPr>
        </p:nvSpPr>
        <p:spPr>
          <a:xfrm>
            <a:off x="1141412" y="1844866"/>
            <a:ext cx="10385179" cy="4130931"/>
          </a:xfrm>
        </p:spPr>
        <p:txBody>
          <a:bodyPr>
            <a:noAutofit/>
          </a:bodyPr>
          <a:lstStyle/>
          <a:p>
            <a:r>
              <a:rPr lang="en-SG" sz="2000" dirty="0" smtClean="0">
                <a:latin typeface="Tempus Sans ITC" panose="04020404030D07020202" pitchFamily="82" charset="0"/>
              </a:rPr>
              <a:t>Stock options give recipients a right to buy company stock at a set price, called exercise price</a:t>
            </a:r>
          </a:p>
          <a:p>
            <a:r>
              <a:rPr lang="en-SG" sz="2000" dirty="0" smtClean="0">
                <a:latin typeface="Tempus Sans ITC" panose="04020404030D07020202" pitchFamily="82" charset="0"/>
              </a:rPr>
              <a:t>Exercise price can be</a:t>
            </a:r>
          </a:p>
          <a:p>
            <a:pPr lvl="1">
              <a:buFont typeface="Courier New" panose="02070309020205020404" pitchFamily="49" charset="0"/>
              <a:buChar char="o"/>
            </a:pPr>
            <a:r>
              <a:rPr lang="en-SG" dirty="0" smtClean="0">
                <a:latin typeface="Tempus Sans ITC" panose="04020404030D07020202" pitchFamily="82" charset="0"/>
              </a:rPr>
              <a:t>The stock’s 4pm price on the date of the grant</a:t>
            </a:r>
          </a:p>
          <a:p>
            <a:pPr lvl="1">
              <a:buFont typeface="Courier New" panose="02070309020205020404" pitchFamily="49" charset="0"/>
              <a:buChar char="o"/>
            </a:pPr>
            <a:r>
              <a:rPr lang="en-SG" dirty="0" smtClean="0">
                <a:latin typeface="Tempus Sans ITC" panose="04020404030D07020202" pitchFamily="82" charset="0"/>
              </a:rPr>
              <a:t>An average of the day’s high and low</a:t>
            </a:r>
          </a:p>
          <a:p>
            <a:pPr lvl="1">
              <a:buFont typeface="Courier New" panose="02070309020205020404" pitchFamily="49" charset="0"/>
              <a:buChar char="o"/>
            </a:pPr>
            <a:r>
              <a:rPr lang="en-SG" dirty="0" smtClean="0">
                <a:latin typeface="Tempus Sans ITC" panose="04020404030D07020202" pitchFamily="82" charset="0"/>
              </a:rPr>
              <a:t>The 4pm price of the day before</a:t>
            </a:r>
          </a:p>
          <a:p>
            <a:r>
              <a:rPr lang="en-SG" sz="2000" dirty="0" smtClean="0">
                <a:latin typeface="Tempus Sans ITC" panose="04020404030D07020202" pitchFamily="82" charset="0"/>
              </a:rPr>
              <a:t>The exercise price fluctuates and depends on the grant date, which is the date the stock options were bought</a:t>
            </a:r>
          </a:p>
        </p:txBody>
      </p:sp>
      <p:pic>
        <p:nvPicPr>
          <p:cNvPr id="14338" name="Picture 2" descr="Image result for stock op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5778" y="4631035"/>
            <a:ext cx="2948233" cy="2019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698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58392"/>
            <a:ext cx="9905998" cy="886474"/>
          </a:xfrm>
        </p:spPr>
        <p:txBody>
          <a:bodyPr>
            <a:normAutofit/>
          </a:bodyPr>
          <a:lstStyle/>
          <a:p>
            <a:r>
              <a:rPr lang="en-SG" b="1" dirty="0" smtClean="0">
                <a:latin typeface="Tempus Sans ITC" panose="04020404030D07020202" pitchFamily="82" charset="0"/>
              </a:rPr>
              <a:t>How the stock market works</a:t>
            </a:r>
            <a:endParaRPr lang="en-SG" b="1" dirty="0">
              <a:latin typeface="Tempus Sans ITC" panose="04020404030D07020202" pitchFamily="82" charset="0"/>
            </a:endParaRPr>
          </a:p>
        </p:txBody>
      </p:sp>
      <p:sp>
        <p:nvSpPr>
          <p:cNvPr id="3" name="Content Placeholder 2"/>
          <p:cNvSpPr>
            <a:spLocks noGrp="1"/>
          </p:cNvSpPr>
          <p:nvPr>
            <p:ph idx="1"/>
          </p:nvPr>
        </p:nvSpPr>
        <p:spPr>
          <a:xfrm>
            <a:off x="1141413" y="2038049"/>
            <a:ext cx="8698046" cy="2598345"/>
          </a:xfrm>
        </p:spPr>
        <p:txBody>
          <a:bodyPr>
            <a:noAutofit/>
          </a:bodyPr>
          <a:lstStyle/>
          <a:p>
            <a:r>
              <a:rPr lang="en-SG" sz="2000" dirty="0" smtClean="0">
                <a:latin typeface="Tempus Sans ITC" panose="04020404030D07020202" pitchFamily="82" charset="0"/>
              </a:rPr>
              <a:t>The </a:t>
            </a:r>
            <a:r>
              <a:rPr lang="en-SG" sz="2000" dirty="0" smtClean="0">
                <a:latin typeface="Tempus Sans ITC" panose="04020404030D07020202" pitchFamily="82" charset="0"/>
              </a:rPr>
              <a:t>lower the stock price, the more money the recipient can potentially make someday by exercising the </a:t>
            </a:r>
            <a:r>
              <a:rPr lang="en-SG" sz="2000" dirty="0" smtClean="0">
                <a:latin typeface="Tempus Sans ITC" panose="04020404030D07020202" pitchFamily="82" charset="0"/>
              </a:rPr>
              <a:t>options</a:t>
            </a:r>
          </a:p>
          <a:p>
            <a:r>
              <a:rPr lang="en-SG" sz="2000" dirty="0" smtClean="0">
                <a:latin typeface="Tempus Sans ITC" panose="04020404030D07020202" pitchFamily="82" charset="0"/>
              </a:rPr>
              <a:t>The </a:t>
            </a:r>
            <a:r>
              <a:rPr lang="en-SG" sz="2000" dirty="0" smtClean="0">
                <a:latin typeface="Tempus Sans ITC" panose="04020404030D07020202" pitchFamily="82" charset="0"/>
              </a:rPr>
              <a:t>key purpose of stock options is to give recipients an incentive to improve their employer’s performance</a:t>
            </a:r>
          </a:p>
          <a:p>
            <a:pPr lvl="1">
              <a:buFont typeface="Courier New" panose="02070309020205020404" pitchFamily="49" charset="0"/>
              <a:buChar char="o"/>
            </a:pPr>
            <a:r>
              <a:rPr lang="en-SG" dirty="0" smtClean="0">
                <a:latin typeface="Tempus Sans ITC" panose="04020404030D07020202" pitchFamily="82" charset="0"/>
              </a:rPr>
              <a:t>Company is doing well </a:t>
            </a:r>
            <a:r>
              <a:rPr lang="en-SG" dirty="0" smtClean="0">
                <a:latin typeface="Tempus Sans ITC" panose="04020404030D07020202" pitchFamily="82" charset="0"/>
                <a:sym typeface="Wingdings" panose="05000000000000000000" pitchFamily="2" charset="2"/>
              </a:rPr>
              <a:t> more people feel safe buying company’s stock  demand for stock </a:t>
            </a:r>
            <a:r>
              <a:rPr lang="en-SG" dirty="0" smtClean="0">
                <a:latin typeface="Tempus Sans ITC" panose="04020404030D07020202" pitchFamily="82" charset="0"/>
                <a:sym typeface="Wingdings" panose="05000000000000000000" pitchFamily="2" charset="2"/>
              </a:rPr>
              <a:t>rises </a:t>
            </a:r>
            <a:r>
              <a:rPr lang="en-SG" dirty="0" smtClean="0">
                <a:latin typeface="Tempus Sans ITC" panose="04020404030D07020202" pitchFamily="82" charset="0"/>
                <a:sym typeface="Wingdings" panose="05000000000000000000" pitchFamily="2" charset="2"/>
              </a:rPr>
              <a:t> price </a:t>
            </a:r>
            <a:r>
              <a:rPr lang="en-SG" dirty="0" smtClean="0">
                <a:latin typeface="Tempus Sans ITC" panose="04020404030D07020202" pitchFamily="82" charset="0"/>
                <a:sym typeface="Wingdings" panose="05000000000000000000" pitchFamily="2" charset="2"/>
              </a:rPr>
              <a:t>rises</a:t>
            </a:r>
            <a:endParaRPr lang="en-SG" dirty="0">
              <a:latin typeface="Tempus Sans ITC" panose="04020404030D07020202" pitchFamily="82" charset="0"/>
            </a:endParaRPr>
          </a:p>
        </p:txBody>
      </p:sp>
      <p:pic>
        <p:nvPicPr>
          <p:cNvPr id="15364" name="Picture 4" descr="Image result for stock price d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626" y="4267468"/>
            <a:ext cx="3361386" cy="2376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826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10243511" cy="1478570"/>
          </a:xfrm>
        </p:spPr>
        <p:txBody>
          <a:bodyPr/>
          <a:lstStyle/>
          <a:p>
            <a:r>
              <a:rPr lang="en-SG" b="1" dirty="0" smtClean="0">
                <a:latin typeface="Tempus Sans ITC" panose="04020404030D07020202" pitchFamily="82" charset="0"/>
              </a:rPr>
              <a:t>How the stock market works - Example</a:t>
            </a:r>
            <a:endParaRPr lang="en-SG" b="1" dirty="0">
              <a:latin typeface="Tempus Sans ITC" panose="04020404030D07020202" pitchFamily="82" charset="0"/>
            </a:endParaRPr>
          </a:p>
        </p:txBody>
      </p:sp>
      <p:sp>
        <p:nvSpPr>
          <p:cNvPr id="3" name="Content Placeholder 2"/>
          <p:cNvSpPr>
            <a:spLocks noGrp="1"/>
          </p:cNvSpPr>
          <p:nvPr>
            <p:ph idx="1"/>
          </p:nvPr>
        </p:nvSpPr>
        <p:spPr/>
        <p:txBody>
          <a:bodyPr>
            <a:normAutofit/>
          </a:bodyPr>
          <a:lstStyle/>
          <a:p>
            <a:r>
              <a:rPr lang="en-SG" sz="2000" dirty="0" smtClean="0">
                <a:latin typeface="Tempus Sans ITC" panose="04020404030D07020202" pitchFamily="82" charset="0"/>
              </a:rPr>
              <a:t>Difference in price of options makes a difference</a:t>
            </a:r>
          </a:p>
          <a:p>
            <a:endParaRPr lang="en-SG" sz="2000" dirty="0">
              <a:latin typeface="Tempus Sans ITC" panose="04020404030D07020202" pitchFamily="82" charset="0"/>
            </a:endParaRPr>
          </a:p>
          <a:p>
            <a:r>
              <a:rPr lang="en-SG" sz="2000" dirty="0" smtClean="0">
                <a:latin typeface="Tempus Sans ITC" panose="04020404030D07020202" pitchFamily="82" charset="0"/>
              </a:rPr>
              <a:t>Executive gets 100,000 options a day when the stock is $30 </a:t>
            </a:r>
            <a:r>
              <a:rPr lang="en-SG" sz="2000" dirty="0" smtClean="0">
                <a:latin typeface="Tempus Sans ITC" panose="04020404030D07020202" pitchFamily="82" charset="0"/>
                <a:sym typeface="Wingdings" panose="05000000000000000000" pitchFamily="2" charset="2"/>
              </a:rPr>
              <a:t> pays $</a:t>
            </a:r>
            <a:r>
              <a:rPr lang="en-SG" sz="2000" dirty="0" smtClean="0">
                <a:latin typeface="Tempus Sans ITC" panose="04020404030D07020202" pitchFamily="82" charset="0"/>
                <a:sym typeface="Wingdings" panose="05000000000000000000" pitchFamily="2" charset="2"/>
              </a:rPr>
              <a:t>3mil</a:t>
            </a:r>
            <a:endParaRPr lang="en-SG" sz="2000" dirty="0" smtClean="0">
              <a:latin typeface="Tempus Sans ITC" panose="04020404030D07020202" pitchFamily="82" charset="0"/>
              <a:sym typeface="Wingdings" panose="05000000000000000000" pitchFamily="2" charset="2"/>
            </a:endParaRPr>
          </a:p>
          <a:p>
            <a:r>
              <a:rPr lang="en-SG" sz="2000" dirty="0" smtClean="0">
                <a:latin typeface="Tempus Sans ITC" panose="04020404030D07020202" pitchFamily="82" charset="0"/>
                <a:sym typeface="Wingdings" panose="05000000000000000000" pitchFamily="2" charset="2"/>
              </a:rPr>
              <a:t>If the grant date was a month earlier, stock is $20  pays $</a:t>
            </a:r>
            <a:r>
              <a:rPr lang="en-SG" sz="2000" dirty="0" smtClean="0">
                <a:latin typeface="Tempus Sans ITC" panose="04020404030D07020202" pitchFamily="82" charset="0"/>
                <a:sym typeface="Wingdings" panose="05000000000000000000" pitchFamily="2" charset="2"/>
              </a:rPr>
              <a:t>2mil</a:t>
            </a:r>
            <a:endParaRPr lang="en-SG" sz="2000" dirty="0" smtClean="0">
              <a:latin typeface="Tempus Sans ITC" panose="04020404030D07020202" pitchFamily="82" charset="0"/>
              <a:sym typeface="Wingdings" panose="05000000000000000000" pitchFamily="2" charset="2"/>
            </a:endParaRPr>
          </a:p>
          <a:p>
            <a:r>
              <a:rPr lang="en-SG" sz="2000" dirty="0" smtClean="0">
                <a:latin typeface="Tempus Sans ITC" panose="04020404030D07020202" pitchFamily="82" charset="0"/>
                <a:sym typeface="Wingdings" panose="05000000000000000000" pitchFamily="2" charset="2"/>
              </a:rPr>
              <a:t>Exercising them when stock is $50  get $5mil</a:t>
            </a:r>
          </a:p>
          <a:p>
            <a:endParaRPr lang="en-SG" sz="2000" dirty="0">
              <a:latin typeface="Tempus Sans ITC" panose="04020404030D07020202" pitchFamily="82" charset="0"/>
              <a:sym typeface="Wingdings" panose="05000000000000000000" pitchFamily="2" charset="2"/>
            </a:endParaRPr>
          </a:p>
          <a:p>
            <a:r>
              <a:rPr lang="en-SG" sz="2000" dirty="0" smtClean="0">
                <a:latin typeface="Tempus Sans ITC" panose="04020404030D07020202" pitchFamily="82" charset="0"/>
                <a:sym typeface="Wingdings" panose="05000000000000000000" pitchFamily="2" charset="2"/>
              </a:rPr>
              <a:t>Earns extra $1mil if grant date was 1 month </a:t>
            </a:r>
            <a:r>
              <a:rPr lang="en-SG" sz="2000" dirty="0" smtClean="0">
                <a:latin typeface="Tempus Sans ITC" panose="04020404030D07020202" pitchFamily="82" charset="0"/>
                <a:sym typeface="Wingdings" panose="05000000000000000000" pitchFamily="2" charset="2"/>
              </a:rPr>
              <a:t>earlier</a:t>
            </a:r>
          </a:p>
        </p:txBody>
      </p:sp>
      <p:pic>
        <p:nvPicPr>
          <p:cNvPr id="4" name="Picture 2" descr="Image result for money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4809" y="3917488"/>
            <a:ext cx="2127687" cy="273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25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4400" dirty="0" smtClean="0">
                <a:latin typeface="Agent Orange" panose="00000400000000000000" pitchFamily="2" charset="0"/>
                <a:cs typeface="Agent Orange" panose="00000400000000000000" pitchFamily="2" charset="0"/>
              </a:rPr>
              <a:t>Overview</a:t>
            </a:r>
            <a:endParaRPr lang="en-SG" sz="4400" dirty="0">
              <a:latin typeface="Agent Orange" panose="00000400000000000000" pitchFamily="2" charset="0"/>
              <a:cs typeface="Agent Orange" panose="00000400000000000000" pitchFamily="2" charset="0"/>
            </a:endParaRPr>
          </a:p>
        </p:txBody>
      </p:sp>
      <p:sp>
        <p:nvSpPr>
          <p:cNvPr id="3" name="Content Placeholder 2"/>
          <p:cNvSpPr>
            <a:spLocks noGrp="1"/>
          </p:cNvSpPr>
          <p:nvPr>
            <p:ph idx="1"/>
          </p:nvPr>
        </p:nvSpPr>
        <p:spPr>
          <a:xfrm>
            <a:off x="1141413" y="1946506"/>
            <a:ext cx="7294248" cy="4693295"/>
          </a:xfrm>
        </p:spPr>
        <p:txBody>
          <a:bodyPr numCol="2">
            <a:noAutofit/>
          </a:bodyPr>
          <a:lstStyle/>
          <a:p>
            <a:pPr marL="342900" indent="-342900">
              <a:buFont typeface="+mj-lt"/>
              <a:buAutoNum type="arabicPeriod"/>
            </a:pPr>
            <a:r>
              <a:rPr lang="en-SG" sz="2200" dirty="0" smtClean="0">
                <a:latin typeface="Tempus Sans ITC" panose="04020404030D07020202" pitchFamily="82" charset="0"/>
              </a:rPr>
              <a:t>How the stock market works</a:t>
            </a:r>
          </a:p>
          <a:p>
            <a:pPr marL="342900" indent="-342900">
              <a:buFont typeface="+mj-lt"/>
              <a:buAutoNum type="arabicPeriod"/>
            </a:pPr>
            <a:r>
              <a:rPr lang="en-SG" sz="2200" dirty="0" smtClean="0">
                <a:solidFill>
                  <a:srgbClr val="FFFF00"/>
                </a:solidFill>
                <a:latin typeface="Tempus Sans ITC" panose="04020404030D07020202" pitchFamily="82" charset="0"/>
              </a:rPr>
              <a:t>The main problems</a:t>
            </a:r>
          </a:p>
          <a:p>
            <a:pPr lvl="1"/>
            <a:r>
              <a:rPr lang="en-SG" sz="2200" dirty="0" smtClean="0">
                <a:solidFill>
                  <a:srgbClr val="FFFF00"/>
                </a:solidFill>
                <a:latin typeface="Tempus Sans ITC" panose="04020404030D07020202" pitchFamily="82" charset="0"/>
              </a:rPr>
              <a:t>Backdating</a:t>
            </a:r>
          </a:p>
          <a:p>
            <a:pPr lvl="1"/>
            <a:r>
              <a:rPr lang="en-SG" sz="2200" dirty="0" smtClean="0">
                <a:solidFill>
                  <a:srgbClr val="FFFF00"/>
                </a:solidFill>
                <a:latin typeface="Tempus Sans ITC" panose="04020404030D07020202" pitchFamily="82" charset="0"/>
              </a:rPr>
              <a:t>Inattentive directors</a:t>
            </a:r>
          </a:p>
          <a:p>
            <a:pPr marL="514350" indent="-514350">
              <a:buFont typeface="+mj-lt"/>
              <a:buAutoNum type="arabicPeriod"/>
            </a:pPr>
            <a:r>
              <a:rPr lang="en-SG" sz="2200" dirty="0" smtClean="0">
                <a:latin typeface="Tempus Sans ITC" panose="04020404030D07020202" pitchFamily="82" charset="0"/>
              </a:rPr>
              <a:t>Academic study findings</a:t>
            </a:r>
          </a:p>
          <a:p>
            <a:pPr marL="514350" indent="-514350">
              <a:buFont typeface="+mj-lt"/>
              <a:buAutoNum type="arabicPeriod"/>
            </a:pPr>
            <a:r>
              <a:rPr lang="en-SG" sz="2200" dirty="0" smtClean="0">
                <a:latin typeface="Tempus Sans ITC" panose="04020404030D07020202" pitchFamily="82" charset="0"/>
              </a:rPr>
              <a:t>Root of problem</a:t>
            </a:r>
          </a:p>
          <a:p>
            <a:pPr lvl="1"/>
            <a:r>
              <a:rPr lang="en-SG" sz="2200" dirty="0">
                <a:latin typeface="Tempus Sans ITC" panose="04020404030D07020202" pitchFamily="82" charset="0"/>
              </a:rPr>
              <a:t>Greed</a:t>
            </a:r>
          </a:p>
          <a:p>
            <a:pPr lvl="1"/>
            <a:r>
              <a:rPr lang="en-SG" sz="2200" dirty="0" smtClean="0">
                <a:latin typeface="Tempus Sans ITC" panose="04020404030D07020202" pitchFamily="82" charset="0"/>
              </a:rPr>
              <a:t>Start up fund</a:t>
            </a:r>
          </a:p>
          <a:p>
            <a:pPr marL="457200" indent="-457200">
              <a:buFont typeface="+mj-lt"/>
              <a:buAutoNum type="arabicPeriod"/>
            </a:pPr>
            <a:r>
              <a:rPr lang="en-SG" sz="2200" dirty="0" smtClean="0">
                <a:latin typeface="Tempus Sans ITC" panose="04020404030D07020202" pitchFamily="82" charset="0"/>
              </a:rPr>
              <a:t>Consequences of Fraud</a:t>
            </a:r>
          </a:p>
          <a:p>
            <a:pPr marL="457200" indent="-457200">
              <a:buFont typeface="+mj-lt"/>
              <a:buAutoNum type="arabicPeriod"/>
            </a:pPr>
            <a:r>
              <a:rPr lang="en-SG" sz="2200" dirty="0" smtClean="0">
                <a:latin typeface="Tempus Sans ITC" panose="04020404030D07020202" pitchFamily="82" charset="0"/>
              </a:rPr>
              <a:t>Methods to reduce the problem</a:t>
            </a:r>
          </a:p>
          <a:p>
            <a:pPr marL="457200" indent="-457200">
              <a:buFont typeface="+mj-lt"/>
              <a:buAutoNum type="arabicPeriod"/>
            </a:pPr>
            <a:r>
              <a:rPr lang="en-SG" sz="2200" dirty="0" smtClean="0">
                <a:latin typeface="Tempus Sans ITC" panose="04020404030D07020202" pitchFamily="82" charset="0"/>
              </a:rPr>
              <a:t>Drawbacks of these methods</a:t>
            </a:r>
          </a:p>
          <a:p>
            <a:pPr marL="457200" indent="-457200">
              <a:buFont typeface="+mj-lt"/>
              <a:buAutoNum type="arabicPeriod"/>
            </a:pPr>
            <a:r>
              <a:rPr lang="en-SG" sz="2200" dirty="0">
                <a:latin typeface="Tempus Sans ITC" panose="04020404030D07020202" pitchFamily="82" charset="0"/>
              </a:rPr>
              <a:t>T</a:t>
            </a:r>
            <a:r>
              <a:rPr lang="en-SG" sz="2200" dirty="0" smtClean="0">
                <a:latin typeface="Tempus Sans ITC" panose="04020404030D07020202" pitchFamily="82" charset="0"/>
              </a:rPr>
              <a:t>ake home message</a:t>
            </a:r>
          </a:p>
        </p:txBody>
      </p:sp>
      <p:pic>
        <p:nvPicPr>
          <p:cNvPr id="4" name="Picture 2" descr="Image result for 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0820" y="4212805"/>
            <a:ext cx="2775315" cy="242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1043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Circuit</Template>
  <TotalTime>336</TotalTime>
  <Words>1457</Words>
  <Application>Microsoft Office PowerPoint</Application>
  <PresentationFormat>Widescreen</PresentationFormat>
  <Paragraphs>190</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Tw Cen MT</vt:lpstr>
      <vt:lpstr>Agent Orange</vt:lpstr>
      <vt:lpstr>Arial</vt:lpstr>
      <vt:lpstr>Courier New</vt:lpstr>
      <vt:lpstr>Tempus Sans ITC</vt:lpstr>
      <vt:lpstr>Trebuchet MS</vt:lpstr>
      <vt:lpstr>Wingdings</vt:lpstr>
      <vt:lpstr>Circuit</vt:lpstr>
      <vt:lpstr>The perfect payday -  fraud in the stock market</vt:lpstr>
      <vt:lpstr>Forelle and Bandler (2006) The perfect payday Wall Street Journal</vt:lpstr>
      <vt:lpstr>PowerPoint Presentation</vt:lpstr>
      <vt:lpstr>Overview</vt:lpstr>
      <vt:lpstr>Overview</vt:lpstr>
      <vt:lpstr>How the stock market works</vt:lpstr>
      <vt:lpstr>How the stock market works</vt:lpstr>
      <vt:lpstr>How the stock market works - Example</vt:lpstr>
      <vt:lpstr>Overview</vt:lpstr>
      <vt:lpstr>Luck or something else?</vt:lpstr>
      <vt:lpstr>The main problems - Backdating</vt:lpstr>
      <vt:lpstr>The main problems - Backdating</vt:lpstr>
      <vt:lpstr>The main problems - Backdating</vt:lpstr>
      <vt:lpstr>The Main problems – Inattentive directors</vt:lpstr>
      <vt:lpstr>Overview</vt:lpstr>
      <vt:lpstr>Academic study findings</vt:lpstr>
      <vt:lpstr>Academic study findings</vt:lpstr>
      <vt:lpstr>Overview</vt:lpstr>
      <vt:lpstr>Root of problem - greed</vt:lpstr>
      <vt:lpstr>Root of problem – start up fund</vt:lpstr>
      <vt:lpstr>Overview</vt:lpstr>
      <vt:lpstr>Consequences of fraud</vt:lpstr>
      <vt:lpstr>Overview</vt:lpstr>
      <vt:lpstr>Methods to reduce problem</vt:lpstr>
      <vt:lpstr>Overview</vt:lpstr>
      <vt:lpstr>Drawbacks of the methods</vt:lpstr>
      <vt:lpstr>Overview</vt:lpstr>
      <vt:lpstr>Take home message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Xuanqi Liew</dc:creator>
  <cp:lastModifiedBy>Xuanqi Liew</cp:lastModifiedBy>
  <cp:revision>42</cp:revision>
  <dcterms:created xsi:type="dcterms:W3CDTF">2017-03-29T07:36:35Z</dcterms:created>
  <dcterms:modified xsi:type="dcterms:W3CDTF">2017-03-30T12:04:52Z</dcterms:modified>
</cp:coreProperties>
</file>