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6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1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4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7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7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4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1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3/10/2017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7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0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/>
              <a:t>Do antidepressants really work?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8785" y="4568527"/>
            <a:ext cx="7891272" cy="1069848"/>
          </a:xfrm>
        </p:spPr>
        <p:txBody>
          <a:bodyPr/>
          <a:lstStyle/>
          <a:p>
            <a:r>
              <a:rPr lang="en-SG" dirty="0"/>
              <a:t>Group 4: Chan Yong Ming, Timothy </a:t>
            </a:r>
            <a:r>
              <a:rPr lang="en-SG" dirty="0" err="1"/>
              <a:t>Peh</a:t>
            </a:r>
            <a:r>
              <a:rPr lang="en-SG" dirty="0"/>
              <a:t>, Bernetta </a:t>
            </a:r>
            <a:r>
              <a:rPr lang="en-SG" dirty="0" err="1"/>
              <a:t>Kwek</a:t>
            </a:r>
            <a:endParaRPr lang="en-SG" dirty="0"/>
          </a:p>
          <a:p>
            <a:r>
              <a:rPr lang="en-SG" dirty="0"/>
              <a:t>Presenter: Bernetta </a:t>
            </a:r>
            <a:r>
              <a:rPr lang="en-SG" dirty="0" err="1"/>
              <a:t>Kwek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4247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Statistical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Calculate test statistic</a:t>
            </a:r>
          </a:p>
          <a:p>
            <a:r>
              <a:rPr lang="en-SG" dirty="0"/>
              <a:t>Find the p-value (probability of obtaining a result at least as extreme as the observed comparison)</a:t>
            </a:r>
          </a:p>
          <a:p>
            <a:r>
              <a:rPr lang="en-SG" dirty="0"/>
              <a:t>H0: no difference in improvement between the groups</a:t>
            </a:r>
          </a:p>
          <a:p>
            <a:r>
              <a:rPr lang="en-SG" dirty="0"/>
              <a:t>H1: there is a difference in improvement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735" y="4313620"/>
            <a:ext cx="57626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7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Statistical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32041"/>
            <a:ext cx="10058400" cy="4050792"/>
          </a:xfrm>
        </p:spPr>
        <p:txBody>
          <a:bodyPr/>
          <a:lstStyle/>
          <a:p>
            <a:r>
              <a:rPr lang="en-SG" dirty="0"/>
              <a:t>So how do we determine significance?</a:t>
            </a:r>
          </a:p>
          <a:p>
            <a:r>
              <a:rPr lang="en-SG" dirty="0"/>
              <a:t>We use the p-value obtained and compare it with the significance level</a:t>
            </a:r>
          </a:p>
          <a:p>
            <a:r>
              <a:rPr lang="en-SG" dirty="0"/>
              <a:t>If p-value is less than the significance level,</a:t>
            </a:r>
          </a:p>
          <a:p>
            <a:r>
              <a:rPr lang="en-SG" dirty="0"/>
              <a:t>We </a:t>
            </a:r>
            <a:r>
              <a:rPr lang="en-SG" u="sng" dirty="0"/>
              <a:t>reject </a:t>
            </a:r>
            <a:r>
              <a:rPr lang="en-SG" dirty="0"/>
              <a:t>our null hypothesis </a:t>
            </a:r>
          </a:p>
          <a:p>
            <a:r>
              <a:rPr lang="en-SG" dirty="0"/>
              <a:t>It is statistically significant, there is a significant difference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828" y="4165153"/>
            <a:ext cx="6962172" cy="251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5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Clinical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How much improvement is needed to be practically important?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SG" dirty="0"/>
              <a:t>People often use clinical standards to interpret statistical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SG" dirty="0"/>
              <a:t>But they may not be the same</a:t>
            </a:r>
          </a:p>
          <a:p>
            <a:pPr>
              <a:buFont typeface="Wingdings" panose="05000000000000000000" pitchFamily="2" charset="2"/>
              <a:buChar char="Ø"/>
            </a:pPr>
            <a:endParaRPr lang="en-SG" dirty="0">
              <a:solidFill>
                <a:srgbClr val="FF0000"/>
              </a:solidFill>
            </a:endParaRPr>
          </a:p>
          <a:p>
            <a:r>
              <a:rPr lang="en-SG" dirty="0"/>
              <a:t>What did they do? </a:t>
            </a:r>
            <a:endParaRPr lang="en-SG" dirty="0">
              <a:solidFill>
                <a:srgbClr val="FF0000"/>
              </a:solidFill>
            </a:endParaRPr>
          </a:p>
          <a:p>
            <a:r>
              <a:rPr lang="en-SG" dirty="0"/>
              <a:t>adopted a 3-point difference on the physician-rated Hamilton rating scale of depression (HRSD)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SG" dirty="0"/>
              <a:t>show how useful antidepressants are for the average patient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12227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Clinical significance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dirty="0"/>
              <a:t>clinical significance is reached when a careful observer can see the difference in improvement between the 2 groups</a:t>
            </a:r>
          </a:p>
          <a:p>
            <a:r>
              <a:rPr lang="en-SG" dirty="0"/>
              <a:t>The difference of 3 or more points on the HRSD are considered to be clinically significant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512" t="21857" r="38291" b="12827"/>
          <a:stretch/>
        </p:blipFill>
        <p:spPr>
          <a:xfrm>
            <a:off x="4282635" y="3272781"/>
            <a:ext cx="4658810" cy="331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1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Clinical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2871" y="2870522"/>
            <a:ext cx="3483170" cy="4158205"/>
          </a:xfrm>
        </p:spPr>
        <p:txBody>
          <a:bodyPr>
            <a:normAutofit/>
          </a:bodyPr>
          <a:lstStyle/>
          <a:p>
            <a:r>
              <a:rPr lang="en-SG" dirty="0"/>
              <a:t>concluded that there is clinical significance for patients with initial severe levels of depression, vice versa.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49" y="1773368"/>
            <a:ext cx="7164693" cy="478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45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Clinical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0704" y="2842297"/>
            <a:ext cx="3037544" cy="4256590"/>
          </a:xfrm>
        </p:spPr>
        <p:txBody>
          <a:bodyPr/>
          <a:lstStyle/>
          <a:p>
            <a:r>
              <a:rPr lang="en-SG" dirty="0"/>
              <a:t>trials rarely met the 3-point clinical significance criterion unless they sampled extremely severely depressed patients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512" t="21857" r="38291" b="12827"/>
          <a:stretch/>
        </p:blipFill>
        <p:spPr>
          <a:xfrm>
            <a:off x="792866" y="1834587"/>
            <a:ext cx="6939023" cy="494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05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The odds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439712"/>
            <a:ext cx="10058400" cy="4050792"/>
          </a:xfrm>
        </p:spPr>
        <p:txBody>
          <a:bodyPr>
            <a:normAutofit/>
          </a:bodyPr>
          <a:lstStyle/>
          <a:p>
            <a:r>
              <a:rPr lang="en-SG" b="1" dirty="0"/>
              <a:t>But don’t patients and physicians claim that antidepressants are highly effective?</a:t>
            </a:r>
          </a:p>
          <a:p>
            <a:r>
              <a:rPr lang="en-SG" dirty="0"/>
              <a:t>Our findings seem to be at odds with clinical practice</a:t>
            </a:r>
          </a:p>
          <a:p>
            <a:r>
              <a:rPr lang="en-SG" dirty="0"/>
              <a:t>Normal clinical practice patients are not routinely prescribed with placebos</a:t>
            </a:r>
          </a:p>
          <a:p>
            <a:r>
              <a:rPr lang="en-SG" dirty="0"/>
              <a:t>Placebos and drugs are not given to patients randomly</a:t>
            </a:r>
          </a:p>
          <a:p>
            <a:r>
              <a:rPr lang="en-SG" dirty="0"/>
              <a:t>Doctors and patients are not double blinded</a:t>
            </a:r>
          </a:p>
          <a:p>
            <a:r>
              <a:rPr lang="en-SG" dirty="0"/>
              <a:t>reported success comes from the changes a patient expects rather than from the drug itself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894" y="202859"/>
            <a:ext cx="2159884" cy="233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50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Standards of clinical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Statistical significance itself is not enough; must also consider clinical significance</a:t>
            </a:r>
          </a:p>
          <a:p>
            <a:r>
              <a:rPr lang="en-SG" dirty="0"/>
              <a:t>FDA only considers the statistical significance when licencing antidepressants medications</a:t>
            </a:r>
          </a:p>
          <a:p>
            <a:r>
              <a:rPr lang="en-SG" dirty="0"/>
              <a:t>But is it precise enough?</a:t>
            </a:r>
          </a:p>
          <a:p>
            <a:r>
              <a:rPr lang="en-SG" dirty="0"/>
              <a:t>In other words, should we be satisfied that there is clinical significance only for the severely depressed patients?</a:t>
            </a:r>
          </a:p>
          <a:p>
            <a:endParaRPr lang="en-SG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463" y="4146804"/>
            <a:ext cx="3298785" cy="247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49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of clinical significance</a:t>
            </a:r>
            <a:endParaRPr lang="en-S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14259" y="2093976"/>
            <a:ext cx="4687746" cy="4078224"/>
          </a:xfrm>
        </p:spPr>
        <p:txBody>
          <a:bodyPr/>
          <a:lstStyle/>
          <a:p>
            <a:r>
              <a:rPr lang="en-SG" dirty="0"/>
              <a:t>Baseline: 25 (severe)</a:t>
            </a:r>
          </a:p>
          <a:p>
            <a:r>
              <a:rPr lang="en-SG" dirty="0"/>
              <a:t>After taking drug: 15 (moderate)</a:t>
            </a:r>
          </a:p>
          <a:p>
            <a:r>
              <a:rPr lang="en-SG" dirty="0"/>
              <a:t>After taking placebo: 17 (moderate)</a:t>
            </a:r>
          </a:p>
          <a:p>
            <a:endParaRPr lang="en-SG" dirty="0"/>
          </a:p>
          <a:p>
            <a:r>
              <a:rPr lang="en-SG" dirty="0"/>
              <a:t>Problem: score of around 15 for our average drug patient still leaves him or her with strong depressive symptoms</a:t>
            </a:r>
          </a:p>
          <a:p>
            <a:r>
              <a:rPr lang="en-SG" dirty="0"/>
              <a:t>Even though there is high clinical significance, there is still work to be done to cure the patient’s depression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190" t="17638" r="36772" b="7173"/>
          <a:stretch/>
        </p:blipFill>
        <p:spPr>
          <a:xfrm>
            <a:off x="914400" y="1614668"/>
            <a:ext cx="5856790" cy="51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13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Standards of clinical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Conclusion: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SG" dirty="0"/>
              <a:t>more stringent comparison criterion of the clinical significance will make it harder to be obtained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SG" dirty="0"/>
              <a:t>Why is there contrasting viewpoints?</a:t>
            </a:r>
          </a:p>
          <a:p>
            <a:pPr marL="457200" indent="-457200">
              <a:buFont typeface="+mj-lt"/>
              <a:buAutoNum type="arabicPeriod"/>
            </a:pPr>
            <a:r>
              <a:rPr lang="en-SG" dirty="0"/>
              <a:t>Some individuals may respond better to antidepressants</a:t>
            </a:r>
          </a:p>
          <a:p>
            <a:pPr marL="457200" indent="-457200">
              <a:buFont typeface="+mj-lt"/>
              <a:buAutoNum type="arabicPeriod"/>
            </a:pPr>
            <a:r>
              <a:rPr lang="en-SG" dirty="0"/>
              <a:t>Side effects often accompany antidepressants </a:t>
            </a:r>
          </a:p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13" y="4676173"/>
            <a:ext cx="2967459" cy="190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8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Assigned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Johnson, Blair R. and Kirsch, Irving (2008). Do antidepressants work? Statistical significance versus clinical benefits. Significance 5(2), 54-58.</a:t>
            </a:r>
          </a:p>
          <a:p>
            <a:pPr marL="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67582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Clinicians do not have the power and ethic to merely prescribe placebos</a:t>
            </a:r>
          </a:p>
          <a:p>
            <a:r>
              <a:rPr lang="en-SG" dirty="0"/>
              <a:t>Antidepressants are generally more expensive and other forms of therapy may be more cost effective</a:t>
            </a:r>
          </a:p>
          <a:p>
            <a:r>
              <a:rPr lang="en-SG" dirty="0"/>
              <a:t>Whatever solution is attempted to reduce depression, there is bound to be costs and benefits</a:t>
            </a:r>
          </a:p>
          <a:p>
            <a:r>
              <a:rPr lang="en-SG" dirty="0"/>
              <a:t>antidepressant are not as great as it has been commonly believed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374" y="4701793"/>
            <a:ext cx="3240912" cy="1949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266" y="4701793"/>
            <a:ext cx="3541044" cy="199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69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82" y="1473052"/>
            <a:ext cx="5543550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867" y="978059"/>
            <a:ext cx="3423488" cy="479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Outline of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Background information</a:t>
            </a:r>
          </a:p>
          <a:p>
            <a:r>
              <a:rPr lang="en-SG" dirty="0"/>
              <a:t>Statistical significance</a:t>
            </a:r>
          </a:p>
          <a:p>
            <a:r>
              <a:rPr lang="en-SG" dirty="0"/>
              <a:t>Statistical results </a:t>
            </a:r>
          </a:p>
          <a:p>
            <a:r>
              <a:rPr lang="en-SG" dirty="0"/>
              <a:t>Clinical significance</a:t>
            </a:r>
          </a:p>
          <a:p>
            <a:r>
              <a:rPr lang="en-SG" dirty="0"/>
              <a:t>Clinical results</a:t>
            </a:r>
          </a:p>
          <a:p>
            <a:r>
              <a:rPr lang="en-SG" dirty="0"/>
              <a:t>The odds</a:t>
            </a:r>
          </a:p>
          <a:p>
            <a:r>
              <a:rPr lang="en-SG" dirty="0"/>
              <a:t>Standards of clinical significance</a:t>
            </a:r>
          </a:p>
          <a:p>
            <a:r>
              <a:rPr lang="en-SG" dirty="0"/>
              <a:t>Conclusion </a:t>
            </a:r>
          </a:p>
          <a:p>
            <a:endParaRPr lang="en-SG" dirty="0"/>
          </a:p>
          <a:p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2089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24" y="935198"/>
            <a:ext cx="4295775" cy="2371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542" y="886969"/>
            <a:ext cx="4762500" cy="2676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193" y="3845689"/>
            <a:ext cx="4762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9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/>
              <a:t>Depression:</a:t>
            </a:r>
          </a:p>
          <a:p>
            <a:pPr marL="457200" indent="-457200">
              <a:buFont typeface="+mj-lt"/>
              <a:buAutoNum type="arabicPeriod"/>
            </a:pPr>
            <a:r>
              <a:rPr lang="en-SG" dirty="0"/>
              <a:t>serious issue that affects millions and billions of people</a:t>
            </a:r>
          </a:p>
          <a:p>
            <a:pPr marL="457200" indent="-457200">
              <a:buFont typeface="+mj-lt"/>
              <a:buAutoNum type="arabicPeriod"/>
            </a:pPr>
            <a:r>
              <a:rPr lang="en-SG" dirty="0"/>
              <a:t>Can be long term or short term problem</a:t>
            </a:r>
          </a:p>
          <a:p>
            <a:pPr marL="457200" indent="-457200">
              <a:buFont typeface="+mj-lt"/>
              <a:buAutoNum type="arabicPeriod"/>
            </a:pPr>
            <a:r>
              <a:rPr lang="en-SG" dirty="0"/>
              <a:t>Range of severity</a:t>
            </a:r>
          </a:p>
          <a:p>
            <a:pPr marL="457200" indent="-457200">
              <a:buFont typeface="+mj-lt"/>
              <a:buAutoNum type="arabicPeriod"/>
            </a:pPr>
            <a:r>
              <a:rPr lang="en-SG" dirty="0"/>
              <a:t>Lead to many problems which makes everyday functioning difficult</a:t>
            </a:r>
          </a:p>
          <a:p>
            <a:pPr marL="0" indent="0">
              <a:buNone/>
            </a:pPr>
            <a:endParaRPr lang="en-SG" dirty="0"/>
          </a:p>
          <a:p>
            <a:r>
              <a:rPr lang="en-SG" dirty="0"/>
              <a:t>Antidepressants:</a:t>
            </a:r>
          </a:p>
          <a:p>
            <a:pPr marL="457200" indent="-457200">
              <a:buFont typeface="+mj-lt"/>
              <a:buAutoNum type="arabicPeriod"/>
            </a:pPr>
            <a:r>
              <a:rPr lang="en-SG" dirty="0"/>
              <a:t>Most common prescription for depression</a:t>
            </a:r>
          </a:p>
          <a:p>
            <a:pPr marL="457200" indent="-457200">
              <a:buFont typeface="+mj-lt"/>
              <a:buAutoNum type="arabicPeriod"/>
            </a:pPr>
            <a:r>
              <a:rPr lang="en-SG" dirty="0"/>
              <a:t>Believed to “cure” depression</a:t>
            </a:r>
          </a:p>
          <a:p>
            <a:pPr marL="0" indent="0">
              <a:buNone/>
            </a:pPr>
            <a:endParaRPr lang="en-SG" dirty="0"/>
          </a:p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891" y="595357"/>
            <a:ext cx="3371448" cy="1896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003" y="4385840"/>
            <a:ext cx="2266709" cy="226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7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Statistical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SG" dirty="0"/>
          </a:p>
          <a:p>
            <a:r>
              <a:rPr lang="en-SG" dirty="0"/>
              <a:t>What was done: </a:t>
            </a:r>
          </a:p>
          <a:p>
            <a:r>
              <a:rPr lang="en-SG" dirty="0"/>
              <a:t>35 trials submitted by drug companies to the FDA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SG" dirty="0"/>
              <a:t>Double blinding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SG" dirty="0"/>
              <a:t>Compare responsiveness of patients on antidepressants to those on placebo</a:t>
            </a:r>
          </a:p>
          <a:p>
            <a:r>
              <a:rPr lang="en-SG" dirty="0"/>
              <a:t>Placebo condition provides a test of how much better the drug improves the problem compared with an inert solution </a:t>
            </a:r>
          </a:p>
          <a:p>
            <a:pPr>
              <a:buFont typeface="Wingdings" panose="05000000000000000000" pitchFamily="2" charset="2"/>
              <a:buChar char="Ø"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5669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494569"/>
            <a:ext cx="10058400" cy="4050792"/>
          </a:xfrm>
        </p:spPr>
        <p:txBody>
          <a:bodyPr>
            <a:normAutofit/>
          </a:bodyPr>
          <a:lstStyle/>
          <a:p>
            <a:r>
              <a:rPr lang="en-SG" b="1" dirty="0">
                <a:solidFill>
                  <a:srgbClr val="FF0000"/>
                </a:solidFill>
              </a:rPr>
              <a:t>OVERALL, </a:t>
            </a:r>
          </a:p>
          <a:p>
            <a:r>
              <a:rPr lang="en-SG" dirty="0"/>
              <a:t>Patients on antidepressants were significantly less depressed than those on placebo</a:t>
            </a:r>
          </a:p>
          <a:p>
            <a:r>
              <a:rPr lang="en-SG" dirty="0"/>
              <a:t>antidepressants’ benefits depended on how severely depressed patients initially were</a:t>
            </a:r>
          </a:p>
          <a:p>
            <a:r>
              <a:rPr lang="en-SG" dirty="0"/>
              <a:t>worked rather poorly for patients with lower initial levels of depression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875" y="292846"/>
            <a:ext cx="3395776" cy="23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6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Results – message taken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359" y="2446144"/>
            <a:ext cx="10058400" cy="4050792"/>
          </a:xfrm>
        </p:spPr>
        <p:txBody>
          <a:bodyPr/>
          <a:lstStyle/>
          <a:p>
            <a:r>
              <a:rPr lang="en-SG" dirty="0"/>
              <a:t>The media cherry picks </a:t>
            </a:r>
          </a:p>
          <a:p>
            <a:r>
              <a:rPr lang="en-SG" dirty="0"/>
              <a:t>portrayed the results as “antidepressants do not work”</a:t>
            </a:r>
          </a:p>
          <a:p>
            <a:r>
              <a:rPr lang="en-SG" dirty="0"/>
              <a:t>In actual fact, antidepressant works better on people with more severe depression</a:t>
            </a:r>
          </a:p>
          <a:p>
            <a:r>
              <a:rPr lang="en-SG" dirty="0"/>
              <a:t>For patients with low levels of depression, antidepressants were unlikely to give much of an advantage compared with placebo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2300" y="5165799"/>
            <a:ext cx="3402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/>
              <a:t>Antidepressants do not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9614" y="4807290"/>
            <a:ext cx="3507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dirty="0"/>
              <a:t>Antidepressants works better for people with more severe depression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137" t="30315" r="19103" b="10476"/>
          <a:stretch/>
        </p:blipFill>
        <p:spPr>
          <a:xfrm>
            <a:off x="5168499" y="5198016"/>
            <a:ext cx="1134319" cy="11053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02152" y="5105418"/>
            <a:ext cx="3402957" cy="1197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 10"/>
          <p:cNvSpPr/>
          <p:nvPr/>
        </p:nvSpPr>
        <p:spPr>
          <a:xfrm>
            <a:off x="6741845" y="4807290"/>
            <a:ext cx="3635261" cy="1569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060" y="681402"/>
            <a:ext cx="3867391" cy="25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1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Statistical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7796" y="2523280"/>
            <a:ext cx="4016417" cy="3648919"/>
          </a:xfrm>
        </p:spPr>
        <p:txBody>
          <a:bodyPr/>
          <a:lstStyle/>
          <a:p>
            <a:r>
              <a:rPr lang="en-SG" dirty="0"/>
              <a:t>results from comparisons of trends in improvement between drug and placebo</a:t>
            </a:r>
          </a:p>
          <a:p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190" t="17638" r="36772" b="7173"/>
          <a:stretch/>
        </p:blipFill>
        <p:spPr>
          <a:xfrm>
            <a:off x="914400" y="1660967"/>
            <a:ext cx="5856790" cy="51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71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805</TotalTime>
  <Words>770</Words>
  <Application>Microsoft Office PowerPoint</Application>
  <PresentationFormat>Widescreen</PresentationFormat>
  <Paragraphs>102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Rockwell</vt:lpstr>
      <vt:lpstr>Rockwell Condensed</vt:lpstr>
      <vt:lpstr>Wingdings</vt:lpstr>
      <vt:lpstr>Wood Type</vt:lpstr>
      <vt:lpstr>Do antidepressants really work?</vt:lpstr>
      <vt:lpstr>Assigned reading</vt:lpstr>
      <vt:lpstr>Outline of the presentation</vt:lpstr>
      <vt:lpstr>PowerPoint Presentation</vt:lpstr>
      <vt:lpstr>Background information</vt:lpstr>
      <vt:lpstr>Statistical Experiment</vt:lpstr>
      <vt:lpstr>Results</vt:lpstr>
      <vt:lpstr>Results – message taken </vt:lpstr>
      <vt:lpstr>Statistical significance</vt:lpstr>
      <vt:lpstr>Statistical significance</vt:lpstr>
      <vt:lpstr>Statistical significance</vt:lpstr>
      <vt:lpstr>Clinical significance</vt:lpstr>
      <vt:lpstr>Clinical significance - results</vt:lpstr>
      <vt:lpstr>Clinical significance</vt:lpstr>
      <vt:lpstr>Clinical significance</vt:lpstr>
      <vt:lpstr>The odds</vt:lpstr>
      <vt:lpstr>Standards of clinical significance</vt:lpstr>
      <vt:lpstr>Standards of clinical significance</vt:lpstr>
      <vt:lpstr>Standards of clinical significance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antidepressants really work?</dc:title>
  <dc:creator>User</dc:creator>
  <cp:lastModifiedBy>User</cp:lastModifiedBy>
  <cp:revision>97</cp:revision>
  <dcterms:created xsi:type="dcterms:W3CDTF">2017-03-06T08:06:41Z</dcterms:created>
  <dcterms:modified xsi:type="dcterms:W3CDTF">2017-03-10T16:23:57Z</dcterms:modified>
</cp:coreProperties>
</file>