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5143500" cx="9144000"/>
  <p:notesSz cx="6858000" cy="9144000"/>
  <p:embeddedFontLst>
    <p:embeddedFont>
      <p:font typeface="PT Sans Narrow"/>
      <p:regular r:id="rId14"/>
      <p:bold r:id="rId15"/>
    </p:embeddedFont>
    <p:embeddedFont>
      <p:font typeface="Open Sans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PTSansNarrow-bold.fntdata"/><Relationship Id="rId14" Type="http://schemas.openxmlformats.org/officeDocument/2006/relationships/font" Target="fonts/PTSansNarrow-regular.fntdata"/><Relationship Id="rId17" Type="http://schemas.openxmlformats.org/officeDocument/2006/relationships/font" Target="fonts/OpenSans-bold.fntdata"/><Relationship Id="rId16" Type="http://schemas.openxmlformats.org/officeDocument/2006/relationships/font" Target="fonts/OpenSans-regular.fntdata"/><Relationship Id="rId5" Type="http://schemas.openxmlformats.org/officeDocument/2006/relationships/slide" Target="slides/slide1.xml"/><Relationship Id="rId19" Type="http://schemas.openxmlformats.org/officeDocument/2006/relationships/font" Target="fonts/OpenSans-boldItalic.fntdata"/><Relationship Id="rId6" Type="http://schemas.openxmlformats.org/officeDocument/2006/relationships/slide" Target="slides/slide2.xml"/><Relationship Id="rId18" Type="http://schemas.openxmlformats.org/officeDocument/2006/relationships/font" Target="fonts/OpenSans-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7007735" y="3176887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" name="Shape 11"/>
          <p:cNvCxnSpPr/>
          <p:nvPr/>
        </p:nvCxnSpPr>
        <p:spPr>
          <a:xfrm>
            <a:off x="1575034" y="3158251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2" name="Shape 12"/>
          <p:cNvGrpSpPr/>
          <p:nvPr/>
        </p:nvGrpSpPr>
        <p:grpSpPr>
          <a:xfrm>
            <a:off x="1004144" y="1022025"/>
            <a:ext cx="7136667" cy="152400"/>
            <a:chOff x="1346428" y="1011300"/>
            <a:chExt cx="6452100" cy="152400"/>
          </a:xfrm>
        </p:grpSpPr>
        <p:cxnSp>
          <p:nvCxnSpPr>
            <p:cNvPr id="13" name="Shape 13"/>
            <p:cNvCxnSpPr/>
            <p:nvPr/>
          </p:nvCxnSpPr>
          <p:spPr>
            <a:xfrm rot="10800000">
              <a:off x="1346428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" name="Shape 14"/>
            <p:cNvCxnSpPr/>
            <p:nvPr/>
          </p:nvCxnSpPr>
          <p:spPr>
            <a:xfrm rot="10800000">
              <a:off x="1346428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5" name="Shape 15"/>
          <p:cNvGrpSpPr/>
          <p:nvPr/>
        </p:nvGrpSpPr>
        <p:grpSpPr>
          <a:xfrm>
            <a:off x="1004151" y="3969100"/>
            <a:ext cx="7136667" cy="152400"/>
            <a:chOff x="1346435" y="3969087"/>
            <a:chExt cx="6452100" cy="152400"/>
          </a:xfrm>
        </p:grpSpPr>
        <p:cxnSp>
          <p:nvCxnSpPr>
            <p:cNvPr id="16" name="Shape 16"/>
            <p:cNvCxnSpPr/>
            <p:nvPr/>
          </p:nvCxnSpPr>
          <p:spPr>
            <a:xfrm>
              <a:off x="1346435" y="4121487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" name="Shape 17"/>
            <p:cNvCxnSpPr/>
            <p:nvPr/>
          </p:nvCxnSpPr>
          <p:spPr>
            <a:xfrm>
              <a:off x="1346435" y="3969087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8" name="Shape 18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/>
        </p:txBody>
      </p:sp>
      <p:sp>
        <p:nvSpPr>
          <p:cNvPr id="19" name="Shape 19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7" name="Shape 57"/>
          <p:cNvSpPr txBox="1"/>
          <p:nvPr>
            <p:ph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" name="Shape 23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" name="Shape 27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3" name="Shape 33"/>
          <p:cNvSpPr txBox="1"/>
          <p:nvPr>
            <p:ph idx="2" type="body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7" name="Shape 47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8" name="Shape 48"/>
          <p:cNvSpPr txBox="1"/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49" name="Shape 49"/>
          <p:cNvSpPr txBox="1"/>
          <p:nvPr>
            <p:ph idx="1" type="subTitle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idx="1" type="body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Open Sans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0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/>
              <a:t>Corruption in NCAA basketball, Exposing cheating and corruption</a:t>
            </a:r>
          </a:p>
        </p:txBody>
      </p:sp>
      <p:sp>
        <p:nvSpPr>
          <p:cNvPr id="67" name="Shape 67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Group 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Outline</a:t>
            </a: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Questions to be addressed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University Of Pennsylvania Vs Harvard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Incentives for Corruption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Types of corruption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Statistical Evidence That Point Shaving Exist In NCAA 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Confounding factors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Conclusion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Questions to be addressed</a:t>
            </a:r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What is the main problem in this article?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Explain the statistical evidence that point shaving exists in NCAA </a:t>
            </a:r>
            <a:r>
              <a:rPr lang="en"/>
              <a:t>basketball.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University Of Pennsylvania Vs Harvard</a:t>
            </a:r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The University Of Pennsylvania was widely expected to win.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But, instead of offering short odds on Penn winning the game, bookmarkers offered an almost even bet of ( bet $11 to win $10) on whether Penn would win relative to a spread of 14.5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A spread of 14.5 mean that Penn would win only if they won the game by 15 or more points.While a bet on Harvard will be successful if Harvard either won or lost by 14 or fewer points.</a:t>
            </a:r>
          </a:p>
          <a:p>
            <a:pPr indent="-228600" lvl="0" marL="457200">
              <a:spcBef>
                <a:spcPts val="0"/>
              </a:spcBef>
              <a:buChar char="●"/>
            </a:pPr>
            <a:r>
              <a:rPr lang="en"/>
              <a:t> This provides incentive for point shaving as they can bribe the Penn players to win and not cover the spread while they bet on Harvard.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Incentives for Corruption</a:t>
            </a:r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Derived from:</a:t>
            </a:r>
            <a:br>
              <a:rPr lang="en"/>
            </a:br>
            <a:r>
              <a:rPr lang="en"/>
              <a:t>	- the structure of basketball betting</a:t>
            </a:r>
            <a:br>
              <a:rPr lang="en"/>
            </a:br>
            <a:r>
              <a:rPr lang="en"/>
              <a:t>	- the asymmetric incentives of players, and gamblers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g</a:t>
            </a:r>
            <a:r>
              <a:rPr lang="en"/>
              <a:t>ambler offers a contingent payment to the player, with the contingency being that he pay only if the team fails to cover the spread. 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G</a:t>
            </a:r>
            <a:r>
              <a:rPr lang="en"/>
              <a:t>iven </a:t>
            </a:r>
            <a:r>
              <a:rPr lang="en"/>
              <a:t>players indifferent over the size of the winning margin, even a small bribe may dominate his desire to increase the winning margin.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Types of corruption</a:t>
            </a:r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Point shaving: shave the winning margin below the point spread.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Players will be bribed not to cover the point spread.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Favourites are more likely to shave points than are underdogs.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Strong favourites are more likely to shave points than weak favourites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Point shaving is less likely when the </a:t>
            </a:r>
            <a:r>
              <a:rPr lang="en"/>
              <a:t>probability</a:t>
            </a:r>
            <a:r>
              <a:rPr lang="en"/>
              <a:t> of detection is high.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Statistical Evidence That Point Shaving Exist In NCAA</a:t>
            </a:r>
            <a:r>
              <a:rPr lang="en" sz="3000"/>
              <a:t> </a:t>
            </a:r>
          </a:p>
        </p:txBody>
      </p:sp>
      <p:pic>
        <p:nvPicPr>
          <p:cNvPr id="103" name="Shape 10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15249" y="1388300"/>
            <a:ext cx="4292874" cy="3058749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Shape 104"/>
          <p:cNvSpPr txBox="1"/>
          <p:nvPr/>
        </p:nvSpPr>
        <p:spPr>
          <a:xfrm>
            <a:off x="557400" y="1481675"/>
            <a:ext cx="4000500" cy="286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chemeClr val="dk2"/>
              </a:buClr>
              <a:buFont typeface="Open Sans"/>
              <a:buChar char="●"/>
            </a:pPr>
            <a:r>
              <a:rPr lang="en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F</a:t>
            </a:r>
            <a:r>
              <a:rPr lang="en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r</a:t>
            </a:r>
            <a:r>
              <a:rPr lang="en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om Figure 3, it can be seen that the % of the favourite team that win and not covering the spread is much higher than the % of them winning and covering the spread.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28600" lvl="0" marL="457200">
              <a:spcBef>
                <a:spcPts val="0"/>
              </a:spcBef>
              <a:buClr>
                <a:schemeClr val="dk2"/>
              </a:buClr>
              <a:buFont typeface="Open Sans"/>
              <a:buChar char="●"/>
            </a:pPr>
            <a:r>
              <a:rPr lang="en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The strong team are expected to win by a margin and having a high % of them not covering the spread shows that point shaving exist in NCAA.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Confounding factors</a:t>
            </a:r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Efforts:</a:t>
            </a:r>
            <a:br>
              <a:rPr lang="en"/>
            </a:br>
            <a:r>
              <a:rPr lang="en"/>
              <a:t>-players reducing their effort</a:t>
            </a:r>
            <a:br>
              <a:rPr lang="en"/>
            </a:br>
            <a:r>
              <a:rPr lang="en"/>
              <a:t>-coaches may use second-tier players</a:t>
            </a:r>
            <a:br>
              <a:rPr lang="en"/>
            </a:br>
            <a:r>
              <a:rPr lang="en"/>
              <a:t>-losing team will also reduce its effort </a:t>
            </a:r>
            <a:br>
              <a:rPr lang="en"/>
            </a:br>
            <a:r>
              <a:rPr lang="en"/>
              <a:t>→ distribution will be largely unaffected.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Betting market inefficiency</a:t>
            </a:r>
            <a:br>
              <a:rPr lang="en"/>
            </a:br>
            <a:r>
              <a:rPr lang="en"/>
              <a:t>-</a:t>
            </a:r>
            <a:r>
              <a:rPr lang="en"/>
              <a:t>Overestimating the favorite’s ability may also be a reason why they did not manage to cover the spread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en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Conclusion</a:t>
            </a:r>
          </a:p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Point shaving reflected a conspiracy between players and </a:t>
            </a:r>
            <a:r>
              <a:rPr lang="en"/>
              <a:t>gamblers</a:t>
            </a:r>
            <a:r>
              <a:rPr lang="en"/>
              <a:t>, selective manipulation by coaches of playing time for star players.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Need not have any gamblers offering bribed, as players can place bets themselves, </a:t>
            </a:r>
            <a:r>
              <a:rPr lang="en"/>
              <a:t>rendering</a:t>
            </a:r>
            <a:r>
              <a:rPr lang="en"/>
              <a:t> a coconspirator an unnecessary added expense.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Take home message: Do not gamble as results can be manipulated.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