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0" r:id="rId2"/>
    <p:sldId id="261" r:id="rId3"/>
    <p:sldId id="256" r:id="rId4"/>
    <p:sldId id="258" r:id="rId5"/>
    <p:sldId id="257"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7" r:id="rId23"/>
    <p:sldId id="279" r:id="rId24"/>
    <p:sldId id="280" r:id="rId25"/>
    <p:sldId id="282" r:id="rId26"/>
    <p:sldId id="281" r:id="rId27"/>
    <p:sldId id="283" r:id="rId28"/>
    <p:sldId id="284" r:id="rId29"/>
    <p:sldId id="25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291"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7DEA60DF-FA23-4274-852B-4F434ADAB1CB}" type="datetimeFigureOut">
              <a:rPr lang="en-US" smtClean="0"/>
              <a:t>04-Apr-17</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4183D062-BA70-4791-BDB5-9438BB81B29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EA60DF-FA23-4274-852B-4F434ADAB1CB}" type="datetimeFigureOut">
              <a:rPr lang="en-US" smtClean="0"/>
              <a:t>04-Apr-17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3D062-BA70-4791-BDB5-9438BB81B2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EA60DF-FA23-4274-852B-4F434ADAB1CB}" type="datetimeFigureOut">
              <a:rPr lang="en-US" smtClean="0"/>
              <a:t>04-Apr-17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3D062-BA70-4791-BDB5-9438BB81B2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EA60DF-FA23-4274-852B-4F434ADAB1CB}" type="datetimeFigureOut">
              <a:rPr lang="en-US" smtClean="0"/>
              <a:t>04-Apr-17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3D062-BA70-4791-BDB5-9438BB81B292}"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DEA60DF-FA23-4274-852B-4F434ADAB1CB}" type="datetimeFigureOut">
              <a:rPr lang="en-US" smtClean="0"/>
              <a:t>04-Apr-17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3D062-BA70-4791-BDB5-9438BB81B292}"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DEA60DF-FA23-4274-852B-4F434ADAB1CB}" type="datetimeFigureOut">
              <a:rPr lang="en-US" smtClean="0"/>
              <a:t>04-Apr-17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3D062-BA70-4791-BDB5-9438BB81B292}"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DEA60DF-FA23-4274-852B-4F434ADAB1CB}" type="datetimeFigureOut">
              <a:rPr lang="en-US" smtClean="0"/>
              <a:t>04-Apr-17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3D062-BA70-4791-BDB5-9438BB81B29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EA60DF-FA23-4274-852B-4F434ADAB1CB}" type="datetimeFigureOut">
              <a:rPr lang="en-US" smtClean="0"/>
              <a:t>04-Apr-17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3D062-BA70-4791-BDB5-9438BB81B292}"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DEA60DF-FA23-4274-852B-4F434ADAB1CB}" type="datetimeFigureOut">
              <a:rPr lang="en-US" smtClean="0"/>
              <a:t>04-Apr-17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3D062-BA70-4791-BDB5-9438BB81B2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EA60DF-FA23-4274-852B-4F434ADAB1CB}" type="datetimeFigureOut">
              <a:rPr lang="en-US" smtClean="0"/>
              <a:t>04-Apr-17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3D062-BA70-4791-BDB5-9438BB81B292}"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EA60DF-FA23-4274-852B-4F434ADAB1CB}" type="datetimeFigureOut">
              <a:rPr lang="en-US" smtClean="0"/>
              <a:t>04-Apr-17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3D062-BA70-4791-BDB5-9438BB81B29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7DEA60DF-FA23-4274-852B-4F434ADAB1CB}" type="datetimeFigureOut">
              <a:rPr lang="en-US" smtClean="0"/>
              <a:t>04-Apr-17</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4183D062-BA70-4791-BDB5-9438BB81B29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Edgar_Cayce" TargetMode="External"/><Relationship Id="rId7" Type="http://schemas.openxmlformats.org/officeDocument/2006/relationships/hyperlink" Target="https://en.wikipedia.org/wiki/Behavioral_confirmation" TargetMode="External"/><Relationship Id="rId2" Type="http://schemas.openxmlformats.org/officeDocument/2006/relationships/hyperlink" Target="https://en.wikipedia.org/wiki/Linda_and_Terry_Jamison" TargetMode="External"/><Relationship Id="rId1" Type="http://schemas.openxmlformats.org/officeDocument/2006/relationships/slideLayout" Target="../slideLayouts/slideLayout2.xml"/><Relationship Id="rId6" Type="http://schemas.openxmlformats.org/officeDocument/2006/relationships/hyperlink" Target="https://en.wikipedia.org/wiki/Scarcity_(social_psychology)" TargetMode="External"/><Relationship Id="rId5" Type="http://schemas.openxmlformats.org/officeDocument/2006/relationships/hyperlink" Target="https://www.simplypsychology.org/milgram.html" TargetMode="External"/><Relationship Id="rId4" Type="http://schemas.openxmlformats.org/officeDocument/2006/relationships/hyperlink" Target="https://en.wikipedia.org/wiki/Reciprocity_(social_psycholog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20146"/>
            <a:ext cx="1676400" cy="257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67817" y="4437529"/>
            <a:ext cx="7340920" cy="923330"/>
          </a:xfrm>
          <a:prstGeom prst="rect">
            <a:avLst/>
          </a:prstGeom>
          <a:noFill/>
        </p:spPr>
        <p:txBody>
          <a:bodyPr wrap="none" rtlCol="0">
            <a:spAutoFit/>
          </a:bodyPr>
          <a:lstStyle/>
          <a:p>
            <a:pPr algn="ctr"/>
            <a:r>
              <a:rPr lang="en-US" dirty="0" smtClean="0"/>
              <a:t>Linda and Terry Jamison</a:t>
            </a:r>
          </a:p>
          <a:p>
            <a:pPr algn="ctr"/>
            <a:r>
              <a:rPr lang="en-US" dirty="0" smtClean="0"/>
              <a:t>Claimed to have predicted the September 11 attacks on the World Trade Center </a:t>
            </a:r>
          </a:p>
          <a:p>
            <a:pPr algn="ctr"/>
            <a:r>
              <a:rPr lang="en-US" dirty="0"/>
              <a:t>d</a:t>
            </a:r>
            <a:r>
              <a:rPr lang="en-US" dirty="0" smtClean="0"/>
              <a:t>uring a November 2, 1999 interview on the Art Bell Radio Show</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0353" y="1707776"/>
            <a:ext cx="42672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616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a:t>
            </a:r>
            <a:r>
              <a:rPr lang="en-US" dirty="0"/>
              <a:t> Reciprocity </a:t>
            </a:r>
            <a:r>
              <a:rPr lang="en-US" dirty="0" smtClean="0"/>
              <a:t>Principle(explanation)</a:t>
            </a:r>
            <a:endParaRPr lang="en-US" dirty="0"/>
          </a:p>
        </p:txBody>
      </p:sp>
      <p:sp>
        <p:nvSpPr>
          <p:cNvPr id="3" name="Content Placeholder 2"/>
          <p:cNvSpPr>
            <a:spLocks noGrp="1"/>
          </p:cNvSpPr>
          <p:nvPr>
            <p:ph idx="1"/>
          </p:nvPr>
        </p:nvSpPr>
        <p:spPr/>
        <p:txBody>
          <a:bodyPr>
            <a:normAutofit/>
          </a:bodyPr>
          <a:lstStyle/>
          <a:p>
            <a:r>
              <a:rPr lang="en-US" dirty="0" smtClean="0"/>
              <a:t>Why do we abide by this principle?</a:t>
            </a:r>
          </a:p>
          <a:p>
            <a:pPr lvl="1"/>
            <a:r>
              <a:rPr lang="en-US" dirty="0"/>
              <a:t>A person who violates the reciprocity norm by accepting without attempting to return the good acts of others is disliked by the social </a:t>
            </a:r>
            <a:r>
              <a:rPr lang="en-US" dirty="0" smtClean="0"/>
              <a:t>group. Individuals </a:t>
            </a:r>
            <a:r>
              <a:rPr lang="en-US" dirty="0"/>
              <a:t>who benefit from the group's resources without contributing any skills, helping, or resources of their own are called free riders. Both individuals and social groups often punish free riders, even when this punishment results in considerable costs to the group</a:t>
            </a:r>
            <a:r>
              <a:rPr lang="en-US" dirty="0" smtClean="0"/>
              <a:t>. </a:t>
            </a:r>
            <a:r>
              <a:rPr lang="en-US" dirty="0"/>
              <a:t>Therefore, it is unsurprising that individuals will go to great lengths to avoid being seen as a moocher, freeloader, or ingrate.</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191000"/>
            <a:ext cx="1371600" cy="2400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6988" y="4951706"/>
            <a:ext cx="2247900" cy="1673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4976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a:t>
            </a:r>
            <a:r>
              <a:rPr lang="en-US" dirty="0"/>
              <a:t> Reciprocity </a:t>
            </a:r>
            <a:r>
              <a:rPr lang="en-US" dirty="0" smtClean="0"/>
              <a:t>Principle(explanation)</a:t>
            </a:r>
            <a:endParaRPr lang="en-US" dirty="0"/>
          </a:p>
        </p:txBody>
      </p:sp>
      <p:sp>
        <p:nvSpPr>
          <p:cNvPr id="3" name="Content Placeholder 2"/>
          <p:cNvSpPr>
            <a:spLocks noGrp="1"/>
          </p:cNvSpPr>
          <p:nvPr>
            <p:ph idx="1"/>
          </p:nvPr>
        </p:nvSpPr>
        <p:spPr>
          <a:xfrm>
            <a:off x="1371600" y="2444002"/>
            <a:ext cx="6400800" cy="3048001"/>
          </a:xfrm>
        </p:spPr>
        <p:txBody>
          <a:bodyPr>
            <a:normAutofit/>
          </a:bodyPr>
          <a:lstStyle/>
          <a:p>
            <a:r>
              <a:rPr lang="en-US" dirty="0" smtClean="0"/>
              <a:t>Power of Reciprocity Principle</a:t>
            </a:r>
          </a:p>
          <a:p>
            <a:pPr lvl="1"/>
            <a:r>
              <a:rPr lang="en-US" dirty="0"/>
              <a:t>Reciprocity is not only a strong determining factor of human behavior; it is a powerful method for gaining one's compliance with a request. The rule of reciprocity has the power to trigger feelings of indebtedness even when faced with an uninvited </a:t>
            </a:r>
            <a:r>
              <a:rPr lang="en-US" dirty="0" smtClean="0"/>
              <a:t>favor and </a:t>
            </a:r>
            <a:r>
              <a:rPr lang="en-US" dirty="0"/>
              <a:t>irrespective of liking the person who executed the favor.</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419600"/>
            <a:ext cx="21717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816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a:t>
            </a:r>
            <a:r>
              <a:rPr lang="en-US" dirty="0"/>
              <a:t> Reciprocity </a:t>
            </a:r>
            <a:r>
              <a:rPr lang="en-US" dirty="0" smtClean="0"/>
              <a:t>Principle(explanation)</a:t>
            </a:r>
            <a:endParaRPr lang="en-US" dirty="0"/>
          </a:p>
        </p:txBody>
      </p:sp>
      <p:sp>
        <p:nvSpPr>
          <p:cNvPr id="3" name="Content Placeholder 2"/>
          <p:cNvSpPr>
            <a:spLocks noGrp="1"/>
          </p:cNvSpPr>
          <p:nvPr>
            <p:ph idx="1"/>
          </p:nvPr>
        </p:nvSpPr>
        <p:spPr>
          <a:xfrm>
            <a:off x="1219200" y="2209800"/>
            <a:ext cx="6781800" cy="3733800"/>
          </a:xfrm>
        </p:spPr>
        <p:txBody>
          <a:bodyPr>
            <a:normAutofit fontScale="92500" lnSpcReduction="20000"/>
          </a:bodyPr>
          <a:lstStyle/>
          <a:p>
            <a:r>
              <a:rPr lang="en-US" sz="1900" dirty="0" smtClean="0"/>
              <a:t>Power of Reciprocity Principle</a:t>
            </a:r>
          </a:p>
          <a:p>
            <a:pPr lvl="1"/>
            <a:r>
              <a:rPr lang="en-US" sz="1700" dirty="0" smtClean="0"/>
              <a:t>In </a:t>
            </a:r>
            <a:r>
              <a:rPr lang="en-US" sz="1700" dirty="0"/>
              <a:t>1971, Dennis Regan tested the strength of these two aspects of reciprocity in a study where participants believed they were in an art appreciation experiment with a partner, Joe, who was really Regan's assistant. During the experiment, Joe would disappear and bring back a soft drink for the participant. After this phase of the experiment was over, Joe would ask the participant to buy raffle tickets from him. The more the participants liked Joe, the more likely they were to buy raffle tickets from him. However, when Joe had given them a soda and thus indebted them to reciprocate, it made no difference whether the participants liked Joe or not, the rule of reciprocity overpowered liking</a:t>
            </a:r>
            <a:r>
              <a:rPr lang="en-US" sz="1700" dirty="0" smtClean="0"/>
              <a:t>. </a:t>
            </a:r>
            <a:r>
              <a:rPr lang="en-US" sz="1700" dirty="0"/>
              <a:t>Thus, individuals who we might not even like have the power to greatly increase our chances of doing them a favor simply by providing us with a small gift or favor prior to their request. Furthermore, we are obliged to receive these gifts and favors which reduces our ability to choose to whom we wish to be indebted</a:t>
            </a:r>
            <a:r>
              <a:rPr lang="en-US" sz="1700" dirty="0" smtClean="0"/>
              <a:t>.</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162237"/>
            <a:ext cx="1531928" cy="150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5062266"/>
            <a:ext cx="1143000" cy="1703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016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3: authority factor(Instructions)</a:t>
            </a:r>
            <a:endParaRPr lang="en-US" dirty="0"/>
          </a:p>
        </p:txBody>
      </p:sp>
      <p:sp>
        <p:nvSpPr>
          <p:cNvPr id="3" name="Content Placeholder 2"/>
          <p:cNvSpPr>
            <a:spLocks noGrp="1"/>
          </p:cNvSpPr>
          <p:nvPr>
            <p:ph idx="1"/>
          </p:nvPr>
        </p:nvSpPr>
        <p:spPr>
          <a:xfrm>
            <a:off x="1219200" y="2209800"/>
            <a:ext cx="6781800" cy="3733800"/>
          </a:xfrm>
        </p:spPr>
        <p:txBody>
          <a:bodyPr>
            <a:normAutofit/>
          </a:bodyPr>
          <a:lstStyle/>
          <a:p>
            <a:r>
              <a:rPr lang="en-US" sz="1700" dirty="0" smtClean="0"/>
              <a:t>Have friends or request the hosts of the TV show you are on to act puzzled and believe in that you are really performing something supernatural. </a:t>
            </a:r>
          </a:p>
          <a:p>
            <a:r>
              <a:rPr lang="en-US" sz="1700" dirty="0" smtClean="0"/>
              <a:t>That is all for Step 3. Simple.</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3581400"/>
            <a:ext cx="1676400" cy="304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673288"/>
            <a:ext cx="2702299" cy="286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4599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3: authority factor(explanation)</a:t>
            </a:r>
            <a:endParaRPr lang="en-US" dirty="0"/>
          </a:p>
        </p:txBody>
      </p:sp>
      <p:sp>
        <p:nvSpPr>
          <p:cNvPr id="3" name="Content Placeholder 2"/>
          <p:cNvSpPr>
            <a:spLocks noGrp="1"/>
          </p:cNvSpPr>
          <p:nvPr>
            <p:ph idx="1"/>
          </p:nvPr>
        </p:nvSpPr>
        <p:spPr>
          <a:xfrm>
            <a:off x="1219200" y="2209800"/>
            <a:ext cx="6781800" cy="3733800"/>
          </a:xfrm>
        </p:spPr>
        <p:txBody>
          <a:bodyPr>
            <a:normAutofit/>
          </a:bodyPr>
          <a:lstStyle/>
          <a:p>
            <a:r>
              <a:rPr lang="en-US" sz="1700" dirty="0" smtClean="0"/>
              <a:t>By showing others that there are people believing in you, Authority Factor is activated.</a:t>
            </a:r>
          </a:p>
          <a:p>
            <a:r>
              <a:rPr lang="en-US" sz="1700" dirty="0" smtClean="0"/>
              <a:t>Owing to the sense of compliance towards authority, which is profoundly infused in humans, some viewers may have already surrendered themselves to the judgment of the hosts or your friends helping you 	and undertake the same attitude of wonder that they exhibited towards your claims. </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4724400"/>
            <a:ext cx="2386274" cy="1785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657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3: authority factor(explanation)</a:t>
            </a:r>
            <a:endParaRPr lang="en-US" dirty="0"/>
          </a:p>
        </p:txBody>
      </p:sp>
      <p:sp>
        <p:nvSpPr>
          <p:cNvPr id="3" name="Content Placeholder 2"/>
          <p:cNvSpPr>
            <a:spLocks noGrp="1"/>
          </p:cNvSpPr>
          <p:nvPr>
            <p:ph idx="1"/>
          </p:nvPr>
        </p:nvSpPr>
        <p:spPr>
          <a:xfrm>
            <a:off x="1219200" y="2209800"/>
            <a:ext cx="6781800" cy="3733800"/>
          </a:xfrm>
        </p:spPr>
        <p:txBody>
          <a:bodyPr>
            <a:normAutofit/>
          </a:bodyPr>
          <a:lstStyle/>
          <a:p>
            <a:r>
              <a:rPr lang="en-US" sz="1700" dirty="0" smtClean="0"/>
              <a:t>It was shown in the Milgram Experiment(1963).</a:t>
            </a:r>
          </a:p>
          <a:p>
            <a:r>
              <a:rPr lang="en-US" sz="1700" dirty="0"/>
              <a:t>Milgram (1963) wanted to investigate whether Germans were particularly obedient to authority figures as this was a common explanation for the Nazi killings in World War II</a:t>
            </a:r>
            <a:r>
              <a:rPr lang="en-US" sz="1700" dirty="0" smtClean="0"/>
              <a:t>.</a:t>
            </a:r>
          </a:p>
          <a:p>
            <a:r>
              <a:rPr lang="en-US" sz="1700" dirty="0"/>
              <a:t>The procedure was that the participant was paired with another person and they drew lots to find out who would be the ‘learner’ and who would be the ‘teacher’.  The draw was fixed so that the participant was always the teacher, and the learner was one of </a:t>
            </a:r>
            <a:r>
              <a:rPr lang="en-US" sz="1700" dirty="0" err="1"/>
              <a:t>Milgram’s</a:t>
            </a:r>
            <a:r>
              <a:rPr lang="en-US" sz="1700" dirty="0"/>
              <a:t> confederates (pretending to be a real participant).</a:t>
            </a:r>
            <a:endParaRPr lang="en-US" sz="1700" dirty="0" smtClean="0"/>
          </a:p>
          <a:p>
            <a:endParaRPr lang="en-US" sz="1700" dirty="0" smtClean="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706" y="381000"/>
            <a:ext cx="145796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373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3: authority factor(explanation)</a:t>
            </a:r>
            <a:endParaRPr lang="en-US" dirty="0"/>
          </a:p>
        </p:txBody>
      </p:sp>
      <p:sp>
        <p:nvSpPr>
          <p:cNvPr id="3" name="Content Placeholder 2"/>
          <p:cNvSpPr>
            <a:spLocks noGrp="1"/>
          </p:cNvSpPr>
          <p:nvPr>
            <p:ph idx="1"/>
          </p:nvPr>
        </p:nvSpPr>
        <p:spPr>
          <a:xfrm>
            <a:off x="1219200" y="2209800"/>
            <a:ext cx="6781800" cy="3733800"/>
          </a:xfrm>
        </p:spPr>
        <p:txBody>
          <a:bodyPr>
            <a:normAutofit/>
          </a:bodyPr>
          <a:lstStyle/>
          <a:p>
            <a:r>
              <a:rPr lang="en-US" sz="1700" dirty="0"/>
              <a:t>The learner (a confederate called Mr. Wallace) was taken into a room and had electrodes attached to his arms, and the teacher and researcher went into a room next door that contained an electric shock generator and a row of switches marked from 15 volts (Slight Shock) to 375 volts (Danger: Severe Shock) to 450 volts (XXX</a:t>
            </a:r>
            <a:r>
              <a:rPr lang="en-US" sz="1700" dirty="0" smtClean="0"/>
              <a:t>).</a:t>
            </a:r>
            <a:r>
              <a:rPr lang="en-US" sz="1600" dirty="0"/>
              <a:t> </a:t>
            </a:r>
            <a:endParaRPr lang="en-US" sz="1600" dirty="0" smtClean="0"/>
          </a:p>
          <a:p>
            <a:r>
              <a:rPr lang="en-US" sz="1700" dirty="0" smtClean="0"/>
              <a:t>Results: 65</a:t>
            </a:r>
            <a:r>
              <a:rPr lang="en-US" sz="1700" dirty="0"/>
              <a:t>% (two-thirds) of participants (i.e. teachers) continued to the highest level of 450 volts. All the participants continued to 300 volts.</a:t>
            </a:r>
            <a:endParaRPr lang="en-US" sz="1700" dirty="0" smtClean="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181600"/>
            <a:ext cx="1885950" cy="1346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47" y="5054539"/>
            <a:ext cx="205261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5072468"/>
            <a:ext cx="1905000" cy="1567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4836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3: authority factor(explanation)</a:t>
            </a:r>
            <a:endParaRPr lang="en-US" dirty="0"/>
          </a:p>
        </p:txBody>
      </p:sp>
      <p:sp>
        <p:nvSpPr>
          <p:cNvPr id="3" name="Content Placeholder 2"/>
          <p:cNvSpPr>
            <a:spLocks noGrp="1"/>
          </p:cNvSpPr>
          <p:nvPr>
            <p:ph idx="1"/>
          </p:nvPr>
        </p:nvSpPr>
        <p:spPr>
          <a:xfrm>
            <a:off x="1219200" y="2209800"/>
            <a:ext cx="6781800" cy="3733800"/>
          </a:xfrm>
        </p:spPr>
        <p:txBody>
          <a:bodyPr>
            <a:normAutofit/>
          </a:bodyPr>
          <a:lstStyle/>
          <a:p>
            <a:r>
              <a:rPr lang="en-US" sz="1700" dirty="0" smtClean="0"/>
              <a:t>From the results, it was concluded that </a:t>
            </a:r>
            <a:r>
              <a:rPr lang="en-US" sz="1700" dirty="0"/>
              <a:t>o</a:t>
            </a:r>
            <a:r>
              <a:rPr lang="en-US" sz="1700" dirty="0" smtClean="0"/>
              <a:t>rdinary </a:t>
            </a:r>
            <a:r>
              <a:rPr lang="en-US" sz="1700" dirty="0"/>
              <a:t>people are likely to follow orders given by an authority figure, even to the extent of killing an innocent human being.  Obedience to authority is ingrained in us all from the way we are brought up</a:t>
            </a:r>
            <a:r>
              <a:rPr lang="en-US" sz="1700" dirty="0" smtClean="0"/>
              <a:t>.</a:t>
            </a:r>
          </a:p>
          <a:p>
            <a:r>
              <a:rPr lang="en-US" sz="1700" dirty="0"/>
              <a:t>People tend to obey orders from other people if they recognize their authority as morally right and / or legally based. This response to legitimate authority is learned in a variety of situations, for example in the family, school and workplace.</a:t>
            </a:r>
            <a:endParaRPr lang="en-US" sz="1700" dirty="0" smtClean="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5029200"/>
            <a:ext cx="2286000" cy="174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025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4: </a:t>
            </a:r>
            <a:r>
              <a:rPr lang="en-US" dirty="0"/>
              <a:t>Shortage </a:t>
            </a:r>
            <a:r>
              <a:rPr lang="en-US" dirty="0" smtClean="0"/>
              <a:t>Principle(instructions)</a:t>
            </a:r>
            <a:endParaRPr lang="en-US" dirty="0"/>
          </a:p>
        </p:txBody>
      </p:sp>
      <p:sp>
        <p:nvSpPr>
          <p:cNvPr id="3" name="Content Placeholder 2"/>
          <p:cNvSpPr>
            <a:spLocks noGrp="1"/>
          </p:cNvSpPr>
          <p:nvPr>
            <p:ph idx="1"/>
          </p:nvPr>
        </p:nvSpPr>
        <p:spPr>
          <a:xfrm>
            <a:off x="1219200" y="2209800"/>
            <a:ext cx="6781800" cy="3733800"/>
          </a:xfrm>
        </p:spPr>
        <p:txBody>
          <a:bodyPr>
            <a:normAutofit/>
          </a:bodyPr>
          <a:lstStyle/>
          <a:p>
            <a:r>
              <a:rPr lang="en-US" sz="1700" dirty="0" smtClean="0"/>
              <a:t>Motivate the viewers that by telling them that not everybody can experience the supernatural phenomenon and only a few “chosen” ones get to live this wonderful experience. </a:t>
            </a:r>
          </a:p>
          <a:p>
            <a:r>
              <a:rPr lang="en-US" sz="1700" dirty="0" smtClean="0"/>
              <a:t>Step 4 is now completed.</a:t>
            </a:r>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366247"/>
            <a:ext cx="1812472"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393141"/>
            <a:ext cx="1515428"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855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4: </a:t>
            </a:r>
            <a:r>
              <a:rPr lang="en-US" dirty="0"/>
              <a:t>Shortage </a:t>
            </a:r>
            <a:r>
              <a:rPr lang="en-US" dirty="0" smtClean="0"/>
              <a:t>Principle(explanation)</a:t>
            </a:r>
            <a:endParaRPr lang="en-US" dirty="0"/>
          </a:p>
        </p:txBody>
      </p:sp>
      <p:sp>
        <p:nvSpPr>
          <p:cNvPr id="3" name="Content Placeholder 2"/>
          <p:cNvSpPr>
            <a:spLocks noGrp="1"/>
          </p:cNvSpPr>
          <p:nvPr>
            <p:ph idx="1"/>
          </p:nvPr>
        </p:nvSpPr>
        <p:spPr>
          <a:xfrm>
            <a:off x="1219200" y="2209800"/>
            <a:ext cx="6781800" cy="3733800"/>
          </a:xfrm>
        </p:spPr>
        <p:txBody>
          <a:bodyPr>
            <a:normAutofit/>
          </a:bodyPr>
          <a:lstStyle/>
          <a:p>
            <a:r>
              <a:rPr lang="en-US" sz="1700" dirty="0" smtClean="0"/>
              <a:t>By doing this, you are creating an image that there are only </a:t>
            </a:r>
            <a:r>
              <a:rPr lang="en-US" sz="1700" b="1" dirty="0" smtClean="0"/>
              <a:t>so few </a:t>
            </a:r>
            <a:r>
              <a:rPr lang="en-US" sz="1700" dirty="0" smtClean="0"/>
              <a:t>people that are able to experience the supernatural phenomenon. </a:t>
            </a:r>
          </a:p>
          <a:p>
            <a:r>
              <a:rPr lang="en-US" sz="1700" dirty="0" smtClean="0"/>
              <a:t>This creates a drive in the viewers to want to experience that supernatural moment.</a:t>
            </a:r>
          </a:p>
          <a:p>
            <a:r>
              <a:rPr lang="en-US" sz="1700" dirty="0" smtClean="0"/>
              <a:t>What is Shortage Principle(Scarcity)?</a:t>
            </a:r>
          </a:p>
          <a:p>
            <a:pPr lvl="1"/>
            <a:r>
              <a:rPr lang="en-US" sz="1500" dirty="0"/>
              <a:t>Scarcity, in the area of social psychology, works much like scarcity in the area of economics. Simply put, humans place a higher value on an object that is scarce, and a lower value on those that are abundant</a:t>
            </a:r>
            <a:r>
              <a:rPr lang="en-US" sz="1500" dirty="0" smtClean="0"/>
              <a:t>. </a:t>
            </a:r>
            <a:r>
              <a:rPr lang="en-US" sz="1500" dirty="0"/>
              <a:t>T</a:t>
            </a:r>
            <a:r>
              <a:rPr lang="en-US" sz="1400" dirty="0" smtClean="0"/>
              <a:t>he </a:t>
            </a:r>
            <a:r>
              <a:rPr lang="en-US" sz="1400" dirty="0"/>
              <a:t>thought that we, as humans, want something we cannot have drives us to desire the object even more.</a:t>
            </a:r>
            <a:endParaRPr lang="en-US" sz="1500" dirty="0" smtClean="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5271247"/>
            <a:ext cx="1894843"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909648"/>
            <a:ext cx="1752600" cy="162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53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1752600" cy="240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0353" y="1477055"/>
            <a:ext cx="1752599" cy="252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419931"/>
            <a:ext cx="198120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69313" y="4491318"/>
            <a:ext cx="7254678" cy="1200329"/>
          </a:xfrm>
          <a:prstGeom prst="rect">
            <a:avLst/>
          </a:prstGeom>
          <a:noFill/>
        </p:spPr>
        <p:txBody>
          <a:bodyPr wrap="none" rtlCol="0">
            <a:spAutoFit/>
          </a:bodyPr>
          <a:lstStyle/>
          <a:p>
            <a:pPr algn="ctr"/>
            <a:r>
              <a:rPr lang="en-US" dirty="0" smtClean="0"/>
              <a:t>Edgar Cayce </a:t>
            </a:r>
          </a:p>
          <a:p>
            <a:pPr algn="ctr"/>
            <a:r>
              <a:rPr lang="en-US" dirty="0" smtClean="0"/>
              <a:t>(March </a:t>
            </a:r>
            <a:r>
              <a:rPr lang="en-US" dirty="0"/>
              <a:t>18, 1877 – January 3, </a:t>
            </a:r>
            <a:r>
              <a:rPr lang="en-US" dirty="0" smtClean="0"/>
              <a:t>1945)</a:t>
            </a:r>
          </a:p>
          <a:p>
            <a:pPr algn="ctr"/>
            <a:r>
              <a:rPr lang="en-US" dirty="0" smtClean="0"/>
              <a:t>an American Christian mystic who answered questions on subjects as varied as </a:t>
            </a:r>
          </a:p>
          <a:p>
            <a:pPr algn="ctr"/>
            <a:r>
              <a:rPr lang="en-US" dirty="0" smtClean="0"/>
              <a:t>healing, reincarnation, wars, Atlantis, and future events while in a trance</a:t>
            </a:r>
            <a:endParaRPr lang="en-US" dirty="0"/>
          </a:p>
        </p:txBody>
      </p:sp>
    </p:spTree>
    <p:extLst>
      <p:ext uri="{BB962C8B-B14F-4D97-AF65-F5344CB8AC3E}">
        <p14:creationId xmlns:p14="http://schemas.microsoft.com/office/powerpoint/2010/main" val="22411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4: </a:t>
            </a:r>
            <a:r>
              <a:rPr lang="en-US" dirty="0"/>
              <a:t>Shortage </a:t>
            </a:r>
            <a:r>
              <a:rPr lang="en-US" dirty="0" smtClean="0"/>
              <a:t>Principle(explanation)</a:t>
            </a:r>
            <a:endParaRPr lang="en-US" dirty="0"/>
          </a:p>
        </p:txBody>
      </p:sp>
      <p:sp>
        <p:nvSpPr>
          <p:cNvPr id="3" name="Content Placeholder 2"/>
          <p:cNvSpPr>
            <a:spLocks noGrp="1"/>
          </p:cNvSpPr>
          <p:nvPr>
            <p:ph idx="1"/>
          </p:nvPr>
        </p:nvSpPr>
        <p:spPr>
          <a:xfrm>
            <a:off x="1143000" y="2209800"/>
            <a:ext cx="6781800" cy="3733800"/>
          </a:xfrm>
        </p:spPr>
        <p:txBody>
          <a:bodyPr>
            <a:noAutofit/>
          </a:bodyPr>
          <a:lstStyle/>
          <a:p>
            <a:r>
              <a:rPr lang="en-US" sz="1600" dirty="0"/>
              <a:t>There are two social psychology principles that work with scarcity that increase its powerful force</a:t>
            </a:r>
            <a:r>
              <a:rPr lang="en-US" sz="1600" dirty="0" smtClean="0"/>
              <a:t>. They are social proof and commitment.</a:t>
            </a:r>
          </a:p>
          <a:p>
            <a:r>
              <a:rPr lang="en-US" sz="1600" dirty="0"/>
              <a:t>E</a:t>
            </a:r>
            <a:r>
              <a:rPr lang="en-US" sz="1600" dirty="0" smtClean="0"/>
              <a:t>ffects </a:t>
            </a:r>
            <a:r>
              <a:rPr lang="en-US" sz="1600" dirty="0"/>
              <a:t>of scarcity </a:t>
            </a:r>
            <a:r>
              <a:rPr lang="en-US" sz="1600" dirty="0" smtClean="0"/>
              <a:t>can be seen from a study on job advertisement. </a:t>
            </a:r>
            <a:r>
              <a:rPr lang="en-US" sz="1600" dirty="0"/>
              <a:t>Subjects were presented with two help-wanted ads, one </a:t>
            </a:r>
            <a:r>
              <a:rPr lang="en-US" sz="1600" dirty="0" smtClean="0"/>
              <a:t>suggested </a:t>
            </a:r>
            <a:r>
              <a:rPr lang="en-US" sz="1600" dirty="0"/>
              <a:t>numerous job vacancies, while the other suggested </a:t>
            </a:r>
            <a:r>
              <a:rPr lang="en-US" sz="1600" dirty="0" smtClean="0"/>
              <a:t>that </a:t>
            </a:r>
            <a:r>
              <a:rPr lang="en-US" sz="1600" dirty="0"/>
              <a:t>few were available. The study found that subjects </a:t>
            </a:r>
            <a:r>
              <a:rPr lang="en-US" sz="1600" dirty="0" smtClean="0"/>
              <a:t>viewed </a:t>
            </a:r>
            <a:r>
              <a:rPr lang="en-US" sz="1600" dirty="0"/>
              <a:t>the company as being </a:t>
            </a:r>
            <a:r>
              <a:rPr lang="en-US" sz="1600" dirty="0" smtClean="0"/>
              <a:t>better with limited </a:t>
            </a:r>
            <a:r>
              <a:rPr lang="en-US" sz="1600" dirty="0"/>
              <a:t>positions </a:t>
            </a:r>
            <a:r>
              <a:rPr lang="en-US" sz="1600" dirty="0" smtClean="0"/>
              <a:t>available. They felt that suggested </a:t>
            </a:r>
            <a:r>
              <a:rPr lang="en-US" sz="1600" dirty="0"/>
              <a:t>limited vacancies translated to higher </a:t>
            </a:r>
            <a:r>
              <a:rPr lang="en-US" sz="1600" dirty="0" smtClean="0"/>
              <a:t>wages and placed </a:t>
            </a:r>
            <a:r>
              <a:rPr lang="en-US" sz="1600" dirty="0"/>
              <a:t>a positive, higher value on the company that suggested that there were scarce job vacancies available.</a:t>
            </a:r>
            <a:endParaRPr lang="en-US" sz="1600" dirty="0" smtClean="0"/>
          </a:p>
        </p:txBody>
      </p:sp>
    </p:spTree>
    <p:extLst>
      <p:ext uri="{BB962C8B-B14F-4D97-AF65-F5344CB8AC3E}">
        <p14:creationId xmlns:p14="http://schemas.microsoft.com/office/powerpoint/2010/main" val="2854676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6773616" cy="298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2278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5: SCP(instructions)</a:t>
            </a:r>
            <a:endParaRPr lang="en-US" dirty="0"/>
          </a:p>
        </p:txBody>
      </p:sp>
      <p:sp>
        <p:nvSpPr>
          <p:cNvPr id="3" name="Content Placeholder 2"/>
          <p:cNvSpPr>
            <a:spLocks noGrp="1"/>
          </p:cNvSpPr>
          <p:nvPr>
            <p:ph idx="1"/>
          </p:nvPr>
        </p:nvSpPr>
        <p:spPr>
          <a:xfrm>
            <a:off x="1143000" y="2209800"/>
            <a:ext cx="6781800" cy="3733800"/>
          </a:xfrm>
        </p:spPr>
        <p:txBody>
          <a:bodyPr>
            <a:noAutofit/>
          </a:bodyPr>
          <a:lstStyle/>
          <a:p>
            <a:r>
              <a:rPr lang="en-US" sz="1600" dirty="0" smtClean="0"/>
              <a:t>SCP = Social Confirmation Principle</a:t>
            </a:r>
          </a:p>
          <a:p>
            <a:r>
              <a:rPr lang="en-US" sz="1600" dirty="0" smtClean="0"/>
              <a:t>Have one or two of your friends to start calling in to share about their “experience” of supernatural encounters in their home. </a:t>
            </a:r>
          </a:p>
          <a:p>
            <a:r>
              <a:rPr lang="en-US" sz="1600" dirty="0" smtClean="0"/>
              <a:t>Once done, congratulations, you have successfully transformed into a “psychic” as per popular beliefs. </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298576"/>
            <a:ext cx="3344333" cy="188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346481"/>
            <a:ext cx="1905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331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5: SCP(explanation)</a:t>
            </a:r>
            <a:endParaRPr lang="en-US" dirty="0"/>
          </a:p>
        </p:txBody>
      </p:sp>
      <p:sp>
        <p:nvSpPr>
          <p:cNvPr id="3" name="Content Placeholder 2"/>
          <p:cNvSpPr>
            <a:spLocks noGrp="1"/>
          </p:cNvSpPr>
          <p:nvPr>
            <p:ph idx="1"/>
          </p:nvPr>
        </p:nvSpPr>
        <p:spPr>
          <a:xfrm>
            <a:off x="1143000" y="2209800"/>
            <a:ext cx="6781800" cy="3733800"/>
          </a:xfrm>
        </p:spPr>
        <p:txBody>
          <a:bodyPr>
            <a:noAutofit/>
          </a:bodyPr>
          <a:lstStyle/>
          <a:p>
            <a:r>
              <a:rPr lang="en-US" dirty="0"/>
              <a:t>The illusion created by the number of phone calls coming in was that </a:t>
            </a:r>
            <a:r>
              <a:rPr lang="en-US" dirty="0" smtClean="0"/>
              <a:t>all the spectators tuned </a:t>
            </a:r>
            <a:r>
              <a:rPr lang="en-US" dirty="0"/>
              <a:t>into that same channel were </a:t>
            </a:r>
            <a:r>
              <a:rPr lang="en-US" dirty="0" smtClean="0"/>
              <a:t>personally experiencing </a:t>
            </a:r>
            <a:r>
              <a:rPr lang="en-US" dirty="0"/>
              <a:t>some </a:t>
            </a:r>
            <a:r>
              <a:rPr lang="en-US" dirty="0" smtClean="0"/>
              <a:t>spectacular demonstration </a:t>
            </a:r>
            <a:r>
              <a:rPr lang="en-US" dirty="0"/>
              <a:t>of psychic </a:t>
            </a:r>
            <a:r>
              <a:rPr lang="en-US" dirty="0" smtClean="0"/>
              <a:t>phenomena.</a:t>
            </a:r>
          </a:p>
          <a:p>
            <a:r>
              <a:rPr lang="en-US" dirty="0"/>
              <a:t>“If so many people call to say </a:t>
            </a:r>
            <a:r>
              <a:rPr lang="en-US" dirty="0" smtClean="0"/>
              <a:t>that their </a:t>
            </a:r>
            <a:r>
              <a:rPr lang="en-US" dirty="0"/>
              <a:t>cat is behaving strangely or that their watches are working again,” </a:t>
            </a:r>
            <a:r>
              <a:rPr lang="en-US" dirty="0" smtClean="0"/>
              <a:t>some spectators </a:t>
            </a:r>
            <a:r>
              <a:rPr lang="en-US" dirty="0"/>
              <a:t>may have wondered, “maybe I should call in to say that the light went </a:t>
            </a:r>
            <a:r>
              <a:rPr lang="en-US" dirty="0" smtClean="0"/>
              <a:t>off for </a:t>
            </a:r>
            <a:r>
              <a:rPr lang="en-US" dirty="0"/>
              <a:t>a few seconds!”</a:t>
            </a:r>
            <a:r>
              <a:rPr lang="en-US" sz="1600" dirty="0"/>
              <a:t/>
            </a:r>
            <a:br>
              <a:rPr lang="en-US" sz="1600" dirty="0"/>
            </a:br>
            <a:endParaRPr lang="en-US" sz="1600" dirty="0" smtClean="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659" y="4876799"/>
            <a:ext cx="4419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67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5: SCP(explanation)</a:t>
            </a:r>
            <a:endParaRPr lang="en-US" dirty="0"/>
          </a:p>
        </p:txBody>
      </p:sp>
      <p:sp>
        <p:nvSpPr>
          <p:cNvPr id="3" name="Content Placeholder 2"/>
          <p:cNvSpPr>
            <a:spLocks noGrp="1"/>
          </p:cNvSpPr>
          <p:nvPr>
            <p:ph idx="1"/>
          </p:nvPr>
        </p:nvSpPr>
        <p:spPr>
          <a:xfrm>
            <a:off x="1143000" y="2209800"/>
            <a:ext cx="6781800" cy="3733800"/>
          </a:xfrm>
        </p:spPr>
        <p:txBody>
          <a:bodyPr>
            <a:noAutofit/>
          </a:bodyPr>
          <a:lstStyle/>
          <a:p>
            <a:r>
              <a:rPr lang="en-US" dirty="0" smtClean="0"/>
              <a:t>Can be a known as Behavioral Confirmation.</a:t>
            </a:r>
          </a:p>
          <a:p>
            <a:r>
              <a:rPr lang="en-US" dirty="0"/>
              <a:t>is a type of self-fulfilling prophecy whereby people's social expectations lead them to behave in ways that cause others to confirm their expectations</a:t>
            </a:r>
            <a:r>
              <a:rPr lang="en-US" dirty="0" smtClean="0"/>
              <a:t>.</a:t>
            </a:r>
          </a:p>
          <a:p>
            <a:r>
              <a:rPr lang="en-US" dirty="0"/>
              <a:t>Preconceived beliefs and expectations are used by human beings when they interact with others, as guides to action. Their actions may then guide the interacting partner to behave in a way that confirms the individual's initial beliefs.</a:t>
            </a:r>
            <a:r>
              <a:rPr lang="en-US" sz="1600" dirty="0"/>
              <a:t/>
            </a:r>
            <a:br>
              <a:rPr lang="en-US" sz="1600" dirty="0"/>
            </a:br>
            <a:endParaRPr lang="en-US" sz="1600" dirty="0" smtClean="0"/>
          </a:p>
        </p:txBody>
      </p:sp>
    </p:spTree>
    <p:extLst>
      <p:ext uri="{BB962C8B-B14F-4D97-AF65-F5344CB8AC3E}">
        <p14:creationId xmlns:p14="http://schemas.microsoft.com/office/powerpoint/2010/main" val="778487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624" y="2133600"/>
            <a:ext cx="5486400" cy="283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031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6: Conclusion</a:t>
            </a:r>
            <a:endParaRPr lang="en-US" dirty="0"/>
          </a:p>
        </p:txBody>
      </p:sp>
      <p:sp>
        <p:nvSpPr>
          <p:cNvPr id="3" name="Content Placeholder 2"/>
          <p:cNvSpPr>
            <a:spLocks noGrp="1"/>
          </p:cNvSpPr>
          <p:nvPr>
            <p:ph idx="1"/>
          </p:nvPr>
        </p:nvSpPr>
        <p:spPr>
          <a:xfrm>
            <a:off x="1143000" y="2209800"/>
            <a:ext cx="6781800" cy="3733800"/>
          </a:xfrm>
        </p:spPr>
        <p:txBody>
          <a:bodyPr>
            <a:noAutofit/>
          </a:bodyPr>
          <a:lstStyle/>
          <a:p>
            <a:r>
              <a:rPr lang="en-US" dirty="0" smtClean="0"/>
              <a:t>Take advantage of all the available data to make your own conclusion. </a:t>
            </a:r>
          </a:p>
          <a:p>
            <a:r>
              <a:rPr lang="en-US" dirty="0" smtClean="0"/>
              <a:t>Do not make inferences on the basis of incomplete data.</a:t>
            </a:r>
          </a:p>
          <a:p>
            <a:r>
              <a:rPr lang="en-US" dirty="0"/>
              <a:t/>
            </a:r>
            <a:br>
              <a:rPr lang="en-US" dirty="0"/>
            </a:br>
            <a:endParaRPr lang="en-US" dirty="0" smtClean="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9" y="3124199"/>
            <a:ext cx="5248275" cy="261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134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disclaimer</a:t>
            </a:r>
            <a:endParaRPr lang="en-US" dirty="0"/>
          </a:p>
        </p:txBody>
      </p:sp>
      <p:sp>
        <p:nvSpPr>
          <p:cNvPr id="6" name="Content Placeholder 5"/>
          <p:cNvSpPr>
            <a:spLocks noGrp="1"/>
          </p:cNvSpPr>
          <p:nvPr>
            <p:ph idx="1"/>
          </p:nvPr>
        </p:nvSpPr>
        <p:spPr/>
        <p:txBody>
          <a:bodyPr/>
          <a:lstStyle/>
          <a:p>
            <a:r>
              <a:rPr lang="en-US" dirty="0" smtClean="0"/>
              <a:t>The authors of these slides are </a:t>
            </a:r>
            <a:r>
              <a:rPr lang="en-US" b="1" dirty="0" smtClean="0"/>
              <a:t>NOT</a:t>
            </a:r>
            <a:r>
              <a:rPr lang="en-US" dirty="0" smtClean="0"/>
              <a:t> liable to be responsible for any failure in being a psychic or </a:t>
            </a:r>
            <a:r>
              <a:rPr lang="en-US" b="1" dirty="0" smtClean="0"/>
              <a:t>ANYTHING</a:t>
            </a:r>
            <a:r>
              <a:rPr lang="en-US" dirty="0" smtClean="0"/>
              <a:t> by following the set of instructions given.</a:t>
            </a:r>
            <a:endParaRPr lang="en-US" dirty="0"/>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267200"/>
            <a:ext cx="4940499" cy="2124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9807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66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447800"/>
            <a:ext cx="762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138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en.wikipedia.org/wiki/Linda_and_Terry_Jamison</a:t>
            </a:r>
            <a:endParaRPr lang="en-US" dirty="0" smtClean="0"/>
          </a:p>
          <a:p>
            <a:r>
              <a:rPr lang="en-US" dirty="0">
                <a:hlinkClick r:id="rId3"/>
              </a:rPr>
              <a:t>https://</a:t>
            </a:r>
            <a:r>
              <a:rPr lang="en-US" dirty="0" smtClean="0">
                <a:hlinkClick r:id="rId3"/>
              </a:rPr>
              <a:t>en.wikipedia.org/wiki/Edgar_Cayce</a:t>
            </a:r>
            <a:endParaRPr lang="en-US" dirty="0" smtClean="0"/>
          </a:p>
          <a:p>
            <a:r>
              <a:rPr lang="en-US" dirty="0">
                <a:hlinkClick r:id="rId4"/>
              </a:rPr>
              <a:t>https://en.wikipedia.org/wiki/Reciprocity_(social_psychology</a:t>
            </a:r>
            <a:r>
              <a:rPr lang="en-US" dirty="0" smtClean="0">
                <a:hlinkClick r:id="rId4"/>
              </a:rPr>
              <a:t>)</a:t>
            </a:r>
            <a:endParaRPr lang="en-US" dirty="0" smtClean="0"/>
          </a:p>
          <a:p>
            <a:r>
              <a:rPr lang="en-US" dirty="0">
                <a:hlinkClick r:id="rId5"/>
              </a:rPr>
              <a:t>https://</a:t>
            </a:r>
            <a:r>
              <a:rPr lang="en-US" dirty="0" smtClean="0">
                <a:hlinkClick r:id="rId5"/>
              </a:rPr>
              <a:t>www.simplypsychology.org/milgram.html</a:t>
            </a:r>
            <a:endParaRPr lang="en-US" dirty="0" smtClean="0"/>
          </a:p>
          <a:p>
            <a:r>
              <a:rPr lang="en-US" dirty="0">
                <a:hlinkClick r:id="rId6"/>
              </a:rPr>
              <a:t>https://en.wikipedia.org/wiki/Scarcity_(social_psychology</a:t>
            </a:r>
            <a:r>
              <a:rPr lang="en-US" dirty="0" smtClean="0">
                <a:hlinkClick r:id="rId6"/>
              </a:rPr>
              <a:t>)</a:t>
            </a:r>
            <a:endParaRPr lang="en-US" dirty="0" smtClean="0"/>
          </a:p>
          <a:p>
            <a:r>
              <a:rPr lang="en-US" dirty="0">
                <a:hlinkClick r:id="rId7"/>
              </a:rPr>
              <a:t>https://</a:t>
            </a:r>
            <a:r>
              <a:rPr lang="en-US" dirty="0" smtClean="0">
                <a:hlinkClick r:id="rId7"/>
              </a:rPr>
              <a:t>en.wikipedia.org/wiki/Behavioral_confirmation</a:t>
            </a: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679443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be a psychic?</a:t>
            </a:r>
            <a:endParaRPr lang="en-US" dirty="0"/>
          </a:p>
        </p:txBody>
      </p:sp>
      <p:sp>
        <p:nvSpPr>
          <p:cNvPr id="3" name="Subtitle 2"/>
          <p:cNvSpPr>
            <a:spLocks noGrp="1"/>
          </p:cNvSpPr>
          <p:nvPr>
            <p:ph type="subTitle" idx="1"/>
          </p:nvPr>
        </p:nvSpPr>
        <p:spPr/>
        <p:txBody>
          <a:bodyPr/>
          <a:lstStyle/>
          <a:p>
            <a:r>
              <a:rPr lang="en-US" dirty="0" smtClean="0"/>
              <a:t>By Group I: Boon </a:t>
            </a:r>
            <a:r>
              <a:rPr lang="en-US" dirty="0" err="1" smtClean="0"/>
              <a:t>Xuan</a:t>
            </a:r>
            <a:r>
              <a:rPr lang="en-US" dirty="0" smtClean="0"/>
              <a:t>(presenter), Mei Ying and </a:t>
            </a:r>
            <a:r>
              <a:rPr lang="en-US" dirty="0" err="1" smtClean="0"/>
              <a:t>Fatin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253" y="4114800"/>
            <a:ext cx="3429000" cy="1556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086522"/>
            <a:ext cx="2133600" cy="140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127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Assigned reading</a:t>
            </a:r>
            <a:endParaRPr lang="en-US" dirty="0"/>
          </a:p>
        </p:txBody>
      </p:sp>
      <p:sp>
        <p:nvSpPr>
          <p:cNvPr id="3" name="Content Placeholder 2"/>
          <p:cNvSpPr>
            <a:spLocks noGrp="1"/>
          </p:cNvSpPr>
          <p:nvPr>
            <p:ph idx="1"/>
          </p:nvPr>
        </p:nvSpPr>
        <p:spPr/>
        <p:txBody>
          <a:bodyPr/>
          <a:lstStyle/>
          <a:p>
            <a:r>
              <a:rPr lang="en-US" dirty="0" err="1"/>
              <a:t>Polidoro</a:t>
            </a:r>
            <a:r>
              <a:rPr lang="en-US" dirty="0"/>
              <a:t> (2011), I was a teenage </a:t>
            </a:r>
            <a:r>
              <a:rPr lang="en-US" dirty="0" smtClean="0"/>
              <a:t>psychic, Skeptical </a:t>
            </a:r>
            <a:r>
              <a:rPr lang="en-US" dirty="0"/>
              <a:t>Inquirer, </a:t>
            </a:r>
            <a:r>
              <a:rPr lang="en-US" dirty="0" err="1"/>
              <a:t>Vol</a:t>
            </a:r>
            <a:r>
              <a:rPr lang="en-US" dirty="0"/>
              <a:t> 35.3.</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906" y="3733800"/>
            <a:ext cx="522922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773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Dummy guide’s to being a psychic</a:t>
            </a:r>
            <a:endParaRPr lang="en-US" dirty="0"/>
          </a:p>
        </p:txBody>
      </p:sp>
      <p:sp>
        <p:nvSpPr>
          <p:cNvPr id="5" name="Content Placeholder 4"/>
          <p:cNvSpPr>
            <a:spLocks noGrp="1"/>
          </p:cNvSpPr>
          <p:nvPr>
            <p:ph idx="1"/>
          </p:nvPr>
        </p:nvSpPr>
        <p:spPr>
          <a:xfrm>
            <a:off x="1219200" y="2133600"/>
            <a:ext cx="7010400" cy="3657600"/>
          </a:xfrm>
        </p:spPr>
        <p:txBody>
          <a:bodyPr>
            <a:normAutofit fontScale="92500" lnSpcReduction="10000"/>
          </a:bodyPr>
          <a:lstStyle/>
          <a:p>
            <a:r>
              <a:rPr lang="en-US" dirty="0" smtClean="0"/>
              <a:t>Step 1: Know what is a Psychic </a:t>
            </a:r>
          </a:p>
          <a:p>
            <a:r>
              <a:rPr lang="en-US" dirty="0" smtClean="0"/>
              <a:t>Step 2: Go on TV and perform tricks (Reciprocity Principle)</a:t>
            </a:r>
          </a:p>
          <a:p>
            <a:r>
              <a:rPr lang="en-US" dirty="0" smtClean="0"/>
              <a:t>Step 3: Have friends beside you acting puzzled and believe in that you really have psychic powers (Authority Factor)</a:t>
            </a:r>
          </a:p>
          <a:p>
            <a:r>
              <a:rPr lang="en-US" dirty="0" smtClean="0"/>
              <a:t>Step 4: Motivate spectators to participate in the experiment (Shortage Principle)</a:t>
            </a:r>
          </a:p>
          <a:p>
            <a:r>
              <a:rPr lang="en-US" dirty="0" smtClean="0"/>
              <a:t>Step 5: Have one or two person calling you on TV to start the ball rolling (Social Confirmation Principle)</a:t>
            </a:r>
          </a:p>
          <a:p>
            <a:r>
              <a:rPr lang="en-US" dirty="0" smtClean="0"/>
              <a:t>Step 6: Conclusion</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8647" y="5046620"/>
            <a:ext cx="1447800" cy="1630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383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a:t>
            </a:r>
            <a:endParaRPr lang="en-US" dirty="0"/>
          </a:p>
        </p:txBody>
      </p:sp>
      <p:sp>
        <p:nvSpPr>
          <p:cNvPr id="3" name="Content Placeholder 2"/>
          <p:cNvSpPr>
            <a:spLocks noGrp="1"/>
          </p:cNvSpPr>
          <p:nvPr>
            <p:ph idx="1"/>
          </p:nvPr>
        </p:nvSpPr>
        <p:spPr>
          <a:xfrm>
            <a:off x="1066800" y="2209800"/>
            <a:ext cx="7010400" cy="3657600"/>
          </a:xfrm>
        </p:spPr>
        <p:txBody>
          <a:bodyPr>
            <a:normAutofit fontScale="85000" lnSpcReduction="20000"/>
          </a:bodyPr>
          <a:lstStyle/>
          <a:p>
            <a:r>
              <a:rPr lang="en-US" sz="2100" dirty="0" smtClean="0"/>
              <a:t>What is a psychic? </a:t>
            </a:r>
          </a:p>
          <a:p>
            <a:pPr lvl="1"/>
            <a:r>
              <a:rPr lang="en-US" sz="1900" dirty="0"/>
              <a:t>A psychic is a person who claims to use extrasensory perception (ESP) to identify information hidden from the normal senses. The word "psychic" is also used as an adjective to describe such </a:t>
            </a:r>
            <a:r>
              <a:rPr lang="en-US" sz="1900" dirty="0" smtClean="0"/>
              <a:t>abilities.</a:t>
            </a:r>
          </a:p>
          <a:p>
            <a:r>
              <a:rPr lang="en-US" sz="2100" dirty="0" smtClean="0"/>
              <a:t>History of the word</a:t>
            </a:r>
          </a:p>
          <a:p>
            <a:pPr lvl="1"/>
            <a:r>
              <a:rPr lang="en-US" sz="1900" dirty="0"/>
              <a:t>The word "psychic" is derived from the Greek word </a:t>
            </a:r>
            <a:r>
              <a:rPr lang="en-US" sz="1900" dirty="0" err="1"/>
              <a:t>psychikos</a:t>
            </a:r>
            <a:r>
              <a:rPr lang="en-US" sz="1900" dirty="0"/>
              <a:t> ("of the mind" or "mental"), and refers in part to the human mind or psyche (ex. "psychic turmoil"). The Greek word also means "soul". In Greek mythology, the maiden Psyche was the deification of the human soul. The word derivation of the Latin </a:t>
            </a:r>
            <a:r>
              <a:rPr lang="en-US" sz="1900" dirty="0" err="1"/>
              <a:t>psȳchē</a:t>
            </a:r>
            <a:r>
              <a:rPr lang="en-US" sz="1900" dirty="0"/>
              <a:t> is from the Greek </a:t>
            </a:r>
            <a:r>
              <a:rPr lang="en-US" sz="1900" dirty="0" err="1"/>
              <a:t>psȳchḗ</a:t>
            </a:r>
            <a:r>
              <a:rPr lang="en-US" sz="1900" dirty="0"/>
              <a:t>, literally "breath", derivative of </a:t>
            </a:r>
            <a:r>
              <a:rPr lang="en-US" sz="1900" dirty="0" err="1"/>
              <a:t>psȳ́chein</a:t>
            </a:r>
            <a:r>
              <a:rPr lang="en-US" sz="1900" dirty="0"/>
              <a:t>, to breathe or to blow (hence, to live</a:t>
            </a:r>
            <a:r>
              <a:rPr lang="en-US" sz="1900" dirty="0" smtClean="0"/>
              <a:t>).</a:t>
            </a:r>
          </a:p>
          <a:p>
            <a:pPr lvl="1"/>
            <a:r>
              <a:rPr lang="en-US" sz="1900" dirty="0" smtClean="0"/>
              <a:t>French </a:t>
            </a:r>
            <a:r>
              <a:rPr lang="en-US" sz="1900" dirty="0"/>
              <a:t>astronomer and spiritualist Camille Flammarion is credited as having first used the word psychic, while it was later introduced to the English language by Edward William Cox in the 1870s.</a:t>
            </a:r>
            <a:endParaRPr lang="en-US" sz="1900" dirty="0" smtClean="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2329" y="990600"/>
            <a:ext cx="1964871" cy="110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246" y="876210"/>
            <a:ext cx="1725201" cy="119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234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a:t>
            </a:r>
            <a:r>
              <a:rPr lang="en-US" dirty="0"/>
              <a:t> Reciprocity </a:t>
            </a:r>
            <a:r>
              <a:rPr lang="en-US" dirty="0" smtClean="0"/>
              <a:t>Principle(Instructions)</a:t>
            </a:r>
            <a:endParaRPr lang="en-US" dirty="0"/>
          </a:p>
        </p:txBody>
      </p:sp>
      <p:sp>
        <p:nvSpPr>
          <p:cNvPr id="3" name="Content Placeholder 2"/>
          <p:cNvSpPr>
            <a:spLocks noGrp="1"/>
          </p:cNvSpPr>
          <p:nvPr>
            <p:ph idx="1"/>
          </p:nvPr>
        </p:nvSpPr>
        <p:spPr/>
        <p:txBody>
          <a:bodyPr/>
          <a:lstStyle/>
          <a:p>
            <a:r>
              <a:rPr lang="en-US" dirty="0" smtClean="0"/>
              <a:t>Go on TV to obtain a large enough audience. This is in link with Step 5: Social Confirmation Principle which I will cover later.</a:t>
            </a:r>
          </a:p>
          <a:p>
            <a:r>
              <a:rPr lang="en-US" dirty="0" smtClean="0"/>
              <a:t>Start to perform tricks such as bending spoons, correctly guessing a drawing in an envelope or germinating some radish seed in your hand.</a:t>
            </a:r>
          </a:p>
          <a:p>
            <a:r>
              <a:rPr lang="en-US" dirty="0" smtClean="0"/>
              <a:t>And you are done for Step 2.</a:t>
            </a:r>
          </a:p>
          <a:p>
            <a:endParaRPr lang="en-US" dirty="0" smtClean="0"/>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04719"/>
            <a:ext cx="1752600" cy="116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18" y="5175694"/>
            <a:ext cx="2057400" cy="15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343400"/>
            <a:ext cx="2209800" cy="226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132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a:t>
            </a:r>
            <a:r>
              <a:rPr lang="en-US" dirty="0"/>
              <a:t> Reciprocity </a:t>
            </a:r>
            <a:r>
              <a:rPr lang="en-US" dirty="0" smtClean="0"/>
              <a:t>Principle(explanation)</a:t>
            </a:r>
            <a:endParaRPr lang="en-US" dirty="0"/>
          </a:p>
        </p:txBody>
      </p:sp>
      <p:sp>
        <p:nvSpPr>
          <p:cNvPr id="3" name="Content Placeholder 2"/>
          <p:cNvSpPr>
            <a:spLocks noGrp="1"/>
          </p:cNvSpPr>
          <p:nvPr>
            <p:ph idx="1"/>
          </p:nvPr>
        </p:nvSpPr>
        <p:spPr/>
        <p:txBody>
          <a:bodyPr>
            <a:normAutofit lnSpcReduction="10000"/>
          </a:bodyPr>
          <a:lstStyle/>
          <a:p>
            <a:r>
              <a:rPr lang="en-US" dirty="0" smtClean="0"/>
              <a:t>What you have essentially done is offering something solid to the viewers: convincing demonstrations of extraordinary powers.</a:t>
            </a:r>
          </a:p>
          <a:p>
            <a:r>
              <a:rPr lang="en-US" dirty="0" smtClean="0"/>
              <a:t>This activates Reciprocity Principle which states that we have to reciprocate when we are given something.</a:t>
            </a:r>
          </a:p>
          <a:p>
            <a:r>
              <a:rPr lang="en-US" dirty="0" smtClean="0"/>
              <a:t>In this case, in exchange for the demonstrations you have given, the viewers might have felt more obligated to give what you had to say more attention</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029200"/>
            <a:ext cx="17145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descr="Image result for recipro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1231900" cy="123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085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a:t>
            </a:r>
            <a:r>
              <a:rPr lang="en-US" dirty="0"/>
              <a:t> Reciprocity </a:t>
            </a:r>
            <a:r>
              <a:rPr lang="en-US" dirty="0" smtClean="0"/>
              <a:t>Principle(explanation)</a:t>
            </a:r>
            <a:endParaRPr lang="en-US" dirty="0"/>
          </a:p>
        </p:txBody>
      </p:sp>
      <p:sp>
        <p:nvSpPr>
          <p:cNvPr id="3" name="Content Placeholder 2"/>
          <p:cNvSpPr>
            <a:spLocks noGrp="1"/>
          </p:cNvSpPr>
          <p:nvPr>
            <p:ph idx="1"/>
          </p:nvPr>
        </p:nvSpPr>
        <p:spPr/>
        <p:txBody>
          <a:bodyPr>
            <a:normAutofit/>
          </a:bodyPr>
          <a:lstStyle/>
          <a:p>
            <a:r>
              <a:rPr lang="en-US" dirty="0" smtClean="0"/>
              <a:t>What is Reciprocity Principle?</a:t>
            </a:r>
          </a:p>
          <a:p>
            <a:pPr lvl="1"/>
            <a:r>
              <a:rPr lang="en-US" dirty="0"/>
              <a:t>In social psychology, reciprocity is a social rule that says people should repay, in kind, what another person has provided for them</a:t>
            </a:r>
            <a:r>
              <a:rPr lang="en-US" dirty="0" smtClean="0"/>
              <a:t>; that </a:t>
            </a:r>
            <a:r>
              <a:rPr lang="en-US" dirty="0"/>
              <a:t>is, people give back </a:t>
            </a:r>
            <a:r>
              <a:rPr lang="en-US" dirty="0" smtClean="0"/>
              <a:t>the </a:t>
            </a:r>
            <a:r>
              <a:rPr lang="en-US" dirty="0"/>
              <a:t>kind of treatment they have received from another. </a:t>
            </a:r>
            <a:r>
              <a:rPr lang="en-US" dirty="0" smtClean="0"/>
              <a:t>This </a:t>
            </a:r>
            <a:r>
              <a:rPr lang="en-US" dirty="0"/>
              <a:t>sense of future obligation associated with reciprocity makes it possible to build continuing relationships and exchanges. Reciprocal actions of this nature are important to social psychology as they can help explain the maintenance of social norms.</a:t>
            </a:r>
            <a:endParaRPr lang="en-US" dirty="0" smtClean="0"/>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5553" y="4755776"/>
            <a:ext cx="28575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94791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666</TotalTime>
  <Words>1856</Words>
  <Application>Microsoft Office PowerPoint</Application>
  <PresentationFormat>On-screen Show (4:3)</PresentationFormat>
  <Paragraphs>97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Couture</vt:lpstr>
      <vt:lpstr>PowerPoint Presentation</vt:lpstr>
      <vt:lpstr>PowerPoint Presentation</vt:lpstr>
      <vt:lpstr>How to be a psychic?</vt:lpstr>
      <vt:lpstr>Assigned reading</vt:lpstr>
      <vt:lpstr>Dummy guide’s to being a psychic</vt:lpstr>
      <vt:lpstr>Step 1</vt:lpstr>
      <vt:lpstr>Step 2: Reciprocity Principle(Instructions)</vt:lpstr>
      <vt:lpstr>Step 2: Reciprocity Principle(explanation)</vt:lpstr>
      <vt:lpstr>Step 2: Reciprocity Principle(explanation)</vt:lpstr>
      <vt:lpstr>Step 2: Reciprocity Principle(explanation)</vt:lpstr>
      <vt:lpstr>Step 2: Reciprocity Principle(explanation)</vt:lpstr>
      <vt:lpstr>Step 2: Reciprocity Principle(explanation)</vt:lpstr>
      <vt:lpstr>Step 3: authority factor(Instructions)</vt:lpstr>
      <vt:lpstr>Step 3: authority factor(explanation)</vt:lpstr>
      <vt:lpstr>Step 3: authority factor(explanation)</vt:lpstr>
      <vt:lpstr>Step 3: authority factor(explanation)</vt:lpstr>
      <vt:lpstr>Step 3: authority factor(explanation)</vt:lpstr>
      <vt:lpstr>Step 4: Shortage Principle(instructions)</vt:lpstr>
      <vt:lpstr>Step 4: Shortage Principle(explanation)</vt:lpstr>
      <vt:lpstr>Step 4: Shortage Principle(explanation)</vt:lpstr>
      <vt:lpstr>PowerPoint Presentation</vt:lpstr>
      <vt:lpstr>Step 5: SCP(instructions)</vt:lpstr>
      <vt:lpstr>Step 5: SCP(explanation)</vt:lpstr>
      <vt:lpstr>Step 5: SCP(explanation)</vt:lpstr>
      <vt:lpstr>PowerPoint Presentation</vt:lpstr>
      <vt:lpstr>Step 6: Conclusion</vt:lpstr>
      <vt:lpstr>disclaimer</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be a pyschic?</dc:title>
  <dc:creator>chia boon xuan</dc:creator>
  <cp:lastModifiedBy>chia boon xuan</cp:lastModifiedBy>
  <cp:revision>28</cp:revision>
  <dcterms:created xsi:type="dcterms:W3CDTF">2017-04-04T10:16:56Z</dcterms:created>
  <dcterms:modified xsi:type="dcterms:W3CDTF">2017-04-04T21:23:18Z</dcterms:modified>
</cp:coreProperties>
</file>