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0" r:id="rId1"/>
  </p:sldMasterIdLst>
  <p:sldIdLst>
    <p:sldId id="256" r:id="rId2"/>
    <p:sldId id="257" r:id="rId3"/>
    <p:sldId id="258" r:id="rId4"/>
    <p:sldId id="280" r:id="rId5"/>
    <p:sldId id="274" r:id="rId6"/>
    <p:sldId id="260" r:id="rId7"/>
    <p:sldId id="281" r:id="rId8"/>
    <p:sldId id="261" r:id="rId9"/>
    <p:sldId id="262" r:id="rId10"/>
    <p:sldId id="282" r:id="rId11"/>
    <p:sldId id="263" r:id="rId12"/>
    <p:sldId id="264" r:id="rId13"/>
    <p:sldId id="265" r:id="rId14"/>
    <p:sldId id="283" r:id="rId15"/>
    <p:sldId id="266" r:id="rId16"/>
    <p:sldId id="267" r:id="rId17"/>
    <p:sldId id="268" r:id="rId18"/>
    <p:sldId id="269" r:id="rId19"/>
    <p:sldId id="270" r:id="rId20"/>
    <p:sldId id="271" r:id="rId21"/>
    <p:sldId id="273" r:id="rId22"/>
    <p:sldId id="272"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3284890-85D2-4D7B-8EF5-15A9C1DB8F42}" type="datetimeFigureOut">
              <a:rPr lang="en-US" smtClean="0"/>
              <a:t>3/8/2017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494918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3/8/2017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64296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769639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029383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85836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714373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556685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116192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02804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023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99704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3/8/2017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644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3/8/2017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858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3/8/2017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2381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CA4E7D1B-D673-4CF6-8672-009D42ABD2A0}" type="datetimeFigureOut">
              <a:rPr lang="en-US" smtClean="0"/>
              <a:t>3/8/2017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5373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3/8/2017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0814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3/8/2017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348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64C608-40B1-4030-A28D-5B74BC98ADCE}" type="datetimeFigureOut">
              <a:rPr lang="en-US" smtClean="0"/>
              <a:t>3/8/2017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23485532"/>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7431" y="2807594"/>
            <a:ext cx="10696486" cy="3394058"/>
          </a:xfrm>
        </p:spPr>
        <p:txBody>
          <a:bodyPr>
            <a:normAutofit/>
          </a:bodyPr>
          <a:lstStyle/>
          <a:p>
            <a:pPr algn="ctr"/>
            <a:r>
              <a:rPr lang="en-SG" dirty="0" smtClean="0">
                <a:latin typeface="Cracked" pitchFamily="2" charset="0"/>
              </a:rPr>
              <a:t>Fraud in the investment world</a:t>
            </a:r>
            <a:br>
              <a:rPr lang="en-SG" dirty="0" smtClean="0">
                <a:latin typeface="Cracked" pitchFamily="2" charset="0"/>
              </a:rPr>
            </a:br>
            <a:r>
              <a:rPr lang="en-SG" sz="2000" dirty="0">
                <a:latin typeface="Mistral" panose="03090702030407020403" pitchFamily="66" charset="0"/>
              </a:rPr>
              <a:t>Liew </a:t>
            </a:r>
            <a:r>
              <a:rPr lang="en-SG" sz="2000" dirty="0" err="1">
                <a:latin typeface="Mistral" panose="03090702030407020403" pitchFamily="66" charset="0"/>
              </a:rPr>
              <a:t>xuan</a:t>
            </a:r>
            <a:r>
              <a:rPr lang="en-SG" sz="2000" dirty="0">
                <a:latin typeface="Mistral" panose="03090702030407020403" pitchFamily="66" charset="0"/>
              </a:rPr>
              <a:t> qi (A0157765N)</a:t>
            </a:r>
            <a:br>
              <a:rPr lang="en-SG" sz="2000" dirty="0">
                <a:latin typeface="Mistral" panose="03090702030407020403" pitchFamily="66" charset="0"/>
              </a:rPr>
            </a:br>
            <a:r>
              <a:rPr lang="en-SG" sz="2000" dirty="0">
                <a:latin typeface="Mistral" panose="03090702030407020403" pitchFamily="66" charset="0"/>
              </a:rPr>
              <a:t>Cheong hui ping (A0127945W)</a:t>
            </a:r>
            <a:br>
              <a:rPr lang="en-SG" sz="2000" dirty="0">
                <a:latin typeface="Mistral" panose="03090702030407020403" pitchFamily="66" charset="0"/>
              </a:rPr>
            </a:br>
            <a:r>
              <a:rPr lang="en-SG" sz="2000" dirty="0">
                <a:latin typeface="Mistral" panose="03090702030407020403" pitchFamily="66" charset="0"/>
              </a:rPr>
              <a:t>Hong </a:t>
            </a:r>
            <a:r>
              <a:rPr lang="en-SG" sz="2000" dirty="0" err="1">
                <a:latin typeface="Mistral" panose="03090702030407020403" pitchFamily="66" charset="0"/>
              </a:rPr>
              <a:t>chuan</a:t>
            </a:r>
            <a:r>
              <a:rPr lang="en-SG" sz="2000" dirty="0">
                <a:latin typeface="Mistral" panose="03090702030407020403" pitchFamily="66" charset="0"/>
              </a:rPr>
              <a:t> yin (A0155305M</a:t>
            </a:r>
            <a:r>
              <a:rPr lang="en-SG" sz="2000" dirty="0" smtClean="0">
                <a:latin typeface="Mistral" panose="03090702030407020403" pitchFamily="66" charset="0"/>
              </a:rPr>
              <a:t>)</a:t>
            </a:r>
            <a:endParaRPr lang="en-SG" sz="2000" dirty="0">
              <a:latin typeface="Mistral" panose="03090702030407020403" pitchFamily="66" charset="0"/>
            </a:endParaRPr>
          </a:p>
        </p:txBody>
      </p:sp>
    </p:spTree>
    <p:extLst>
      <p:ext uri="{BB962C8B-B14F-4D97-AF65-F5344CB8AC3E}">
        <p14:creationId xmlns:p14="http://schemas.microsoft.com/office/powerpoint/2010/main" val="3786870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26266"/>
            <a:ext cx="10131425" cy="1141926"/>
          </a:xfrm>
        </p:spPr>
        <p:txBody>
          <a:bodyPr>
            <a:noAutofit/>
          </a:bodyPr>
          <a:lstStyle/>
          <a:p>
            <a:pPr algn="ctr"/>
            <a:r>
              <a:rPr lang="en-SG" sz="7200" b="1" dirty="0" smtClean="0">
                <a:latin typeface="Mistral" panose="03090702030407020403" pitchFamily="66" charset="0"/>
              </a:rPr>
              <a:t>Overview</a:t>
            </a:r>
            <a:endParaRPr lang="en-SG" sz="7200" b="1" dirty="0">
              <a:latin typeface="Mistral" panose="03090702030407020403" pitchFamily="66" charset="0"/>
            </a:endParaRPr>
          </a:p>
        </p:txBody>
      </p:sp>
      <p:sp>
        <p:nvSpPr>
          <p:cNvPr id="6" name="TextBox 5"/>
          <p:cNvSpPr txBox="1"/>
          <p:nvPr/>
        </p:nvSpPr>
        <p:spPr>
          <a:xfrm>
            <a:off x="2423933" y="1595021"/>
            <a:ext cx="6655159" cy="5262979"/>
          </a:xfrm>
          <a:prstGeom prst="rect">
            <a:avLst/>
          </a:prstGeom>
          <a:noFill/>
        </p:spPr>
        <p:txBody>
          <a:bodyPr wrap="square" rtlCol="0">
            <a:spAutoFit/>
          </a:bodyPr>
          <a:lstStyle/>
          <a:p>
            <a:pPr marL="342900" indent="-342900">
              <a:buFont typeface="Wingdings" panose="05000000000000000000" pitchFamily="2" charset="2"/>
              <a:buChar char="§"/>
            </a:pPr>
            <a:r>
              <a:rPr lang="en-SG" sz="2400" dirty="0" smtClean="0">
                <a:latin typeface="Tempus Sans ITC" panose="04020404030D07020202" pitchFamily="82" charset="0"/>
              </a:rPr>
              <a:t>Who is Bernard Madoff and Harry </a:t>
            </a:r>
            <a:r>
              <a:rPr lang="en-SG" sz="2400" dirty="0" err="1" smtClean="0">
                <a:latin typeface="Tempus Sans ITC" panose="04020404030D07020202" pitchFamily="82" charset="0"/>
              </a:rPr>
              <a:t>Markopolos</a:t>
            </a:r>
            <a:endParaRPr lang="en-SG" sz="2400" dirty="0" smtClean="0">
              <a:latin typeface="Tempus Sans ITC" panose="04020404030D07020202" pitchFamily="82" charset="0"/>
            </a:endParaRPr>
          </a:p>
          <a:p>
            <a:pPr marL="342900" indent="-342900">
              <a:buFont typeface="Wingdings" panose="05000000000000000000" pitchFamily="2" charset="2"/>
              <a:buChar char="§"/>
            </a:pPr>
            <a:r>
              <a:rPr lang="en-SG" sz="2400" dirty="0" smtClean="0">
                <a:latin typeface="Tempus Sans ITC" panose="04020404030D07020202" pitchFamily="82" charset="0"/>
              </a:rPr>
              <a:t>How did Harry </a:t>
            </a:r>
            <a:r>
              <a:rPr lang="en-SG" sz="2400" dirty="0" err="1" smtClean="0">
                <a:latin typeface="Tempus Sans ITC" panose="04020404030D07020202" pitchFamily="82" charset="0"/>
              </a:rPr>
              <a:t>Markopolos</a:t>
            </a:r>
            <a:r>
              <a:rPr lang="en-SG" sz="2400" dirty="0" smtClean="0">
                <a:latin typeface="Tempus Sans ITC" panose="04020404030D07020202" pitchFamily="82" charset="0"/>
              </a:rPr>
              <a:t> uncover the fraud</a:t>
            </a:r>
          </a:p>
          <a:p>
            <a:pPr marL="800100" lvl="1" indent="-342900">
              <a:buFont typeface="Wingdings" panose="05000000000000000000" pitchFamily="2" charset="2"/>
              <a:buChar char="v"/>
            </a:pPr>
            <a:r>
              <a:rPr lang="en-SG" sz="2400" dirty="0" smtClean="0">
                <a:latin typeface="Tempus Sans ITC" panose="04020404030D07020202" pitchFamily="82" charset="0"/>
              </a:rPr>
              <a:t>Reasoning</a:t>
            </a:r>
          </a:p>
          <a:p>
            <a:pPr marL="800100" lvl="1" indent="-342900">
              <a:buFont typeface="Wingdings" panose="05000000000000000000" pitchFamily="2" charset="2"/>
              <a:buChar char="v"/>
            </a:pPr>
            <a:r>
              <a:rPr lang="en-SG" sz="2400" dirty="0" smtClean="0">
                <a:latin typeface="Tempus Sans ITC" panose="04020404030D07020202" pitchFamily="82" charset="0"/>
              </a:rPr>
              <a:t>Reliability</a:t>
            </a:r>
          </a:p>
          <a:p>
            <a:pPr marL="285750" indent="-285750">
              <a:buFont typeface="Wingdings" panose="05000000000000000000" pitchFamily="2" charset="2"/>
              <a:buChar char="§"/>
            </a:pPr>
            <a:r>
              <a:rPr lang="en-SG" sz="2400" dirty="0" smtClean="0">
                <a:solidFill>
                  <a:srgbClr val="FF0000"/>
                </a:solidFill>
                <a:latin typeface="Tempus Sans ITC" panose="04020404030D07020202" pitchFamily="82" charset="0"/>
              </a:rPr>
              <a:t>Why no action was taken</a:t>
            </a:r>
          </a:p>
          <a:p>
            <a:pPr marL="742950" lvl="1" indent="-285750">
              <a:buFont typeface="Wingdings" panose="05000000000000000000" pitchFamily="2" charset="2"/>
              <a:buChar char="v"/>
            </a:pPr>
            <a:r>
              <a:rPr lang="en-SG" sz="2400" dirty="0" smtClean="0">
                <a:solidFill>
                  <a:srgbClr val="FF0000"/>
                </a:solidFill>
                <a:latin typeface="Tempus Sans ITC" panose="04020404030D07020202" pitchFamily="82" charset="0"/>
              </a:rPr>
              <a:t>No interest</a:t>
            </a:r>
          </a:p>
          <a:p>
            <a:pPr marL="742950" lvl="1" indent="-285750">
              <a:buFont typeface="Wingdings" panose="05000000000000000000" pitchFamily="2" charset="2"/>
              <a:buChar char="v"/>
            </a:pPr>
            <a:r>
              <a:rPr lang="en-SG" sz="2400" dirty="0" smtClean="0">
                <a:solidFill>
                  <a:srgbClr val="FF0000"/>
                </a:solidFill>
                <a:latin typeface="Tempus Sans ITC" panose="04020404030D07020202" pitchFamily="82" charset="0"/>
              </a:rPr>
              <a:t>Greed</a:t>
            </a:r>
          </a:p>
          <a:p>
            <a:pPr marL="742950" lvl="1" indent="-285750">
              <a:buFont typeface="Wingdings" panose="05000000000000000000" pitchFamily="2" charset="2"/>
              <a:buChar char="v"/>
            </a:pPr>
            <a:r>
              <a:rPr lang="en-SG" sz="2400" dirty="0" smtClean="0">
                <a:solidFill>
                  <a:srgbClr val="FF0000"/>
                </a:solidFill>
                <a:latin typeface="Tempus Sans ITC" panose="04020404030D07020202" pitchFamily="82" charset="0"/>
              </a:rPr>
              <a:t>Systemic problem</a:t>
            </a:r>
          </a:p>
          <a:p>
            <a:pPr marL="285750" indent="-285750">
              <a:buFont typeface="Wingdings" panose="05000000000000000000" pitchFamily="2" charset="2"/>
              <a:buChar char="§"/>
            </a:pPr>
            <a:r>
              <a:rPr lang="en-SG" sz="2400" dirty="0" smtClean="0">
                <a:latin typeface="Tempus Sans ITC" panose="04020404030D07020202" pitchFamily="82" charset="0"/>
              </a:rPr>
              <a:t>Difficulties in implementing change</a:t>
            </a:r>
          </a:p>
          <a:p>
            <a:pPr marL="742950" lvl="1" indent="-285750">
              <a:buFont typeface="Wingdings" panose="05000000000000000000" pitchFamily="2" charset="2"/>
              <a:buChar char="v"/>
            </a:pPr>
            <a:r>
              <a:rPr lang="en-SG" sz="2400" dirty="0" smtClean="0">
                <a:latin typeface="Tempus Sans ITC" panose="04020404030D07020202" pitchFamily="82" charset="0"/>
              </a:rPr>
              <a:t>Peer Pressure</a:t>
            </a:r>
          </a:p>
          <a:p>
            <a:pPr marL="742950" lvl="1" indent="-285750">
              <a:buFont typeface="Wingdings" panose="05000000000000000000" pitchFamily="2" charset="2"/>
              <a:buChar char="v"/>
            </a:pPr>
            <a:r>
              <a:rPr lang="en-SG" sz="2400" dirty="0" smtClean="0">
                <a:latin typeface="Tempus Sans ITC" panose="04020404030D07020202" pitchFamily="82" charset="0"/>
              </a:rPr>
              <a:t>Lack of independent pressure</a:t>
            </a:r>
          </a:p>
          <a:p>
            <a:pPr marL="742950" lvl="1" indent="-285750">
              <a:buFont typeface="Wingdings" panose="05000000000000000000" pitchFamily="2" charset="2"/>
              <a:buChar char="v"/>
            </a:pPr>
            <a:r>
              <a:rPr lang="en-SG" sz="2400" dirty="0" smtClean="0">
                <a:latin typeface="Tempus Sans ITC" panose="04020404030D07020202" pitchFamily="82" charset="0"/>
              </a:rPr>
              <a:t>Credit-rating agencies</a:t>
            </a:r>
          </a:p>
          <a:p>
            <a:pPr marL="742950" lvl="1" indent="-285750">
              <a:buFont typeface="Wingdings" panose="05000000000000000000" pitchFamily="2" charset="2"/>
              <a:buChar char="v"/>
            </a:pPr>
            <a:r>
              <a:rPr lang="en-SG" sz="2400" dirty="0" smtClean="0">
                <a:latin typeface="Tempus Sans ITC" panose="04020404030D07020202" pitchFamily="82" charset="0"/>
              </a:rPr>
              <a:t>SEC</a:t>
            </a:r>
          </a:p>
          <a:p>
            <a:pPr marL="742950" lvl="1" indent="-285750">
              <a:buFont typeface="Wingdings" panose="05000000000000000000" pitchFamily="2" charset="2"/>
              <a:buChar char="v"/>
            </a:pPr>
            <a:r>
              <a:rPr lang="en-SG" sz="2400" dirty="0" smtClean="0">
                <a:latin typeface="Tempus Sans ITC" panose="04020404030D07020202" pitchFamily="82" charset="0"/>
              </a:rPr>
              <a:t>Government</a:t>
            </a:r>
          </a:p>
        </p:txBody>
      </p:sp>
      <p:pic>
        <p:nvPicPr>
          <p:cNvPr id="7170" name="Picture 2" descr="Image result for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843" y="3621424"/>
            <a:ext cx="3527783" cy="308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470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800" dirty="0" smtClean="0">
                <a:latin typeface="Mistral" panose="03090702030407020403" pitchFamily="66" charset="0"/>
              </a:rPr>
              <a:t>Why no action taken – no interest</a:t>
            </a:r>
            <a:endParaRPr lang="en-SG" sz="4800" dirty="0">
              <a:latin typeface="Mistral" panose="03090702030407020403" pitchFamily="66" charset="0"/>
            </a:endParaRPr>
          </a:p>
        </p:txBody>
      </p:sp>
      <p:sp>
        <p:nvSpPr>
          <p:cNvPr id="3" name="Content Placeholder 2"/>
          <p:cNvSpPr>
            <a:spLocks noGrp="1"/>
          </p:cNvSpPr>
          <p:nvPr>
            <p:ph idx="1"/>
          </p:nvPr>
        </p:nvSpPr>
        <p:spPr>
          <a:xfrm>
            <a:off x="685801" y="2142067"/>
            <a:ext cx="9462751" cy="2275387"/>
          </a:xfrm>
        </p:spPr>
        <p:txBody>
          <a:bodyPr>
            <a:normAutofit/>
          </a:bodyPr>
          <a:lstStyle/>
          <a:p>
            <a:r>
              <a:rPr lang="en-SG" sz="2000" dirty="0" smtClean="0">
                <a:latin typeface="Tempus Sans ITC" panose="04020404030D07020202" pitchFamily="82" charset="0"/>
              </a:rPr>
              <a:t>People inside the financial system had little interest in exposing the fraud</a:t>
            </a:r>
          </a:p>
          <a:p>
            <a:r>
              <a:rPr lang="en-SG" sz="2000" dirty="0" smtClean="0">
                <a:latin typeface="Tempus Sans ITC" panose="04020404030D07020202" pitchFamily="82" charset="0"/>
              </a:rPr>
              <a:t>Some refused to do business with Mr Madoff, others doubted his profits or assumed he was front-running his customers and steered clear of him</a:t>
            </a:r>
          </a:p>
          <a:p>
            <a:r>
              <a:rPr lang="en-SG" sz="2000" dirty="0" smtClean="0">
                <a:latin typeface="Tempus Sans ITC" panose="04020404030D07020202" pitchFamily="82" charset="0"/>
              </a:rPr>
              <a:t>Even his customers suspected they were beneficiaries of a scam, yet they willingly participated because they were earning money</a:t>
            </a:r>
            <a:endParaRPr lang="en-SG" sz="2000" dirty="0">
              <a:latin typeface="Tempus Sans ITC" panose="04020404030D07020202" pitchFamily="82" charset="0"/>
            </a:endParaRPr>
          </a:p>
        </p:txBody>
      </p:sp>
      <p:pic>
        <p:nvPicPr>
          <p:cNvPr id="13314" name="Picture 2" descr="Image result for sc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682" y="4005330"/>
            <a:ext cx="4796664" cy="269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48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800" dirty="0" smtClean="0">
                <a:latin typeface="Mistral" panose="03090702030407020403" pitchFamily="66" charset="0"/>
              </a:rPr>
              <a:t>Why </a:t>
            </a:r>
            <a:r>
              <a:rPr lang="en-SG" sz="5400" dirty="0" smtClean="0">
                <a:latin typeface="Mistral" panose="03090702030407020403" pitchFamily="66" charset="0"/>
              </a:rPr>
              <a:t>no</a:t>
            </a:r>
            <a:r>
              <a:rPr lang="en-SG" sz="4800" dirty="0" smtClean="0">
                <a:latin typeface="Mistral" panose="03090702030407020403" pitchFamily="66" charset="0"/>
              </a:rPr>
              <a:t> action taken - greed</a:t>
            </a:r>
            <a:endParaRPr lang="en-SG" sz="4800" dirty="0">
              <a:latin typeface="Mistral" panose="03090702030407020403" pitchFamily="66" charset="0"/>
            </a:endParaRPr>
          </a:p>
        </p:txBody>
      </p:sp>
      <p:sp>
        <p:nvSpPr>
          <p:cNvPr id="3" name="Content Placeholder 2"/>
          <p:cNvSpPr>
            <a:spLocks noGrp="1"/>
          </p:cNvSpPr>
          <p:nvPr>
            <p:ph idx="1"/>
          </p:nvPr>
        </p:nvSpPr>
        <p:spPr>
          <a:xfrm>
            <a:off x="685801" y="2142067"/>
            <a:ext cx="7093038" cy="2017809"/>
          </a:xfrm>
        </p:spPr>
        <p:txBody>
          <a:bodyPr>
            <a:normAutofit/>
          </a:bodyPr>
          <a:lstStyle/>
          <a:p>
            <a:r>
              <a:rPr lang="en-SG" sz="2000" dirty="0" smtClean="0">
                <a:latin typeface="Tempus Sans ITC" panose="04020404030D07020202" pitchFamily="82" charset="0"/>
              </a:rPr>
              <a:t>It is not just about the lack of checks done on companies, it is not just about the greed of a few people</a:t>
            </a:r>
          </a:p>
          <a:p>
            <a:r>
              <a:rPr lang="en-SG" sz="2000" dirty="0" smtClean="0">
                <a:latin typeface="Tempus Sans ITC" panose="04020404030D07020202" pitchFamily="82" charset="0"/>
              </a:rPr>
              <a:t>It is the misaligned interest of many</a:t>
            </a:r>
          </a:p>
          <a:p>
            <a:r>
              <a:rPr lang="en-SG" sz="2000" dirty="0" smtClean="0">
                <a:latin typeface="Tempus Sans ITC" panose="04020404030D07020202" pitchFamily="82" charset="0"/>
              </a:rPr>
              <a:t>It takes many people to fuel the ongoing fraudulent behaviour</a:t>
            </a:r>
            <a:endParaRPr lang="en-SG" sz="2000" dirty="0">
              <a:latin typeface="Tempus Sans ITC" panose="04020404030D07020202" pitchFamily="82" charset="0"/>
            </a:endParaRPr>
          </a:p>
        </p:txBody>
      </p:sp>
      <p:pic>
        <p:nvPicPr>
          <p:cNvPr id="1433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594" y="3462684"/>
            <a:ext cx="4610637" cy="323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411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SG" sz="4800" dirty="0" smtClean="0">
                <a:latin typeface="Mistral" panose="03090702030407020403" pitchFamily="66" charset="0"/>
              </a:rPr>
              <a:t>Why no action taken – systemic problem</a:t>
            </a:r>
            <a:endParaRPr lang="en-SG" sz="4800" dirty="0">
              <a:latin typeface="Mistral" panose="03090702030407020403" pitchFamily="66" charset="0"/>
            </a:endParaRPr>
          </a:p>
        </p:txBody>
      </p:sp>
      <p:sp>
        <p:nvSpPr>
          <p:cNvPr id="3" name="Content Placeholder 2"/>
          <p:cNvSpPr>
            <a:spLocks noGrp="1"/>
          </p:cNvSpPr>
          <p:nvPr>
            <p:ph idx="1"/>
          </p:nvPr>
        </p:nvSpPr>
        <p:spPr>
          <a:xfrm>
            <a:off x="685801" y="2142067"/>
            <a:ext cx="10131425" cy="2133719"/>
          </a:xfrm>
        </p:spPr>
        <p:txBody>
          <a:bodyPr>
            <a:normAutofit/>
          </a:bodyPr>
          <a:lstStyle/>
          <a:p>
            <a:r>
              <a:rPr lang="en-SG" sz="2000" dirty="0" smtClean="0">
                <a:latin typeface="Tempus Sans ITC" panose="04020404030D07020202" pitchFamily="82" charset="0"/>
              </a:rPr>
              <a:t>Leaders of public financial corporations are only required to lead for a short period of time, before they move to higher paying jobs</a:t>
            </a:r>
          </a:p>
          <a:p>
            <a:r>
              <a:rPr lang="en-SG" sz="2000" dirty="0" smtClean="0">
                <a:latin typeface="Tempus Sans ITC" panose="04020404030D07020202" pitchFamily="82" charset="0"/>
              </a:rPr>
              <a:t>Many chief executives of huge companies such as Merrill Lynch or Lehman brothers pay themselves huge sums of money at the end of each year from the bogus market they operate</a:t>
            </a:r>
            <a:endParaRPr lang="en-SG" sz="2000" dirty="0">
              <a:latin typeface="Tempus Sans ITC" panose="04020404030D07020202" pitchFamily="82" charset="0"/>
            </a:endParaRPr>
          </a:p>
        </p:txBody>
      </p:sp>
      <p:pic>
        <p:nvPicPr>
          <p:cNvPr id="15362" name="Picture 2" descr="Image result for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5310" y="3948905"/>
            <a:ext cx="4699760" cy="264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77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26266"/>
            <a:ext cx="10131425" cy="1141926"/>
          </a:xfrm>
        </p:spPr>
        <p:txBody>
          <a:bodyPr>
            <a:noAutofit/>
          </a:bodyPr>
          <a:lstStyle/>
          <a:p>
            <a:pPr algn="ctr"/>
            <a:r>
              <a:rPr lang="en-SG" sz="7200" b="1" dirty="0" smtClean="0">
                <a:latin typeface="Mistral" panose="03090702030407020403" pitchFamily="66" charset="0"/>
              </a:rPr>
              <a:t>Overview</a:t>
            </a:r>
            <a:endParaRPr lang="en-SG" sz="7200" b="1" dirty="0">
              <a:latin typeface="Mistral" panose="03090702030407020403" pitchFamily="66" charset="0"/>
            </a:endParaRPr>
          </a:p>
        </p:txBody>
      </p:sp>
      <p:sp>
        <p:nvSpPr>
          <p:cNvPr id="6" name="TextBox 5"/>
          <p:cNvSpPr txBox="1"/>
          <p:nvPr/>
        </p:nvSpPr>
        <p:spPr>
          <a:xfrm>
            <a:off x="2423933" y="1595021"/>
            <a:ext cx="6655159" cy="5262979"/>
          </a:xfrm>
          <a:prstGeom prst="rect">
            <a:avLst/>
          </a:prstGeom>
          <a:noFill/>
        </p:spPr>
        <p:txBody>
          <a:bodyPr wrap="square" rtlCol="0">
            <a:spAutoFit/>
          </a:bodyPr>
          <a:lstStyle/>
          <a:p>
            <a:pPr marL="342900" indent="-342900">
              <a:buFont typeface="Wingdings" panose="05000000000000000000" pitchFamily="2" charset="2"/>
              <a:buChar char="§"/>
            </a:pPr>
            <a:r>
              <a:rPr lang="en-SG" sz="2400" dirty="0" smtClean="0">
                <a:latin typeface="Tempus Sans ITC" panose="04020404030D07020202" pitchFamily="82" charset="0"/>
              </a:rPr>
              <a:t>Who is Bernard Madoff and Harry </a:t>
            </a:r>
            <a:r>
              <a:rPr lang="en-SG" sz="2400" dirty="0" err="1" smtClean="0">
                <a:latin typeface="Tempus Sans ITC" panose="04020404030D07020202" pitchFamily="82" charset="0"/>
              </a:rPr>
              <a:t>Markopolos</a:t>
            </a:r>
            <a:endParaRPr lang="en-SG" sz="2400" dirty="0" smtClean="0">
              <a:latin typeface="Tempus Sans ITC" panose="04020404030D07020202" pitchFamily="82" charset="0"/>
            </a:endParaRPr>
          </a:p>
          <a:p>
            <a:pPr marL="342900" indent="-342900">
              <a:buFont typeface="Wingdings" panose="05000000000000000000" pitchFamily="2" charset="2"/>
              <a:buChar char="§"/>
            </a:pPr>
            <a:r>
              <a:rPr lang="en-SG" sz="2400" dirty="0" smtClean="0">
                <a:latin typeface="Tempus Sans ITC" panose="04020404030D07020202" pitchFamily="82" charset="0"/>
              </a:rPr>
              <a:t>How did Harry </a:t>
            </a:r>
            <a:r>
              <a:rPr lang="en-SG" sz="2400" dirty="0" err="1" smtClean="0">
                <a:latin typeface="Tempus Sans ITC" panose="04020404030D07020202" pitchFamily="82" charset="0"/>
              </a:rPr>
              <a:t>Markopolos</a:t>
            </a:r>
            <a:r>
              <a:rPr lang="en-SG" sz="2400" dirty="0" smtClean="0">
                <a:latin typeface="Tempus Sans ITC" panose="04020404030D07020202" pitchFamily="82" charset="0"/>
              </a:rPr>
              <a:t> uncover the fraud</a:t>
            </a:r>
          </a:p>
          <a:p>
            <a:pPr marL="800100" lvl="1" indent="-342900">
              <a:buFont typeface="Wingdings" panose="05000000000000000000" pitchFamily="2" charset="2"/>
              <a:buChar char="v"/>
            </a:pPr>
            <a:r>
              <a:rPr lang="en-SG" sz="2400" dirty="0" smtClean="0">
                <a:latin typeface="Tempus Sans ITC" panose="04020404030D07020202" pitchFamily="82" charset="0"/>
              </a:rPr>
              <a:t>Reasoning</a:t>
            </a:r>
          </a:p>
          <a:p>
            <a:pPr marL="800100" lvl="1" indent="-342900">
              <a:buFont typeface="Wingdings" panose="05000000000000000000" pitchFamily="2" charset="2"/>
              <a:buChar char="v"/>
            </a:pPr>
            <a:r>
              <a:rPr lang="en-SG" sz="2400" dirty="0" smtClean="0">
                <a:latin typeface="Tempus Sans ITC" panose="04020404030D07020202" pitchFamily="82" charset="0"/>
              </a:rPr>
              <a:t>Reliability</a:t>
            </a:r>
          </a:p>
          <a:p>
            <a:pPr marL="285750" indent="-285750">
              <a:buFont typeface="Wingdings" panose="05000000000000000000" pitchFamily="2" charset="2"/>
              <a:buChar char="§"/>
            </a:pPr>
            <a:r>
              <a:rPr lang="en-SG" sz="2400" dirty="0" smtClean="0">
                <a:latin typeface="Tempus Sans ITC" panose="04020404030D07020202" pitchFamily="82" charset="0"/>
              </a:rPr>
              <a:t>Why no action was taken</a:t>
            </a:r>
          </a:p>
          <a:p>
            <a:pPr marL="742950" lvl="1" indent="-285750">
              <a:buFont typeface="Wingdings" panose="05000000000000000000" pitchFamily="2" charset="2"/>
              <a:buChar char="v"/>
            </a:pPr>
            <a:r>
              <a:rPr lang="en-SG" sz="2400" dirty="0" smtClean="0">
                <a:latin typeface="Tempus Sans ITC" panose="04020404030D07020202" pitchFamily="82" charset="0"/>
              </a:rPr>
              <a:t>No interest</a:t>
            </a:r>
          </a:p>
          <a:p>
            <a:pPr marL="742950" lvl="1" indent="-285750">
              <a:buFont typeface="Wingdings" panose="05000000000000000000" pitchFamily="2" charset="2"/>
              <a:buChar char="v"/>
            </a:pPr>
            <a:r>
              <a:rPr lang="en-SG" sz="2400" dirty="0" smtClean="0">
                <a:latin typeface="Tempus Sans ITC" panose="04020404030D07020202" pitchFamily="82" charset="0"/>
              </a:rPr>
              <a:t>Greed</a:t>
            </a:r>
          </a:p>
          <a:p>
            <a:pPr marL="742950" lvl="1" indent="-285750">
              <a:buFont typeface="Wingdings" panose="05000000000000000000" pitchFamily="2" charset="2"/>
              <a:buChar char="v"/>
            </a:pPr>
            <a:r>
              <a:rPr lang="en-SG" sz="2400" dirty="0" smtClean="0">
                <a:latin typeface="Tempus Sans ITC" panose="04020404030D07020202" pitchFamily="82" charset="0"/>
              </a:rPr>
              <a:t>Systemic problem</a:t>
            </a:r>
          </a:p>
          <a:p>
            <a:pPr marL="285750" indent="-285750">
              <a:buFont typeface="Wingdings" panose="05000000000000000000" pitchFamily="2" charset="2"/>
              <a:buChar char="§"/>
            </a:pPr>
            <a:r>
              <a:rPr lang="en-SG" sz="2400" dirty="0" smtClean="0">
                <a:solidFill>
                  <a:srgbClr val="FF0000"/>
                </a:solidFill>
                <a:latin typeface="Tempus Sans ITC" panose="04020404030D07020202" pitchFamily="82" charset="0"/>
              </a:rPr>
              <a:t>Difficulties in implementing change</a:t>
            </a:r>
          </a:p>
          <a:p>
            <a:pPr marL="742950" lvl="1" indent="-285750">
              <a:buFont typeface="Wingdings" panose="05000000000000000000" pitchFamily="2" charset="2"/>
              <a:buChar char="v"/>
            </a:pPr>
            <a:r>
              <a:rPr lang="en-SG" sz="2400" dirty="0" smtClean="0">
                <a:solidFill>
                  <a:srgbClr val="FF0000"/>
                </a:solidFill>
                <a:latin typeface="Tempus Sans ITC" panose="04020404030D07020202" pitchFamily="82" charset="0"/>
              </a:rPr>
              <a:t>Peer Pressure</a:t>
            </a:r>
          </a:p>
          <a:p>
            <a:pPr marL="742950" lvl="1" indent="-285750">
              <a:buFont typeface="Wingdings" panose="05000000000000000000" pitchFamily="2" charset="2"/>
              <a:buChar char="v"/>
            </a:pPr>
            <a:r>
              <a:rPr lang="en-SG" sz="2400" dirty="0" smtClean="0">
                <a:solidFill>
                  <a:srgbClr val="FF0000"/>
                </a:solidFill>
                <a:latin typeface="Tempus Sans ITC" panose="04020404030D07020202" pitchFamily="82" charset="0"/>
              </a:rPr>
              <a:t>Lack of independent pressure</a:t>
            </a:r>
          </a:p>
          <a:p>
            <a:pPr marL="742950" lvl="1" indent="-285750">
              <a:buFont typeface="Wingdings" panose="05000000000000000000" pitchFamily="2" charset="2"/>
              <a:buChar char="v"/>
            </a:pPr>
            <a:r>
              <a:rPr lang="en-SG" sz="2400" dirty="0" smtClean="0">
                <a:solidFill>
                  <a:srgbClr val="FF0000"/>
                </a:solidFill>
                <a:latin typeface="Tempus Sans ITC" panose="04020404030D07020202" pitchFamily="82" charset="0"/>
              </a:rPr>
              <a:t>Credit-rating agencies</a:t>
            </a:r>
          </a:p>
          <a:p>
            <a:pPr marL="742950" lvl="1" indent="-285750">
              <a:buFont typeface="Wingdings" panose="05000000000000000000" pitchFamily="2" charset="2"/>
              <a:buChar char="v"/>
            </a:pPr>
            <a:r>
              <a:rPr lang="en-SG" sz="2400" dirty="0" smtClean="0">
                <a:solidFill>
                  <a:srgbClr val="FF0000"/>
                </a:solidFill>
                <a:latin typeface="Tempus Sans ITC" panose="04020404030D07020202" pitchFamily="82" charset="0"/>
              </a:rPr>
              <a:t>SEC</a:t>
            </a:r>
          </a:p>
          <a:p>
            <a:pPr marL="742950" lvl="1" indent="-285750">
              <a:buFont typeface="Wingdings" panose="05000000000000000000" pitchFamily="2" charset="2"/>
              <a:buChar char="v"/>
            </a:pPr>
            <a:r>
              <a:rPr lang="en-SG" sz="2400" dirty="0" smtClean="0">
                <a:solidFill>
                  <a:srgbClr val="FF0000"/>
                </a:solidFill>
                <a:latin typeface="Tempus Sans ITC" panose="04020404030D07020202" pitchFamily="82" charset="0"/>
              </a:rPr>
              <a:t>Government</a:t>
            </a:r>
          </a:p>
        </p:txBody>
      </p:sp>
      <p:pic>
        <p:nvPicPr>
          <p:cNvPr id="7170" name="Picture 2" descr="Image result for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843" y="3621424"/>
            <a:ext cx="3527783" cy="308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287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SG" sz="4800" dirty="0" smtClean="0">
                <a:latin typeface="Mistral" panose="03090702030407020403" pitchFamily="66" charset="0"/>
              </a:rPr>
              <a:t>Difficulties in implementing change – peer pressure</a:t>
            </a:r>
            <a:endParaRPr lang="en-SG" sz="4800" dirty="0">
              <a:latin typeface="Mistral" panose="03090702030407020403" pitchFamily="66" charset="0"/>
            </a:endParaRPr>
          </a:p>
        </p:txBody>
      </p:sp>
      <p:sp>
        <p:nvSpPr>
          <p:cNvPr id="3" name="Content Placeholder 2"/>
          <p:cNvSpPr>
            <a:spLocks noGrp="1"/>
          </p:cNvSpPr>
          <p:nvPr>
            <p:ph idx="1"/>
          </p:nvPr>
        </p:nvSpPr>
        <p:spPr>
          <a:xfrm>
            <a:off x="685801" y="2322371"/>
            <a:ext cx="10131425" cy="2455691"/>
          </a:xfrm>
        </p:spPr>
        <p:txBody>
          <a:bodyPr>
            <a:normAutofit/>
          </a:bodyPr>
          <a:lstStyle/>
          <a:p>
            <a:r>
              <a:rPr lang="en-SG" sz="2000" dirty="0" smtClean="0">
                <a:latin typeface="Tempus Sans ITC" panose="04020404030D07020202" pitchFamily="82" charset="0"/>
              </a:rPr>
              <a:t>If anyone decides to stand up for what is right, stand up and claim that this business is irresponsible and they will not participate, they will probably get fired</a:t>
            </a:r>
          </a:p>
          <a:p>
            <a:r>
              <a:rPr lang="en-SG" sz="2000" dirty="0" smtClean="0">
                <a:latin typeface="Tempus Sans ITC" panose="04020404030D07020202" pitchFamily="82" charset="0"/>
              </a:rPr>
              <a:t>Parties such as their subordinates or the shareholders would not be happy losing large amounts of money and incurring huge debts, resulting in their push for his resignation</a:t>
            </a:r>
          </a:p>
          <a:p>
            <a:r>
              <a:rPr lang="en-SG" sz="2000" dirty="0" smtClean="0">
                <a:latin typeface="Tempus Sans ITC" panose="04020404030D07020202" pitchFamily="82" charset="0"/>
              </a:rPr>
              <a:t>Lose their job and high earnings. Many people compromise on their integrity for the prospects of wealth</a:t>
            </a:r>
            <a:endParaRPr lang="en-SG" sz="2000" dirty="0">
              <a:latin typeface="Tempus Sans ITC" panose="04020404030D07020202" pitchFamily="82" charset="0"/>
            </a:endParaRPr>
          </a:p>
        </p:txBody>
      </p:sp>
      <p:pic>
        <p:nvPicPr>
          <p:cNvPr id="16386" name="Picture 2" descr="Image result for peer pressure"/>
          <p:cNvPicPr>
            <a:picLocks noChangeAspect="1" noChangeArrowheads="1"/>
          </p:cNvPicPr>
          <p:nvPr/>
        </p:nvPicPr>
        <p:blipFill rotWithShape="1">
          <a:blip r:embed="rId2">
            <a:extLst>
              <a:ext uri="{28A0092B-C50C-407E-A947-70E740481C1C}">
                <a14:useLocalDpi xmlns:a14="http://schemas.microsoft.com/office/drawing/2010/main" val="0"/>
              </a:ext>
            </a:extLst>
          </a:blip>
          <a:srcRect t="7974"/>
          <a:stretch/>
        </p:blipFill>
        <p:spPr bwMode="auto">
          <a:xfrm>
            <a:off x="6948220" y="4417453"/>
            <a:ext cx="4912194" cy="226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328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28611"/>
            <a:ext cx="9939269" cy="1456267"/>
          </a:xfrm>
        </p:spPr>
        <p:txBody>
          <a:bodyPr>
            <a:noAutofit/>
          </a:bodyPr>
          <a:lstStyle/>
          <a:p>
            <a:r>
              <a:rPr lang="en-SG" sz="4800" dirty="0">
                <a:latin typeface="Mistral" panose="03090702030407020403" pitchFamily="66" charset="0"/>
              </a:rPr>
              <a:t>Difficulties in implementing change – </a:t>
            </a:r>
            <a:r>
              <a:rPr lang="en-SG" sz="4800" dirty="0" smtClean="0">
                <a:latin typeface="Mistral" panose="03090702030407020403" pitchFamily="66" charset="0"/>
              </a:rPr>
              <a:t>lack of independent pressure</a:t>
            </a:r>
            <a:endParaRPr lang="en-SG" sz="4800" dirty="0">
              <a:latin typeface="Mistral" panose="03090702030407020403" pitchFamily="66" charset="0"/>
            </a:endParaRPr>
          </a:p>
        </p:txBody>
      </p:sp>
      <p:sp>
        <p:nvSpPr>
          <p:cNvPr id="3" name="Content Placeholder 2"/>
          <p:cNvSpPr>
            <a:spLocks noGrp="1"/>
          </p:cNvSpPr>
          <p:nvPr>
            <p:ph idx="1"/>
          </p:nvPr>
        </p:nvSpPr>
        <p:spPr>
          <a:xfrm>
            <a:off x="685801" y="2348130"/>
            <a:ext cx="10131425" cy="1940536"/>
          </a:xfrm>
        </p:spPr>
        <p:txBody>
          <a:bodyPr>
            <a:normAutofit/>
          </a:bodyPr>
          <a:lstStyle/>
          <a:p>
            <a:r>
              <a:rPr lang="en-SG" sz="2000" dirty="0" smtClean="0">
                <a:latin typeface="Tempus Sans ITC" panose="04020404030D07020202" pitchFamily="82" charset="0"/>
              </a:rPr>
              <a:t>People are willing to sacrifice their long term interests for short term gains</a:t>
            </a:r>
          </a:p>
          <a:p>
            <a:r>
              <a:rPr lang="en-SG" sz="2000" dirty="0" smtClean="0">
                <a:latin typeface="Tempus Sans ITC" panose="04020404030D07020202" pitchFamily="82" charset="0"/>
              </a:rPr>
              <a:t>With the high pressure to excel in short term gains, there is a need for an even greater pressure from outside to consider long term gains. However, there is currently no such outside pressure and hence everyone is motivated by their own self interes</a:t>
            </a:r>
            <a:r>
              <a:rPr lang="en-SG" sz="2000" dirty="0">
                <a:latin typeface="Tempus Sans ITC" panose="04020404030D07020202" pitchFamily="82" charset="0"/>
              </a:rPr>
              <a:t>t</a:t>
            </a:r>
          </a:p>
        </p:txBody>
      </p:sp>
      <p:pic>
        <p:nvPicPr>
          <p:cNvPr id="17410" name="Picture 2" descr="Image result for 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626" y="4011381"/>
            <a:ext cx="4004301" cy="266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181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SG" sz="4800" dirty="0">
                <a:latin typeface="Mistral" panose="03090702030407020403" pitchFamily="66" charset="0"/>
              </a:rPr>
              <a:t>Difficulties in implementing change – </a:t>
            </a:r>
            <a:r>
              <a:rPr lang="en-SG" sz="4800" dirty="0" smtClean="0">
                <a:latin typeface="Mistral" panose="03090702030407020403" pitchFamily="66" charset="0"/>
              </a:rPr>
              <a:t>credit rating agency</a:t>
            </a:r>
            <a:endParaRPr lang="en-SG" sz="4800" dirty="0">
              <a:latin typeface="Mistral" panose="03090702030407020403" pitchFamily="66" charset="0"/>
            </a:endParaRPr>
          </a:p>
        </p:txBody>
      </p:sp>
      <p:sp>
        <p:nvSpPr>
          <p:cNvPr id="3" name="Content Placeholder 2"/>
          <p:cNvSpPr>
            <a:spLocks noGrp="1"/>
          </p:cNvSpPr>
          <p:nvPr>
            <p:ph idx="1"/>
          </p:nvPr>
        </p:nvSpPr>
        <p:spPr>
          <a:xfrm>
            <a:off x="685800" y="2176530"/>
            <a:ext cx="10131425" cy="2730321"/>
          </a:xfrm>
        </p:spPr>
        <p:txBody>
          <a:bodyPr>
            <a:noAutofit/>
          </a:bodyPr>
          <a:lstStyle/>
          <a:p>
            <a:r>
              <a:rPr lang="en-SG" sz="2000" dirty="0" smtClean="0">
                <a:latin typeface="Tempus Sans ITC" panose="04020404030D07020202" pitchFamily="82" charset="0"/>
              </a:rPr>
              <a:t>Rating agencies are paid by the companies they are supposed to rate</a:t>
            </a:r>
          </a:p>
          <a:p>
            <a:r>
              <a:rPr lang="en-SG" sz="2000" dirty="0" smtClean="0">
                <a:latin typeface="Tempus Sans ITC" panose="04020404030D07020202" pitchFamily="82" charset="0"/>
              </a:rPr>
              <a:t>Large investment banks, which are undertaking fraudulent activities, pay the rating agency highly, and enjoy solid investment ratings</a:t>
            </a:r>
          </a:p>
          <a:p>
            <a:r>
              <a:rPr lang="en-SG" sz="2000" dirty="0" smtClean="0">
                <a:latin typeface="Tempus Sans ITC" panose="04020404030D07020202" pitchFamily="82" charset="0"/>
              </a:rPr>
              <a:t>It is as if the higher the investment ratings, the more likely the company contributes to financial catastrophe</a:t>
            </a:r>
            <a:endParaRPr lang="en-SG" sz="2000" dirty="0">
              <a:latin typeface="Tempus Sans ITC" panose="04020404030D07020202" pitchFamily="82" charset="0"/>
            </a:endParaRPr>
          </a:p>
          <a:p>
            <a:r>
              <a:rPr lang="en-SG" sz="2000" dirty="0" smtClean="0">
                <a:latin typeface="Tempus Sans ITC" panose="04020404030D07020202" pitchFamily="82" charset="0"/>
              </a:rPr>
              <a:t>Rather than exposing financial risks, the agencies systematically disguise it</a:t>
            </a:r>
          </a:p>
        </p:txBody>
      </p:sp>
      <p:pic>
        <p:nvPicPr>
          <p:cNvPr id="18434" name="Picture 2" descr="Image result for bri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2448" y="4683256"/>
            <a:ext cx="3502025" cy="196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183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2350156"/>
            <a:ext cx="10131425" cy="4182532"/>
          </a:xfrm>
        </p:spPr>
        <p:txBody>
          <a:bodyPr>
            <a:noAutofit/>
          </a:bodyPr>
          <a:lstStyle/>
          <a:p>
            <a:pPr marL="0" indent="0">
              <a:buNone/>
            </a:pPr>
            <a:r>
              <a:rPr lang="en-SG" sz="2000" dirty="0" smtClean="0">
                <a:latin typeface="Tempus Sans ITC" panose="04020404030D07020202" pitchFamily="82" charset="0"/>
              </a:rPr>
              <a:t>Example:</a:t>
            </a:r>
            <a:endParaRPr lang="en-SG" sz="2000" dirty="0">
              <a:latin typeface="Tempus Sans ITC" panose="04020404030D07020202" pitchFamily="82" charset="0"/>
            </a:endParaRPr>
          </a:p>
          <a:p>
            <a:pPr marL="0" indent="0">
              <a:buNone/>
            </a:pPr>
            <a:r>
              <a:rPr lang="en-SG" sz="2000" dirty="0">
                <a:latin typeface="Tempus Sans ITC" panose="04020404030D07020202" pitchFamily="82" charset="0"/>
              </a:rPr>
              <a:t>In 1990, the MBIA company had $931mil in equity and $200mil in debt. They were given a triple A rating</a:t>
            </a:r>
          </a:p>
          <a:p>
            <a:pPr marL="0" indent="0">
              <a:buNone/>
            </a:pPr>
            <a:r>
              <a:rPr lang="en-SG" sz="2000" dirty="0">
                <a:latin typeface="Tempus Sans ITC" panose="04020404030D07020202" pitchFamily="82" charset="0"/>
              </a:rPr>
              <a:t>In 2006, the MBIA company had plunged to $7.2bil in equity and an astounding $26.2bil in debt. </a:t>
            </a:r>
            <a:r>
              <a:rPr lang="en-SG" sz="2000" dirty="0" smtClean="0">
                <a:latin typeface="Tempus Sans ITC" panose="04020404030D07020202" pitchFamily="82" charset="0"/>
              </a:rPr>
              <a:t>They were still given a </a:t>
            </a:r>
            <a:r>
              <a:rPr lang="en-SG" sz="2000" dirty="0">
                <a:latin typeface="Tempus Sans ITC" panose="04020404030D07020202" pitchFamily="82" charset="0"/>
              </a:rPr>
              <a:t>triple A rating</a:t>
            </a:r>
          </a:p>
          <a:p>
            <a:endParaRPr lang="en-SG" sz="1000" dirty="0" smtClean="0">
              <a:latin typeface="Tempus Sans ITC" panose="04020404030D07020202" pitchFamily="82" charset="0"/>
            </a:endParaRPr>
          </a:p>
          <a:p>
            <a:r>
              <a:rPr lang="en-SG" sz="2000" dirty="0" smtClean="0">
                <a:latin typeface="Tempus Sans ITC" panose="04020404030D07020202" pitchFamily="82" charset="0"/>
              </a:rPr>
              <a:t>Credit rating agency would not downgrade MBIA as it was not in their short-term financial interest</a:t>
            </a:r>
          </a:p>
          <a:p>
            <a:r>
              <a:rPr lang="en-SG" sz="2000" dirty="0" smtClean="0">
                <a:latin typeface="Tempus Sans ITC" panose="04020404030D07020202" pitchFamily="82" charset="0"/>
              </a:rPr>
              <a:t>Downgrading would mean the costly and cumbersome process of re-rating tens of thousands of credits that bore the triple A due to bribery</a:t>
            </a:r>
          </a:p>
          <a:p>
            <a:r>
              <a:rPr lang="en-SG" sz="2000" dirty="0" smtClean="0">
                <a:latin typeface="Tempus Sans ITC" panose="04020404030D07020202" pitchFamily="82" charset="0"/>
              </a:rPr>
              <a:t>They would be paid less if they did not give MBIA a triple A rating</a:t>
            </a:r>
            <a:endParaRPr lang="en-SG" sz="2000" dirty="0">
              <a:latin typeface="Tempus Sans ITC" panose="04020404030D07020202" pitchFamily="82" charset="0"/>
            </a:endParaRPr>
          </a:p>
        </p:txBody>
      </p:sp>
      <p:sp>
        <p:nvSpPr>
          <p:cNvPr id="4" name="Title 1"/>
          <p:cNvSpPr txBox="1">
            <a:spLocks/>
          </p:cNvSpPr>
          <p:nvPr/>
        </p:nvSpPr>
        <p:spPr>
          <a:xfrm>
            <a:off x="838201" y="762000"/>
            <a:ext cx="10131425" cy="14562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SG" sz="4800" dirty="0" smtClean="0">
                <a:latin typeface="Mistral" panose="03090702030407020403" pitchFamily="66" charset="0"/>
              </a:rPr>
              <a:t>Difficulties in implementing change – credit rating agency</a:t>
            </a:r>
            <a:endParaRPr lang="en-SG" sz="4800" dirty="0">
              <a:latin typeface="Mistral" panose="03090702030407020403" pitchFamily="66" charset="0"/>
            </a:endParaRPr>
          </a:p>
        </p:txBody>
      </p:sp>
    </p:spTree>
    <p:extLst>
      <p:ext uri="{BB962C8B-B14F-4D97-AF65-F5344CB8AC3E}">
        <p14:creationId xmlns:p14="http://schemas.microsoft.com/office/powerpoint/2010/main" val="2277914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800" dirty="0">
                <a:latin typeface="Mistral" panose="03090702030407020403" pitchFamily="66" charset="0"/>
              </a:rPr>
              <a:t>Difficulties in implementing change – </a:t>
            </a:r>
            <a:r>
              <a:rPr lang="en-SG" sz="4800" dirty="0" smtClean="0">
                <a:latin typeface="Mistral" panose="03090702030407020403" pitchFamily="66" charset="0"/>
              </a:rPr>
              <a:t>sec</a:t>
            </a:r>
            <a:endParaRPr lang="en-SG" sz="4800" dirty="0">
              <a:latin typeface="Mistral" panose="03090702030407020403" pitchFamily="66" charset="0"/>
            </a:endParaRPr>
          </a:p>
        </p:txBody>
      </p:sp>
      <p:sp>
        <p:nvSpPr>
          <p:cNvPr id="3" name="Content Placeholder 2"/>
          <p:cNvSpPr>
            <a:spLocks noGrp="1"/>
          </p:cNvSpPr>
          <p:nvPr>
            <p:ph idx="1"/>
          </p:nvPr>
        </p:nvSpPr>
        <p:spPr>
          <a:xfrm>
            <a:off x="685801" y="1880315"/>
            <a:ext cx="10131425" cy="3382851"/>
          </a:xfrm>
        </p:spPr>
        <p:txBody>
          <a:bodyPr>
            <a:normAutofit/>
          </a:bodyPr>
          <a:lstStyle/>
          <a:p>
            <a:r>
              <a:rPr lang="en-SG" sz="2000" dirty="0" smtClean="0">
                <a:latin typeface="Tempus Sans ITC" panose="04020404030D07020202" pitchFamily="82" charset="0"/>
              </a:rPr>
              <a:t>Created to protect investors from financial predators, but has become a mechanism to protect financial predators from political influence (impose rules on those who try to bring the problem up in the political arena)</a:t>
            </a:r>
          </a:p>
          <a:p>
            <a:r>
              <a:rPr lang="en-SG" sz="2000" dirty="0" smtClean="0">
                <a:latin typeface="Tempus Sans ITC" panose="04020404030D07020202" pitchFamily="82" charset="0"/>
              </a:rPr>
              <a:t>Seldom penalizes companies’ wrongdoings with the belief that it would cause stock prices to fall, shareholders to suffer and people to lose confidence in the company. Preserving confidence, even when the confidence is false, has been at the top of their agenda</a:t>
            </a:r>
          </a:p>
          <a:p>
            <a:r>
              <a:rPr lang="en-SG" sz="2000" dirty="0" smtClean="0">
                <a:latin typeface="Tempus Sans ITC" panose="04020404030D07020202" pitchFamily="82" charset="0"/>
              </a:rPr>
              <a:t>Workers in the SEC know that if they maintain good relations with the big and ‘rich’ companies, they will soon be paid a huge sum</a:t>
            </a:r>
            <a:endParaRPr lang="en-SG" sz="2000" dirty="0">
              <a:latin typeface="Tempus Sans ITC" panose="04020404030D07020202" pitchFamily="82" charset="0"/>
            </a:endParaRPr>
          </a:p>
        </p:txBody>
      </p:sp>
      <p:pic>
        <p:nvPicPr>
          <p:cNvPr id="19458" name="Picture 2" descr="Image result for p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1838" y="4761024"/>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39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827912" cy="5404834"/>
          </a:xfrm>
        </p:spPr>
        <p:txBody>
          <a:bodyPr/>
          <a:lstStyle/>
          <a:p>
            <a:pPr algn="ctr"/>
            <a:r>
              <a:rPr lang="en-SG" sz="4400" b="1" dirty="0" smtClean="0">
                <a:latin typeface="Mistral" panose="03090702030407020403" pitchFamily="66" charset="0"/>
              </a:rPr>
              <a:t>The end of the financial world as we know it</a:t>
            </a:r>
            <a:br>
              <a:rPr lang="en-SG" sz="4400" b="1" dirty="0" smtClean="0">
                <a:latin typeface="Mistral" panose="03090702030407020403" pitchFamily="66" charset="0"/>
              </a:rPr>
            </a:br>
            <a:r>
              <a:rPr lang="en-SG" sz="4400" b="1" dirty="0" smtClean="0">
                <a:latin typeface="Mistral" panose="03090702030407020403" pitchFamily="66" charset="0"/>
              </a:rPr>
              <a:t>new York times</a:t>
            </a:r>
            <a:br>
              <a:rPr lang="en-SG" sz="4400" b="1" dirty="0" smtClean="0">
                <a:latin typeface="Mistral" panose="03090702030407020403" pitchFamily="66" charset="0"/>
              </a:rPr>
            </a:br>
            <a:r>
              <a:rPr lang="en-SG" sz="4400" b="1" dirty="0" smtClean="0">
                <a:latin typeface="Mistral" panose="03090702030407020403" pitchFamily="66" charset="0"/>
              </a:rPr>
              <a:t>Michael </a:t>
            </a:r>
            <a:r>
              <a:rPr lang="en-SG" sz="4400" b="1" dirty="0" err="1" smtClean="0">
                <a:latin typeface="Mistral" panose="03090702030407020403" pitchFamily="66" charset="0"/>
              </a:rPr>
              <a:t>lewis</a:t>
            </a:r>
            <a:r>
              <a:rPr lang="en-SG" sz="4400" b="1" dirty="0" smtClean="0">
                <a:latin typeface="Mistral" panose="03090702030407020403" pitchFamily="66" charset="0"/>
              </a:rPr>
              <a:t> &amp; </a:t>
            </a:r>
            <a:r>
              <a:rPr lang="en-SG" sz="4400" b="1" dirty="0" err="1" smtClean="0">
                <a:latin typeface="Mistral" panose="03090702030407020403" pitchFamily="66" charset="0"/>
              </a:rPr>
              <a:t>david</a:t>
            </a:r>
            <a:r>
              <a:rPr lang="en-SG" sz="4400" b="1" dirty="0" smtClean="0">
                <a:latin typeface="Mistral" panose="03090702030407020403" pitchFamily="66" charset="0"/>
              </a:rPr>
              <a:t> </a:t>
            </a:r>
            <a:r>
              <a:rPr lang="en-SG" sz="4400" b="1" dirty="0" err="1" smtClean="0">
                <a:latin typeface="Mistral" panose="03090702030407020403" pitchFamily="66" charset="0"/>
              </a:rPr>
              <a:t>einhorn</a:t>
            </a:r>
            <a:endParaRPr lang="en-SG" dirty="0">
              <a:latin typeface="Mistral" panose="03090702030407020403" pitchFamily="66" charset="0"/>
            </a:endParaRPr>
          </a:p>
        </p:txBody>
      </p:sp>
    </p:spTree>
    <p:extLst>
      <p:ext uri="{BB962C8B-B14F-4D97-AF65-F5344CB8AC3E}">
        <p14:creationId xmlns:p14="http://schemas.microsoft.com/office/powerpoint/2010/main" val="1164860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SG" sz="4800" dirty="0">
                <a:latin typeface="Mistral" panose="03090702030407020403" pitchFamily="66" charset="0"/>
              </a:rPr>
              <a:t>Difficulties in implementing change – </a:t>
            </a:r>
            <a:r>
              <a:rPr lang="en-SG" sz="4800" dirty="0" smtClean="0">
                <a:latin typeface="Mistral" panose="03090702030407020403" pitchFamily="66" charset="0"/>
              </a:rPr>
              <a:t>government</a:t>
            </a:r>
            <a:endParaRPr lang="en-SG" sz="4800" dirty="0">
              <a:latin typeface="Mistral" panose="03090702030407020403" pitchFamily="66" charset="0"/>
            </a:endParaRPr>
          </a:p>
        </p:txBody>
      </p:sp>
      <p:sp>
        <p:nvSpPr>
          <p:cNvPr id="3" name="Content Placeholder 2"/>
          <p:cNvSpPr>
            <a:spLocks noGrp="1"/>
          </p:cNvSpPr>
          <p:nvPr>
            <p:ph idx="1"/>
          </p:nvPr>
        </p:nvSpPr>
        <p:spPr>
          <a:xfrm>
            <a:off x="685801" y="2142068"/>
            <a:ext cx="10131425" cy="2919330"/>
          </a:xfrm>
        </p:spPr>
        <p:txBody>
          <a:bodyPr>
            <a:normAutofit/>
          </a:bodyPr>
          <a:lstStyle/>
          <a:p>
            <a:r>
              <a:rPr lang="en-SG" sz="2000" dirty="0" smtClean="0">
                <a:latin typeface="Tempus Sans ITC" panose="04020404030D07020202" pitchFamily="82" charset="0"/>
              </a:rPr>
              <a:t>When companies face bankruptcy and contribute to financial crisis, the government gifted these companies with enormous government loans to ensure they are able to continue their fraudulent activities</a:t>
            </a:r>
          </a:p>
          <a:p>
            <a:r>
              <a:rPr lang="en-SG" sz="2000" dirty="0" smtClean="0">
                <a:latin typeface="Tempus Sans ITC" panose="04020404030D07020202" pitchFamily="82" charset="0"/>
              </a:rPr>
              <a:t>The SEC protecting the companies from political influence and the ratings portray confidence, government continues to fund and support the fraudulent activities</a:t>
            </a:r>
          </a:p>
          <a:p>
            <a:r>
              <a:rPr lang="en-SG" sz="2000" dirty="0" smtClean="0">
                <a:latin typeface="Tempus Sans ITC" panose="04020404030D07020202" pitchFamily="82" charset="0"/>
              </a:rPr>
              <a:t>In short, the banks are taking taxpayer’s money and spending it imprudently</a:t>
            </a:r>
            <a:endParaRPr lang="en-SG" sz="2000" dirty="0">
              <a:latin typeface="Tempus Sans ITC" panose="04020404030D07020202" pitchFamily="82" charset="0"/>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6118" y="4689627"/>
            <a:ext cx="3309870" cy="198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930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6000" b="1" dirty="0" smtClean="0">
                <a:latin typeface="Mistral" panose="03090702030407020403" pitchFamily="66" charset="0"/>
              </a:rPr>
              <a:t>Take home messages</a:t>
            </a:r>
            <a:endParaRPr lang="en-SG" sz="6000" b="1" dirty="0">
              <a:latin typeface="Mistral" panose="03090702030407020403" pitchFamily="66" charset="0"/>
            </a:endParaRPr>
          </a:p>
        </p:txBody>
      </p:sp>
      <p:sp>
        <p:nvSpPr>
          <p:cNvPr id="3" name="Content Placeholder 2"/>
          <p:cNvSpPr>
            <a:spLocks noGrp="1"/>
          </p:cNvSpPr>
          <p:nvPr>
            <p:ph idx="1"/>
          </p:nvPr>
        </p:nvSpPr>
        <p:spPr>
          <a:xfrm>
            <a:off x="350952" y="1662656"/>
            <a:ext cx="8259066" cy="4359081"/>
          </a:xfrm>
        </p:spPr>
        <p:txBody>
          <a:bodyPr>
            <a:normAutofit fontScale="92500"/>
          </a:bodyPr>
          <a:lstStyle/>
          <a:p>
            <a:pPr marL="0" indent="0">
              <a:buNone/>
            </a:pPr>
            <a:r>
              <a:rPr lang="en-SG" sz="4400" dirty="0" smtClean="0">
                <a:latin typeface="Tempus Sans ITC" panose="04020404030D07020202" pitchFamily="82" charset="0"/>
              </a:rPr>
              <a:t>There is no fast way to make money</a:t>
            </a:r>
          </a:p>
          <a:p>
            <a:pPr marL="0" indent="0">
              <a:buNone/>
            </a:pPr>
            <a:endParaRPr lang="en-SG" sz="1100" dirty="0" smtClean="0">
              <a:latin typeface="Tempus Sans ITC" panose="04020404030D07020202" pitchFamily="82" charset="0"/>
            </a:endParaRPr>
          </a:p>
          <a:p>
            <a:pPr marL="0" indent="0">
              <a:buNone/>
            </a:pPr>
            <a:r>
              <a:rPr lang="en-SG" sz="4400" dirty="0" smtClean="0">
                <a:latin typeface="Tempus Sans ITC" panose="04020404030D07020202" pitchFamily="82" charset="0"/>
              </a:rPr>
              <a:t>It is important to work with integrity</a:t>
            </a:r>
          </a:p>
          <a:p>
            <a:pPr marL="0" indent="0">
              <a:buNone/>
            </a:pPr>
            <a:endParaRPr lang="en-SG" sz="1100" dirty="0" smtClean="0">
              <a:latin typeface="Tempus Sans ITC" panose="04020404030D07020202" pitchFamily="82" charset="0"/>
            </a:endParaRPr>
          </a:p>
          <a:p>
            <a:pPr marL="0" indent="0">
              <a:buNone/>
            </a:pPr>
            <a:r>
              <a:rPr lang="en-SG" sz="4400" dirty="0" smtClean="0">
                <a:latin typeface="Tempus Sans ITC" panose="04020404030D07020202" pitchFamily="82" charset="0"/>
              </a:rPr>
              <a:t>Long term planning is as important as short term gains</a:t>
            </a:r>
            <a:endParaRPr lang="en-SG" sz="4400" dirty="0">
              <a:latin typeface="Tempus Sans ITC" panose="04020404030D07020202" pitchFamily="82" charset="0"/>
            </a:endParaRPr>
          </a:p>
        </p:txBody>
      </p:sp>
      <p:pic>
        <p:nvPicPr>
          <p:cNvPr id="3074" name="Picture 2" descr="We have shipp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018" y="218941"/>
            <a:ext cx="3232597" cy="323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249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54" y="1442434"/>
            <a:ext cx="10200067" cy="4832092"/>
          </a:xfrm>
          <a:prstGeom prst="rect">
            <a:avLst/>
          </a:prstGeom>
          <a:noFill/>
        </p:spPr>
        <p:txBody>
          <a:bodyPr wrap="square" rtlCol="0">
            <a:spAutoFit/>
          </a:bodyPr>
          <a:lstStyle/>
          <a:p>
            <a:pPr algn="ctr"/>
            <a:r>
              <a:rPr lang="en-SG" sz="4400" dirty="0" smtClean="0">
                <a:latin typeface="Tempus Sans ITC" panose="04020404030D07020202" pitchFamily="82" charset="0"/>
              </a:rPr>
              <a:t>No one was responsible for the great Wall Street crash. No one engineered the speculation that preceded it. Both were the product of free choice and decision of hundreds of thousands of individuals</a:t>
            </a:r>
          </a:p>
          <a:p>
            <a:pPr algn="ctr"/>
            <a:endParaRPr lang="en-SG" sz="4000" dirty="0" smtClean="0">
              <a:latin typeface="Tempus Sans ITC" panose="04020404030D07020202" pitchFamily="82" charset="0"/>
            </a:endParaRPr>
          </a:p>
          <a:p>
            <a:pPr algn="ctr"/>
            <a:r>
              <a:rPr lang="en-SG" sz="4400" dirty="0" smtClean="0">
                <a:latin typeface="Tempus Sans ITC" panose="04020404030D07020202" pitchFamily="82" charset="0"/>
              </a:rPr>
              <a:t>John Kenneth Galbraith</a:t>
            </a:r>
            <a:endParaRPr lang="en-SG" sz="4400" dirty="0">
              <a:latin typeface="Tempus Sans ITC" panose="04020404030D07020202" pitchFamily="82" charset="0"/>
            </a:endParaRPr>
          </a:p>
        </p:txBody>
      </p:sp>
      <p:sp>
        <p:nvSpPr>
          <p:cNvPr id="6" name="TextBox 5"/>
          <p:cNvSpPr txBox="1"/>
          <p:nvPr/>
        </p:nvSpPr>
        <p:spPr>
          <a:xfrm>
            <a:off x="0" y="515154"/>
            <a:ext cx="1326524" cy="2215991"/>
          </a:xfrm>
          <a:prstGeom prst="rect">
            <a:avLst/>
          </a:prstGeom>
          <a:noFill/>
        </p:spPr>
        <p:txBody>
          <a:bodyPr wrap="square" rtlCol="0">
            <a:spAutoFit/>
          </a:bodyPr>
          <a:lstStyle/>
          <a:p>
            <a:r>
              <a:rPr lang="en-SG" sz="13800" dirty="0" smtClean="0">
                <a:latin typeface="MV Boli" panose="02000500030200090000" pitchFamily="2" charset="0"/>
                <a:cs typeface="MV Boli" panose="02000500030200090000" pitchFamily="2" charset="0"/>
              </a:rPr>
              <a:t>“</a:t>
            </a:r>
            <a:endParaRPr lang="en-SG" sz="13800" dirty="0">
              <a:latin typeface="MV Boli" panose="02000500030200090000" pitchFamily="2" charset="0"/>
              <a:cs typeface="MV Boli" panose="02000500030200090000" pitchFamily="2" charset="0"/>
            </a:endParaRPr>
          </a:p>
        </p:txBody>
      </p:sp>
      <p:sp>
        <p:nvSpPr>
          <p:cNvPr id="7" name="TextBox 6"/>
          <p:cNvSpPr txBox="1"/>
          <p:nvPr/>
        </p:nvSpPr>
        <p:spPr>
          <a:xfrm>
            <a:off x="10296659" y="4058535"/>
            <a:ext cx="1326524" cy="2215991"/>
          </a:xfrm>
          <a:prstGeom prst="rect">
            <a:avLst/>
          </a:prstGeom>
          <a:noFill/>
        </p:spPr>
        <p:txBody>
          <a:bodyPr wrap="square" rtlCol="0">
            <a:spAutoFit/>
          </a:bodyPr>
          <a:lstStyle/>
          <a:p>
            <a:r>
              <a:rPr lang="en-SG" sz="13800" dirty="0" smtClean="0">
                <a:latin typeface="MV Boli" panose="02000500030200090000" pitchFamily="2" charset="0"/>
                <a:cs typeface="MV Boli" panose="02000500030200090000" pitchFamily="2" charset="0"/>
              </a:rPr>
              <a:t>”</a:t>
            </a:r>
            <a:endParaRPr lang="en-SG" sz="138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044107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369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26266"/>
            <a:ext cx="10131425" cy="1141926"/>
          </a:xfrm>
        </p:spPr>
        <p:txBody>
          <a:bodyPr>
            <a:noAutofit/>
          </a:bodyPr>
          <a:lstStyle/>
          <a:p>
            <a:pPr algn="ctr"/>
            <a:r>
              <a:rPr lang="en-SG" sz="7200" b="1" dirty="0" smtClean="0">
                <a:latin typeface="Mistral" panose="03090702030407020403" pitchFamily="66" charset="0"/>
              </a:rPr>
              <a:t>Overview</a:t>
            </a:r>
            <a:endParaRPr lang="en-SG" sz="7200" b="1" dirty="0">
              <a:latin typeface="Mistral" panose="03090702030407020403" pitchFamily="66" charset="0"/>
            </a:endParaRPr>
          </a:p>
        </p:txBody>
      </p:sp>
      <p:sp>
        <p:nvSpPr>
          <p:cNvPr id="6" name="TextBox 5"/>
          <p:cNvSpPr txBox="1"/>
          <p:nvPr/>
        </p:nvSpPr>
        <p:spPr>
          <a:xfrm>
            <a:off x="2423933" y="1595021"/>
            <a:ext cx="6655159" cy="5262979"/>
          </a:xfrm>
          <a:prstGeom prst="rect">
            <a:avLst/>
          </a:prstGeom>
          <a:noFill/>
        </p:spPr>
        <p:txBody>
          <a:bodyPr wrap="square" rtlCol="0">
            <a:spAutoFit/>
          </a:bodyPr>
          <a:lstStyle/>
          <a:p>
            <a:pPr marL="342900" indent="-342900">
              <a:buFont typeface="Wingdings" panose="05000000000000000000" pitchFamily="2" charset="2"/>
              <a:buChar char="§"/>
            </a:pPr>
            <a:r>
              <a:rPr lang="en-SG" sz="2400" dirty="0" smtClean="0">
                <a:latin typeface="Tempus Sans ITC" panose="04020404030D07020202" pitchFamily="82" charset="0"/>
              </a:rPr>
              <a:t>Who is Bernard Madoff and Harry </a:t>
            </a:r>
            <a:r>
              <a:rPr lang="en-SG" sz="2400" dirty="0" err="1" smtClean="0">
                <a:latin typeface="Tempus Sans ITC" panose="04020404030D07020202" pitchFamily="82" charset="0"/>
              </a:rPr>
              <a:t>Markopolos</a:t>
            </a:r>
            <a:endParaRPr lang="en-SG" sz="2400" dirty="0" smtClean="0">
              <a:latin typeface="Tempus Sans ITC" panose="04020404030D07020202" pitchFamily="82" charset="0"/>
            </a:endParaRPr>
          </a:p>
          <a:p>
            <a:pPr marL="342900" indent="-342900">
              <a:buFont typeface="Wingdings" panose="05000000000000000000" pitchFamily="2" charset="2"/>
              <a:buChar char="§"/>
            </a:pPr>
            <a:r>
              <a:rPr lang="en-SG" sz="2400" dirty="0" smtClean="0">
                <a:latin typeface="Tempus Sans ITC" panose="04020404030D07020202" pitchFamily="82" charset="0"/>
              </a:rPr>
              <a:t>How did Harry </a:t>
            </a:r>
            <a:r>
              <a:rPr lang="en-SG" sz="2400" dirty="0" err="1" smtClean="0">
                <a:latin typeface="Tempus Sans ITC" panose="04020404030D07020202" pitchFamily="82" charset="0"/>
              </a:rPr>
              <a:t>Markopolos</a:t>
            </a:r>
            <a:r>
              <a:rPr lang="en-SG" sz="2400" dirty="0" smtClean="0">
                <a:latin typeface="Tempus Sans ITC" panose="04020404030D07020202" pitchFamily="82" charset="0"/>
              </a:rPr>
              <a:t> uncover the fraud</a:t>
            </a:r>
          </a:p>
          <a:p>
            <a:pPr marL="800100" lvl="1" indent="-342900">
              <a:buFont typeface="Wingdings" panose="05000000000000000000" pitchFamily="2" charset="2"/>
              <a:buChar char="v"/>
            </a:pPr>
            <a:r>
              <a:rPr lang="en-SG" sz="2400" dirty="0" smtClean="0">
                <a:latin typeface="Tempus Sans ITC" panose="04020404030D07020202" pitchFamily="82" charset="0"/>
              </a:rPr>
              <a:t>Reasoning</a:t>
            </a:r>
          </a:p>
          <a:p>
            <a:pPr marL="800100" lvl="1" indent="-342900">
              <a:buFont typeface="Wingdings" panose="05000000000000000000" pitchFamily="2" charset="2"/>
              <a:buChar char="v"/>
            </a:pPr>
            <a:r>
              <a:rPr lang="en-SG" sz="2400" dirty="0" smtClean="0">
                <a:latin typeface="Tempus Sans ITC" panose="04020404030D07020202" pitchFamily="82" charset="0"/>
              </a:rPr>
              <a:t>Reliability</a:t>
            </a:r>
          </a:p>
          <a:p>
            <a:pPr marL="285750" indent="-285750">
              <a:buFont typeface="Wingdings" panose="05000000000000000000" pitchFamily="2" charset="2"/>
              <a:buChar char="§"/>
            </a:pPr>
            <a:r>
              <a:rPr lang="en-SG" sz="2400" dirty="0" smtClean="0">
                <a:latin typeface="Tempus Sans ITC" panose="04020404030D07020202" pitchFamily="82" charset="0"/>
              </a:rPr>
              <a:t>Why no action was taken</a:t>
            </a:r>
          </a:p>
          <a:p>
            <a:pPr marL="742950" lvl="1" indent="-285750">
              <a:buFont typeface="Wingdings" panose="05000000000000000000" pitchFamily="2" charset="2"/>
              <a:buChar char="v"/>
            </a:pPr>
            <a:r>
              <a:rPr lang="en-SG" sz="2400" dirty="0" smtClean="0">
                <a:latin typeface="Tempus Sans ITC" panose="04020404030D07020202" pitchFamily="82" charset="0"/>
              </a:rPr>
              <a:t>No interest</a:t>
            </a:r>
          </a:p>
          <a:p>
            <a:pPr marL="742950" lvl="1" indent="-285750">
              <a:buFont typeface="Wingdings" panose="05000000000000000000" pitchFamily="2" charset="2"/>
              <a:buChar char="v"/>
            </a:pPr>
            <a:r>
              <a:rPr lang="en-SG" sz="2400" dirty="0" smtClean="0">
                <a:latin typeface="Tempus Sans ITC" panose="04020404030D07020202" pitchFamily="82" charset="0"/>
              </a:rPr>
              <a:t>Greed</a:t>
            </a:r>
          </a:p>
          <a:p>
            <a:pPr marL="742950" lvl="1" indent="-285750">
              <a:buFont typeface="Wingdings" panose="05000000000000000000" pitchFamily="2" charset="2"/>
              <a:buChar char="v"/>
            </a:pPr>
            <a:r>
              <a:rPr lang="en-SG" sz="2400" dirty="0" smtClean="0">
                <a:latin typeface="Tempus Sans ITC" panose="04020404030D07020202" pitchFamily="82" charset="0"/>
              </a:rPr>
              <a:t>Systemic problem</a:t>
            </a:r>
          </a:p>
          <a:p>
            <a:pPr marL="285750" indent="-285750">
              <a:buFont typeface="Wingdings" panose="05000000000000000000" pitchFamily="2" charset="2"/>
              <a:buChar char="§"/>
            </a:pPr>
            <a:r>
              <a:rPr lang="en-SG" sz="2400" dirty="0" smtClean="0">
                <a:latin typeface="Tempus Sans ITC" panose="04020404030D07020202" pitchFamily="82" charset="0"/>
              </a:rPr>
              <a:t>Difficulties in implementing change</a:t>
            </a:r>
          </a:p>
          <a:p>
            <a:pPr marL="742950" lvl="1" indent="-285750">
              <a:buFont typeface="Wingdings" panose="05000000000000000000" pitchFamily="2" charset="2"/>
              <a:buChar char="v"/>
            </a:pPr>
            <a:r>
              <a:rPr lang="en-SG" sz="2400" dirty="0" smtClean="0">
                <a:latin typeface="Tempus Sans ITC" panose="04020404030D07020202" pitchFamily="82" charset="0"/>
              </a:rPr>
              <a:t>Peer Pressure</a:t>
            </a:r>
          </a:p>
          <a:p>
            <a:pPr marL="742950" lvl="1" indent="-285750">
              <a:buFont typeface="Wingdings" panose="05000000000000000000" pitchFamily="2" charset="2"/>
              <a:buChar char="v"/>
            </a:pPr>
            <a:r>
              <a:rPr lang="en-SG" sz="2400" dirty="0" smtClean="0">
                <a:latin typeface="Tempus Sans ITC" panose="04020404030D07020202" pitchFamily="82" charset="0"/>
              </a:rPr>
              <a:t>Lack of independent pressure</a:t>
            </a:r>
          </a:p>
          <a:p>
            <a:pPr marL="742950" lvl="1" indent="-285750">
              <a:buFont typeface="Wingdings" panose="05000000000000000000" pitchFamily="2" charset="2"/>
              <a:buChar char="v"/>
            </a:pPr>
            <a:r>
              <a:rPr lang="en-SG" sz="2400" dirty="0" smtClean="0">
                <a:latin typeface="Tempus Sans ITC" panose="04020404030D07020202" pitchFamily="82" charset="0"/>
              </a:rPr>
              <a:t>Credit-rating agencies</a:t>
            </a:r>
          </a:p>
          <a:p>
            <a:pPr marL="742950" lvl="1" indent="-285750">
              <a:buFont typeface="Wingdings" panose="05000000000000000000" pitchFamily="2" charset="2"/>
              <a:buChar char="v"/>
            </a:pPr>
            <a:r>
              <a:rPr lang="en-SG" sz="2400" dirty="0" smtClean="0">
                <a:latin typeface="Tempus Sans ITC" panose="04020404030D07020202" pitchFamily="82" charset="0"/>
              </a:rPr>
              <a:t>SEC</a:t>
            </a:r>
          </a:p>
          <a:p>
            <a:pPr marL="742950" lvl="1" indent="-285750">
              <a:buFont typeface="Wingdings" panose="05000000000000000000" pitchFamily="2" charset="2"/>
              <a:buChar char="v"/>
            </a:pPr>
            <a:r>
              <a:rPr lang="en-SG" sz="2400" dirty="0" smtClean="0">
                <a:latin typeface="Tempus Sans ITC" panose="04020404030D07020202" pitchFamily="82" charset="0"/>
              </a:rPr>
              <a:t>Government</a:t>
            </a:r>
          </a:p>
        </p:txBody>
      </p:sp>
      <p:pic>
        <p:nvPicPr>
          <p:cNvPr id="7170" name="Picture 2" descr="Image result for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843" y="3621424"/>
            <a:ext cx="3527783" cy="308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418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26266"/>
            <a:ext cx="10131425" cy="1141926"/>
          </a:xfrm>
        </p:spPr>
        <p:txBody>
          <a:bodyPr>
            <a:noAutofit/>
          </a:bodyPr>
          <a:lstStyle/>
          <a:p>
            <a:pPr algn="ctr"/>
            <a:r>
              <a:rPr lang="en-SG" sz="7200" b="1" dirty="0" smtClean="0">
                <a:latin typeface="Mistral" panose="03090702030407020403" pitchFamily="66" charset="0"/>
              </a:rPr>
              <a:t>Overview</a:t>
            </a:r>
            <a:endParaRPr lang="en-SG" sz="7200" b="1" dirty="0">
              <a:latin typeface="Mistral" panose="03090702030407020403" pitchFamily="66" charset="0"/>
            </a:endParaRPr>
          </a:p>
        </p:txBody>
      </p:sp>
      <p:sp>
        <p:nvSpPr>
          <p:cNvPr id="6" name="TextBox 5"/>
          <p:cNvSpPr txBox="1"/>
          <p:nvPr/>
        </p:nvSpPr>
        <p:spPr>
          <a:xfrm>
            <a:off x="2423933" y="1595021"/>
            <a:ext cx="6655159" cy="5262979"/>
          </a:xfrm>
          <a:prstGeom prst="rect">
            <a:avLst/>
          </a:prstGeom>
          <a:noFill/>
        </p:spPr>
        <p:txBody>
          <a:bodyPr wrap="square" rtlCol="0">
            <a:spAutoFit/>
          </a:bodyPr>
          <a:lstStyle/>
          <a:p>
            <a:pPr marL="342900" indent="-342900">
              <a:buFont typeface="Wingdings" panose="05000000000000000000" pitchFamily="2" charset="2"/>
              <a:buChar char="§"/>
            </a:pPr>
            <a:r>
              <a:rPr lang="en-SG" sz="2400" dirty="0" smtClean="0">
                <a:solidFill>
                  <a:srgbClr val="FF0000"/>
                </a:solidFill>
                <a:latin typeface="Tempus Sans ITC" panose="04020404030D07020202" pitchFamily="82" charset="0"/>
              </a:rPr>
              <a:t>Who is Bernard Madoff and Harry </a:t>
            </a:r>
            <a:r>
              <a:rPr lang="en-SG" sz="2400" dirty="0" err="1" smtClean="0">
                <a:solidFill>
                  <a:srgbClr val="FF0000"/>
                </a:solidFill>
                <a:latin typeface="Tempus Sans ITC" panose="04020404030D07020202" pitchFamily="82" charset="0"/>
              </a:rPr>
              <a:t>Markopolos</a:t>
            </a:r>
            <a:endParaRPr lang="en-SG" sz="2400" dirty="0" smtClean="0">
              <a:solidFill>
                <a:srgbClr val="FF0000"/>
              </a:solidFill>
              <a:latin typeface="Tempus Sans ITC" panose="04020404030D07020202" pitchFamily="82" charset="0"/>
            </a:endParaRPr>
          </a:p>
          <a:p>
            <a:pPr marL="342900" indent="-342900">
              <a:buFont typeface="Wingdings" panose="05000000000000000000" pitchFamily="2" charset="2"/>
              <a:buChar char="§"/>
            </a:pPr>
            <a:r>
              <a:rPr lang="en-SG" sz="2400" dirty="0" smtClean="0">
                <a:latin typeface="Tempus Sans ITC" panose="04020404030D07020202" pitchFamily="82" charset="0"/>
              </a:rPr>
              <a:t>How did Harry </a:t>
            </a:r>
            <a:r>
              <a:rPr lang="en-SG" sz="2400" dirty="0" err="1" smtClean="0">
                <a:latin typeface="Tempus Sans ITC" panose="04020404030D07020202" pitchFamily="82" charset="0"/>
              </a:rPr>
              <a:t>Markopolos</a:t>
            </a:r>
            <a:r>
              <a:rPr lang="en-SG" sz="2400" dirty="0" smtClean="0">
                <a:latin typeface="Tempus Sans ITC" panose="04020404030D07020202" pitchFamily="82" charset="0"/>
              </a:rPr>
              <a:t> uncover the fraud</a:t>
            </a:r>
          </a:p>
          <a:p>
            <a:pPr marL="800100" lvl="1" indent="-342900">
              <a:buFont typeface="Wingdings" panose="05000000000000000000" pitchFamily="2" charset="2"/>
              <a:buChar char="v"/>
            </a:pPr>
            <a:r>
              <a:rPr lang="en-SG" sz="2400" dirty="0" smtClean="0">
                <a:latin typeface="Tempus Sans ITC" panose="04020404030D07020202" pitchFamily="82" charset="0"/>
              </a:rPr>
              <a:t>Reasoning</a:t>
            </a:r>
          </a:p>
          <a:p>
            <a:pPr marL="800100" lvl="1" indent="-342900">
              <a:buFont typeface="Wingdings" panose="05000000000000000000" pitchFamily="2" charset="2"/>
              <a:buChar char="v"/>
            </a:pPr>
            <a:r>
              <a:rPr lang="en-SG" sz="2400" dirty="0" smtClean="0">
                <a:latin typeface="Tempus Sans ITC" panose="04020404030D07020202" pitchFamily="82" charset="0"/>
              </a:rPr>
              <a:t>Reliability</a:t>
            </a:r>
          </a:p>
          <a:p>
            <a:pPr marL="285750" indent="-285750">
              <a:buFont typeface="Wingdings" panose="05000000000000000000" pitchFamily="2" charset="2"/>
              <a:buChar char="§"/>
            </a:pPr>
            <a:r>
              <a:rPr lang="en-SG" sz="2400" dirty="0" smtClean="0">
                <a:latin typeface="Tempus Sans ITC" panose="04020404030D07020202" pitchFamily="82" charset="0"/>
              </a:rPr>
              <a:t>Why no action was taken</a:t>
            </a:r>
          </a:p>
          <a:p>
            <a:pPr marL="742950" lvl="1" indent="-285750">
              <a:buFont typeface="Wingdings" panose="05000000000000000000" pitchFamily="2" charset="2"/>
              <a:buChar char="v"/>
            </a:pPr>
            <a:r>
              <a:rPr lang="en-SG" sz="2400" dirty="0" smtClean="0">
                <a:latin typeface="Tempus Sans ITC" panose="04020404030D07020202" pitchFamily="82" charset="0"/>
              </a:rPr>
              <a:t>No interest</a:t>
            </a:r>
          </a:p>
          <a:p>
            <a:pPr marL="742950" lvl="1" indent="-285750">
              <a:buFont typeface="Wingdings" panose="05000000000000000000" pitchFamily="2" charset="2"/>
              <a:buChar char="v"/>
            </a:pPr>
            <a:r>
              <a:rPr lang="en-SG" sz="2400" dirty="0" smtClean="0">
                <a:latin typeface="Tempus Sans ITC" panose="04020404030D07020202" pitchFamily="82" charset="0"/>
              </a:rPr>
              <a:t>Greed</a:t>
            </a:r>
          </a:p>
          <a:p>
            <a:pPr marL="742950" lvl="1" indent="-285750">
              <a:buFont typeface="Wingdings" panose="05000000000000000000" pitchFamily="2" charset="2"/>
              <a:buChar char="v"/>
            </a:pPr>
            <a:r>
              <a:rPr lang="en-SG" sz="2400" dirty="0" smtClean="0">
                <a:latin typeface="Tempus Sans ITC" panose="04020404030D07020202" pitchFamily="82" charset="0"/>
              </a:rPr>
              <a:t>Systemic problem</a:t>
            </a:r>
          </a:p>
          <a:p>
            <a:pPr marL="285750" indent="-285750">
              <a:buFont typeface="Wingdings" panose="05000000000000000000" pitchFamily="2" charset="2"/>
              <a:buChar char="§"/>
            </a:pPr>
            <a:r>
              <a:rPr lang="en-SG" sz="2400" dirty="0" smtClean="0">
                <a:latin typeface="Tempus Sans ITC" panose="04020404030D07020202" pitchFamily="82" charset="0"/>
              </a:rPr>
              <a:t>Difficulties in implementing change</a:t>
            </a:r>
          </a:p>
          <a:p>
            <a:pPr marL="742950" lvl="1" indent="-285750">
              <a:buFont typeface="Wingdings" panose="05000000000000000000" pitchFamily="2" charset="2"/>
              <a:buChar char="v"/>
            </a:pPr>
            <a:r>
              <a:rPr lang="en-SG" sz="2400" dirty="0" smtClean="0">
                <a:latin typeface="Tempus Sans ITC" panose="04020404030D07020202" pitchFamily="82" charset="0"/>
              </a:rPr>
              <a:t>Peer Pressure</a:t>
            </a:r>
          </a:p>
          <a:p>
            <a:pPr marL="742950" lvl="1" indent="-285750">
              <a:buFont typeface="Wingdings" panose="05000000000000000000" pitchFamily="2" charset="2"/>
              <a:buChar char="v"/>
            </a:pPr>
            <a:r>
              <a:rPr lang="en-SG" sz="2400" dirty="0" smtClean="0">
                <a:latin typeface="Tempus Sans ITC" panose="04020404030D07020202" pitchFamily="82" charset="0"/>
              </a:rPr>
              <a:t>Lack of independent pressure</a:t>
            </a:r>
          </a:p>
          <a:p>
            <a:pPr marL="742950" lvl="1" indent="-285750">
              <a:buFont typeface="Wingdings" panose="05000000000000000000" pitchFamily="2" charset="2"/>
              <a:buChar char="v"/>
            </a:pPr>
            <a:r>
              <a:rPr lang="en-SG" sz="2400" dirty="0" smtClean="0">
                <a:latin typeface="Tempus Sans ITC" panose="04020404030D07020202" pitchFamily="82" charset="0"/>
              </a:rPr>
              <a:t>Credit-rating agencies</a:t>
            </a:r>
          </a:p>
          <a:p>
            <a:pPr marL="742950" lvl="1" indent="-285750">
              <a:buFont typeface="Wingdings" panose="05000000000000000000" pitchFamily="2" charset="2"/>
              <a:buChar char="v"/>
            </a:pPr>
            <a:r>
              <a:rPr lang="en-SG" sz="2400" dirty="0" smtClean="0">
                <a:latin typeface="Tempus Sans ITC" panose="04020404030D07020202" pitchFamily="82" charset="0"/>
              </a:rPr>
              <a:t>SEC</a:t>
            </a:r>
          </a:p>
          <a:p>
            <a:pPr marL="742950" lvl="1" indent="-285750">
              <a:buFont typeface="Wingdings" panose="05000000000000000000" pitchFamily="2" charset="2"/>
              <a:buChar char="v"/>
            </a:pPr>
            <a:r>
              <a:rPr lang="en-SG" sz="2400" dirty="0" smtClean="0">
                <a:latin typeface="Tempus Sans ITC" panose="04020404030D07020202" pitchFamily="82" charset="0"/>
              </a:rPr>
              <a:t>Government</a:t>
            </a:r>
          </a:p>
        </p:txBody>
      </p:sp>
      <p:pic>
        <p:nvPicPr>
          <p:cNvPr id="7170" name="Picture 2" descr="Image result for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843" y="3621424"/>
            <a:ext cx="3527783" cy="308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454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5400" dirty="0" smtClean="0">
                <a:latin typeface="Mistral" panose="03090702030407020403" pitchFamily="66" charset="0"/>
              </a:rPr>
              <a:t>Who is Bernard Madoff</a:t>
            </a:r>
            <a:endParaRPr lang="en-SG" sz="5400" dirty="0">
              <a:latin typeface="Mistral" panose="03090702030407020403" pitchFamily="66" charset="0"/>
            </a:endParaRPr>
          </a:p>
        </p:txBody>
      </p:sp>
      <p:sp>
        <p:nvSpPr>
          <p:cNvPr id="3" name="Content Placeholder 2"/>
          <p:cNvSpPr>
            <a:spLocks noGrp="1"/>
          </p:cNvSpPr>
          <p:nvPr>
            <p:ph idx="1"/>
          </p:nvPr>
        </p:nvSpPr>
        <p:spPr>
          <a:xfrm>
            <a:off x="685801" y="2142067"/>
            <a:ext cx="10131425" cy="1103409"/>
          </a:xfrm>
        </p:spPr>
        <p:txBody>
          <a:bodyPr>
            <a:normAutofit/>
          </a:bodyPr>
          <a:lstStyle/>
          <a:p>
            <a:pPr>
              <a:buFont typeface="Wingdings" panose="05000000000000000000" pitchFamily="2" charset="2"/>
              <a:buChar char="§"/>
            </a:pPr>
            <a:r>
              <a:rPr lang="en-SG" sz="2400" dirty="0" smtClean="0">
                <a:latin typeface="Tempus Sans ITC" panose="04020404030D07020202" pitchFamily="82" charset="0"/>
              </a:rPr>
              <a:t>American fraudster</a:t>
            </a:r>
          </a:p>
          <a:p>
            <a:pPr>
              <a:buFont typeface="Wingdings" panose="05000000000000000000" pitchFamily="2" charset="2"/>
              <a:buChar char="§"/>
            </a:pPr>
            <a:r>
              <a:rPr lang="en-SG" sz="2400" dirty="0" smtClean="0">
                <a:latin typeface="Tempus Sans ITC" panose="04020404030D07020202" pitchFamily="82" charset="0"/>
              </a:rPr>
              <a:t>Works for Madoff Securities</a:t>
            </a:r>
            <a:endParaRPr lang="en-SG" sz="2400" dirty="0">
              <a:latin typeface="Tempus Sans ITC" panose="04020404030D07020202" pitchFamily="82" charset="0"/>
            </a:endParaRPr>
          </a:p>
        </p:txBody>
      </p:sp>
      <p:pic>
        <p:nvPicPr>
          <p:cNvPr id="1026" name="Picture 2" descr="Image result for bernard mado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6592" y="241829"/>
            <a:ext cx="285750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256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5400" dirty="0" smtClean="0">
                <a:latin typeface="Mistral" panose="03090702030407020403" pitchFamily="66" charset="0"/>
              </a:rPr>
              <a:t>Who is harry </a:t>
            </a:r>
            <a:r>
              <a:rPr lang="en-SG" sz="5400" dirty="0" err="1" smtClean="0">
                <a:latin typeface="Mistral" panose="03090702030407020403" pitchFamily="66" charset="0"/>
              </a:rPr>
              <a:t>markopolos</a:t>
            </a:r>
            <a:endParaRPr lang="en-SG" sz="5400" dirty="0">
              <a:latin typeface="Mistral" panose="03090702030407020403" pitchFamily="66" charset="0"/>
            </a:endParaRPr>
          </a:p>
        </p:txBody>
      </p:sp>
      <p:sp>
        <p:nvSpPr>
          <p:cNvPr id="3" name="Content Placeholder 2"/>
          <p:cNvSpPr>
            <a:spLocks noGrp="1"/>
          </p:cNvSpPr>
          <p:nvPr>
            <p:ph idx="1"/>
          </p:nvPr>
        </p:nvSpPr>
        <p:spPr>
          <a:xfrm>
            <a:off x="685801" y="2142068"/>
            <a:ext cx="8472107" cy="1000378"/>
          </a:xfrm>
        </p:spPr>
        <p:txBody>
          <a:bodyPr>
            <a:normAutofit/>
          </a:bodyPr>
          <a:lstStyle/>
          <a:p>
            <a:pPr>
              <a:buFont typeface="Wingdings" panose="05000000000000000000" pitchFamily="2" charset="2"/>
              <a:buChar char="§"/>
            </a:pPr>
            <a:r>
              <a:rPr lang="en-SG" sz="2400" dirty="0" smtClean="0">
                <a:latin typeface="Tempus Sans ITC" panose="04020404030D07020202" pitchFamily="82" charset="0"/>
              </a:rPr>
              <a:t>Former investment officer with Rampart Investment Management in Boston</a:t>
            </a:r>
            <a:endParaRPr lang="en-SG" sz="2400" dirty="0">
              <a:latin typeface="Tempus Sans ITC" panose="04020404030D07020202" pitchFamily="82" charset="0"/>
            </a:endParaRPr>
          </a:p>
        </p:txBody>
      </p:sp>
      <p:pic>
        <p:nvPicPr>
          <p:cNvPr id="2050" name="Picture 2" descr="Image result for harry markopo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7908" y="196097"/>
            <a:ext cx="2857500"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858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26266"/>
            <a:ext cx="10131425" cy="1141926"/>
          </a:xfrm>
        </p:spPr>
        <p:txBody>
          <a:bodyPr>
            <a:noAutofit/>
          </a:bodyPr>
          <a:lstStyle/>
          <a:p>
            <a:pPr algn="ctr"/>
            <a:r>
              <a:rPr lang="en-SG" sz="7200" b="1" dirty="0" smtClean="0">
                <a:latin typeface="Mistral" panose="03090702030407020403" pitchFamily="66" charset="0"/>
              </a:rPr>
              <a:t>Overview</a:t>
            </a:r>
            <a:endParaRPr lang="en-SG" sz="7200" b="1" dirty="0">
              <a:latin typeface="Mistral" panose="03090702030407020403" pitchFamily="66" charset="0"/>
            </a:endParaRPr>
          </a:p>
        </p:txBody>
      </p:sp>
      <p:sp>
        <p:nvSpPr>
          <p:cNvPr id="6" name="TextBox 5"/>
          <p:cNvSpPr txBox="1"/>
          <p:nvPr/>
        </p:nvSpPr>
        <p:spPr>
          <a:xfrm>
            <a:off x="2423933" y="1595021"/>
            <a:ext cx="6655159" cy="5262979"/>
          </a:xfrm>
          <a:prstGeom prst="rect">
            <a:avLst/>
          </a:prstGeom>
          <a:noFill/>
        </p:spPr>
        <p:txBody>
          <a:bodyPr wrap="square" rtlCol="0">
            <a:spAutoFit/>
          </a:bodyPr>
          <a:lstStyle/>
          <a:p>
            <a:pPr marL="342900" indent="-342900">
              <a:buFont typeface="Wingdings" panose="05000000000000000000" pitchFamily="2" charset="2"/>
              <a:buChar char="§"/>
            </a:pPr>
            <a:r>
              <a:rPr lang="en-SG" sz="2400" dirty="0" smtClean="0">
                <a:latin typeface="Tempus Sans ITC" panose="04020404030D07020202" pitchFamily="82" charset="0"/>
              </a:rPr>
              <a:t>Who is Bernard Madoff and Harry </a:t>
            </a:r>
            <a:r>
              <a:rPr lang="en-SG" sz="2400" dirty="0" err="1" smtClean="0">
                <a:latin typeface="Tempus Sans ITC" panose="04020404030D07020202" pitchFamily="82" charset="0"/>
              </a:rPr>
              <a:t>Markopolos</a:t>
            </a:r>
            <a:endParaRPr lang="en-SG" sz="2400" dirty="0" smtClean="0">
              <a:latin typeface="Tempus Sans ITC" panose="04020404030D07020202" pitchFamily="82" charset="0"/>
            </a:endParaRPr>
          </a:p>
          <a:p>
            <a:pPr marL="342900" indent="-342900">
              <a:buFont typeface="Wingdings" panose="05000000000000000000" pitchFamily="2" charset="2"/>
              <a:buChar char="§"/>
            </a:pPr>
            <a:r>
              <a:rPr lang="en-SG" sz="2400" dirty="0" smtClean="0">
                <a:solidFill>
                  <a:srgbClr val="FF0000"/>
                </a:solidFill>
                <a:latin typeface="Tempus Sans ITC" panose="04020404030D07020202" pitchFamily="82" charset="0"/>
              </a:rPr>
              <a:t>How did Harry </a:t>
            </a:r>
            <a:r>
              <a:rPr lang="en-SG" sz="2400" dirty="0" err="1" smtClean="0">
                <a:solidFill>
                  <a:srgbClr val="FF0000"/>
                </a:solidFill>
                <a:latin typeface="Tempus Sans ITC" panose="04020404030D07020202" pitchFamily="82" charset="0"/>
              </a:rPr>
              <a:t>Markopolos</a:t>
            </a:r>
            <a:r>
              <a:rPr lang="en-SG" sz="2400" dirty="0" smtClean="0">
                <a:solidFill>
                  <a:srgbClr val="FF0000"/>
                </a:solidFill>
                <a:latin typeface="Tempus Sans ITC" panose="04020404030D07020202" pitchFamily="82" charset="0"/>
              </a:rPr>
              <a:t> uncover the fraud</a:t>
            </a:r>
          </a:p>
          <a:p>
            <a:pPr marL="800100" lvl="1" indent="-342900">
              <a:buFont typeface="Wingdings" panose="05000000000000000000" pitchFamily="2" charset="2"/>
              <a:buChar char="v"/>
            </a:pPr>
            <a:r>
              <a:rPr lang="en-SG" sz="2400" dirty="0" smtClean="0">
                <a:solidFill>
                  <a:srgbClr val="FF0000"/>
                </a:solidFill>
                <a:latin typeface="Tempus Sans ITC" panose="04020404030D07020202" pitchFamily="82" charset="0"/>
              </a:rPr>
              <a:t>Reasoning</a:t>
            </a:r>
          </a:p>
          <a:p>
            <a:pPr marL="800100" lvl="1" indent="-342900">
              <a:buFont typeface="Wingdings" panose="05000000000000000000" pitchFamily="2" charset="2"/>
              <a:buChar char="v"/>
            </a:pPr>
            <a:r>
              <a:rPr lang="en-SG" sz="2400" dirty="0" smtClean="0">
                <a:solidFill>
                  <a:srgbClr val="FF0000"/>
                </a:solidFill>
                <a:latin typeface="Tempus Sans ITC" panose="04020404030D07020202" pitchFamily="82" charset="0"/>
              </a:rPr>
              <a:t>Reliability</a:t>
            </a:r>
          </a:p>
          <a:p>
            <a:pPr marL="285750" indent="-285750">
              <a:buFont typeface="Wingdings" panose="05000000000000000000" pitchFamily="2" charset="2"/>
              <a:buChar char="§"/>
            </a:pPr>
            <a:r>
              <a:rPr lang="en-SG" sz="2400" dirty="0" smtClean="0">
                <a:latin typeface="Tempus Sans ITC" panose="04020404030D07020202" pitchFamily="82" charset="0"/>
              </a:rPr>
              <a:t>Why no action was taken</a:t>
            </a:r>
          </a:p>
          <a:p>
            <a:pPr marL="742950" lvl="1" indent="-285750">
              <a:buFont typeface="Wingdings" panose="05000000000000000000" pitchFamily="2" charset="2"/>
              <a:buChar char="v"/>
            </a:pPr>
            <a:r>
              <a:rPr lang="en-SG" sz="2400" dirty="0" smtClean="0">
                <a:latin typeface="Tempus Sans ITC" panose="04020404030D07020202" pitchFamily="82" charset="0"/>
              </a:rPr>
              <a:t>No interest</a:t>
            </a:r>
          </a:p>
          <a:p>
            <a:pPr marL="742950" lvl="1" indent="-285750">
              <a:buFont typeface="Wingdings" panose="05000000000000000000" pitchFamily="2" charset="2"/>
              <a:buChar char="v"/>
            </a:pPr>
            <a:r>
              <a:rPr lang="en-SG" sz="2400" dirty="0" smtClean="0">
                <a:latin typeface="Tempus Sans ITC" panose="04020404030D07020202" pitchFamily="82" charset="0"/>
              </a:rPr>
              <a:t>Greed</a:t>
            </a:r>
          </a:p>
          <a:p>
            <a:pPr marL="742950" lvl="1" indent="-285750">
              <a:buFont typeface="Wingdings" panose="05000000000000000000" pitchFamily="2" charset="2"/>
              <a:buChar char="v"/>
            </a:pPr>
            <a:r>
              <a:rPr lang="en-SG" sz="2400" dirty="0" smtClean="0">
                <a:latin typeface="Tempus Sans ITC" panose="04020404030D07020202" pitchFamily="82" charset="0"/>
              </a:rPr>
              <a:t>Systemic problem</a:t>
            </a:r>
          </a:p>
          <a:p>
            <a:pPr marL="285750" indent="-285750">
              <a:buFont typeface="Wingdings" panose="05000000000000000000" pitchFamily="2" charset="2"/>
              <a:buChar char="§"/>
            </a:pPr>
            <a:r>
              <a:rPr lang="en-SG" sz="2400" dirty="0" smtClean="0">
                <a:latin typeface="Tempus Sans ITC" panose="04020404030D07020202" pitchFamily="82" charset="0"/>
              </a:rPr>
              <a:t>Difficulties in implementing change</a:t>
            </a:r>
          </a:p>
          <a:p>
            <a:pPr marL="742950" lvl="1" indent="-285750">
              <a:buFont typeface="Wingdings" panose="05000000000000000000" pitchFamily="2" charset="2"/>
              <a:buChar char="v"/>
            </a:pPr>
            <a:r>
              <a:rPr lang="en-SG" sz="2400" dirty="0" smtClean="0">
                <a:latin typeface="Tempus Sans ITC" panose="04020404030D07020202" pitchFamily="82" charset="0"/>
              </a:rPr>
              <a:t>Peer Pressure</a:t>
            </a:r>
          </a:p>
          <a:p>
            <a:pPr marL="742950" lvl="1" indent="-285750">
              <a:buFont typeface="Wingdings" panose="05000000000000000000" pitchFamily="2" charset="2"/>
              <a:buChar char="v"/>
            </a:pPr>
            <a:r>
              <a:rPr lang="en-SG" sz="2400" dirty="0" smtClean="0">
                <a:latin typeface="Tempus Sans ITC" panose="04020404030D07020202" pitchFamily="82" charset="0"/>
              </a:rPr>
              <a:t>Lack of independent pressure</a:t>
            </a:r>
          </a:p>
          <a:p>
            <a:pPr marL="742950" lvl="1" indent="-285750">
              <a:buFont typeface="Wingdings" panose="05000000000000000000" pitchFamily="2" charset="2"/>
              <a:buChar char="v"/>
            </a:pPr>
            <a:r>
              <a:rPr lang="en-SG" sz="2400" dirty="0" smtClean="0">
                <a:latin typeface="Tempus Sans ITC" panose="04020404030D07020202" pitchFamily="82" charset="0"/>
              </a:rPr>
              <a:t>Credit-rating agencies</a:t>
            </a:r>
          </a:p>
          <a:p>
            <a:pPr marL="742950" lvl="1" indent="-285750">
              <a:buFont typeface="Wingdings" panose="05000000000000000000" pitchFamily="2" charset="2"/>
              <a:buChar char="v"/>
            </a:pPr>
            <a:r>
              <a:rPr lang="en-SG" sz="2400" dirty="0" smtClean="0">
                <a:latin typeface="Tempus Sans ITC" panose="04020404030D07020202" pitchFamily="82" charset="0"/>
              </a:rPr>
              <a:t>SEC</a:t>
            </a:r>
          </a:p>
          <a:p>
            <a:pPr marL="742950" lvl="1" indent="-285750">
              <a:buFont typeface="Wingdings" panose="05000000000000000000" pitchFamily="2" charset="2"/>
              <a:buChar char="v"/>
            </a:pPr>
            <a:r>
              <a:rPr lang="en-SG" sz="2400" dirty="0" smtClean="0">
                <a:latin typeface="Tempus Sans ITC" panose="04020404030D07020202" pitchFamily="82" charset="0"/>
              </a:rPr>
              <a:t>Government</a:t>
            </a:r>
          </a:p>
        </p:txBody>
      </p:sp>
      <p:pic>
        <p:nvPicPr>
          <p:cNvPr id="7170" name="Picture 2" descr="Image result for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843" y="3621424"/>
            <a:ext cx="3527783" cy="308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200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1" y="352022"/>
            <a:ext cx="11719774" cy="1456267"/>
          </a:xfrm>
        </p:spPr>
        <p:txBody>
          <a:bodyPr>
            <a:noAutofit/>
          </a:bodyPr>
          <a:lstStyle/>
          <a:p>
            <a:r>
              <a:rPr lang="en-SG" sz="4800" dirty="0" smtClean="0">
                <a:latin typeface="Mistral" panose="03090702030407020403" pitchFamily="66" charset="0"/>
              </a:rPr>
              <a:t>How </a:t>
            </a:r>
            <a:r>
              <a:rPr lang="en-SG" sz="4800" dirty="0" err="1" smtClean="0">
                <a:latin typeface="Mistral" panose="03090702030407020403" pitchFamily="66" charset="0"/>
              </a:rPr>
              <a:t>markopolos</a:t>
            </a:r>
            <a:r>
              <a:rPr lang="en-SG" sz="4800" dirty="0" smtClean="0">
                <a:latin typeface="Mistral" panose="03090702030407020403" pitchFamily="66" charset="0"/>
              </a:rPr>
              <a:t> uncover the fraud - reasoning</a:t>
            </a:r>
            <a:endParaRPr lang="en-SG" sz="4800" dirty="0">
              <a:latin typeface="Mistral" panose="03090702030407020403" pitchFamily="66" charset="0"/>
            </a:endParaRPr>
          </a:p>
        </p:txBody>
      </p:sp>
      <p:sp>
        <p:nvSpPr>
          <p:cNvPr id="3" name="Content Placeholder 2"/>
          <p:cNvSpPr>
            <a:spLocks noGrp="1"/>
          </p:cNvSpPr>
          <p:nvPr>
            <p:ph idx="1"/>
          </p:nvPr>
        </p:nvSpPr>
        <p:spPr>
          <a:xfrm>
            <a:off x="685800" y="1808289"/>
            <a:ext cx="10879428" cy="4758505"/>
          </a:xfrm>
        </p:spPr>
        <p:txBody>
          <a:bodyPr>
            <a:noAutofit/>
          </a:bodyPr>
          <a:lstStyle/>
          <a:p>
            <a:pPr>
              <a:buFont typeface="Wingdings" panose="05000000000000000000" pitchFamily="2" charset="2"/>
              <a:buChar char="§"/>
            </a:pPr>
            <a:r>
              <a:rPr lang="en-SG" dirty="0" smtClean="0">
                <a:latin typeface="Tempus Sans ITC" panose="04020404030D07020202" pitchFamily="82" charset="0"/>
              </a:rPr>
              <a:t>Madoff’s investment performance, given his stated strategy, was not just improbable but mathematically impossible</a:t>
            </a:r>
          </a:p>
          <a:p>
            <a:pPr marL="0" indent="0">
              <a:buNone/>
            </a:pPr>
            <a:endParaRPr lang="en-SG" sz="400" dirty="0" smtClean="0">
              <a:latin typeface="Tempus Sans ITC" panose="04020404030D07020202" pitchFamily="82" charset="0"/>
            </a:endParaRPr>
          </a:p>
          <a:p>
            <a:pPr marL="0" indent="0">
              <a:buNone/>
            </a:pPr>
            <a:r>
              <a:rPr lang="en-SG" u="sng" dirty="0" smtClean="0">
                <a:latin typeface="Tempus Sans ITC" panose="04020404030D07020202" pitchFamily="82" charset="0"/>
              </a:rPr>
              <a:t>2 possible scenarios:</a:t>
            </a:r>
            <a:endParaRPr lang="en-SG" u="sng" dirty="0">
              <a:latin typeface="Tempus Sans ITC" panose="04020404030D07020202" pitchFamily="82" charset="0"/>
            </a:endParaRPr>
          </a:p>
          <a:p>
            <a:pPr marL="0" indent="0">
              <a:buNone/>
            </a:pPr>
            <a:r>
              <a:rPr lang="en-SG" dirty="0" smtClean="0">
                <a:latin typeface="Tempus Sans ITC" panose="04020404030D07020202" pitchFamily="82" charset="0"/>
              </a:rPr>
              <a:t>1. “Unlikely scenario”</a:t>
            </a:r>
          </a:p>
          <a:p>
            <a:pPr marL="0" indent="0">
              <a:buNone/>
            </a:pPr>
            <a:r>
              <a:rPr lang="en-SG" dirty="0" smtClean="0">
                <a:latin typeface="Tempus Sans ITC" panose="04020404030D07020202" pitchFamily="82" charset="0"/>
              </a:rPr>
              <a:t>	Madoff acted as a broker and an investor, ‘front-running’ his brokerage customers.</a:t>
            </a:r>
          </a:p>
          <a:p>
            <a:pPr marL="0" indent="0">
              <a:buNone/>
            </a:pPr>
            <a:r>
              <a:rPr lang="en-SG" dirty="0" smtClean="0">
                <a:latin typeface="Tempus Sans ITC" panose="04020404030D07020202" pitchFamily="82" charset="0"/>
              </a:rPr>
              <a:t>	</a:t>
            </a:r>
            <a:r>
              <a:rPr lang="en-SG" dirty="0" err="1" smtClean="0">
                <a:latin typeface="Tempus Sans ITC" panose="04020404030D07020202" pitchFamily="82" charset="0"/>
              </a:rPr>
              <a:t>Eg</a:t>
            </a:r>
            <a:r>
              <a:rPr lang="en-SG" dirty="0" smtClean="0">
                <a:latin typeface="Tempus Sans ITC" panose="04020404030D07020202" pitchFamily="82" charset="0"/>
              </a:rPr>
              <a:t>. A customer submits orders to Madoff Securities to buy I.B.M. shares. Madoff Securities hold customer’s 	order and buys IBM shares for its own portfolio. He then submits the customer’s order. The price of shares 	increases. Madoff securities then sells the shares at a higher price to the customers and profits</a:t>
            </a:r>
          </a:p>
          <a:p>
            <a:pPr marL="0" indent="0">
              <a:buNone/>
            </a:pPr>
            <a:r>
              <a:rPr lang="en-SG" dirty="0" smtClean="0">
                <a:latin typeface="Tempus Sans ITC" panose="04020404030D07020202" pitchFamily="82" charset="0"/>
              </a:rPr>
              <a:t>2. “Highly likely scenario”</a:t>
            </a:r>
          </a:p>
          <a:p>
            <a:pPr marL="0" indent="0">
              <a:buNone/>
            </a:pPr>
            <a:r>
              <a:rPr lang="en-SG" dirty="0">
                <a:latin typeface="Tempus Sans ITC" panose="04020404030D07020202" pitchFamily="82" charset="0"/>
              </a:rPr>
              <a:t>	</a:t>
            </a:r>
            <a:r>
              <a:rPr lang="en-SG" dirty="0" smtClean="0">
                <a:latin typeface="Tempus Sans ITC" panose="04020404030D07020202" pitchFamily="82" charset="0"/>
              </a:rPr>
              <a:t>Madoff Securities is the world’s largest Ponzi scheme</a:t>
            </a:r>
          </a:p>
          <a:p>
            <a:pPr marL="0" indent="0">
              <a:buNone/>
            </a:pPr>
            <a:r>
              <a:rPr lang="en-SG" dirty="0" smtClean="0">
                <a:latin typeface="Tempus Sans ITC" panose="04020404030D07020202" pitchFamily="82" charset="0"/>
              </a:rPr>
              <a:t>	</a:t>
            </a:r>
            <a:r>
              <a:rPr lang="en-SG" dirty="0" err="1" smtClean="0">
                <a:latin typeface="Tempus Sans ITC" panose="04020404030D07020202" pitchFamily="82" charset="0"/>
              </a:rPr>
              <a:t>Eg</a:t>
            </a:r>
            <a:r>
              <a:rPr lang="en-SG" dirty="0">
                <a:latin typeface="Tempus Sans ITC" panose="04020404030D07020202" pitchFamily="82" charset="0"/>
              </a:rPr>
              <a:t>.</a:t>
            </a:r>
            <a:r>
              <a:rPr lang="en-SG" dirty="0" smtClean="0">
                <a:latin typeface="Tempus Sans ITC" panose="04020404030D07020202" pitchFamily="82" charset="0"/>
              </a:rPr>
              <a:t> Madoff Securities pay its returns to investors from new capital it gets from new investors instead of 	profits from legitimate sources. This requires an ever increasing flow of money to sustain the scheme. </a:t>
            </a:r>
            <a:r>
              <a:rPr lang="en-SG" dirty="0">
                <a:latin typeface="Tempus Sans ITC" panose="04020404030D07020202" pitchFamily="82" charset="0"/>
              </a:rPr>
              <a:t>T</a:t>
            </a:r>
            <a:r>
              <a:rPr lang="en-SG" dirty="0" smtClean="0">
                <a:latin typeface="Tempus Sans ITC" panose="04020404030D07020202" pitchFamily="82" charset="0"/>
              </a:rPr>
              <a:t>hey 	attract new investors by offering short term high returns.</a:t>
            </a:r>
          </a:p>
        </p:txBody>
      </p:sp>
    </p:spTree>
    <p:extLst>
      <p:ext uri="{BB962C8B-B14F-4D97-AF65-F5344CB8AC3E}">
        <p14:creationId xmlns:p14="http://schemas.microsoft.com/office/powerpoint/2010/main" val="909262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609600"/>
            <a:ext cx="11681138" cy="1456267"/>
          </a:xfrm>
        </p:spPr>
        <p:txBody>
          <a:bodyPr>
            <a:noAutofit/>
          </a:bodyPr>
          <a:lstStyle/>
          <a:p>
            <a:r>
              <a:rPr lang="en-SG" sz="4800" dirty="0">
                <a:latin typeface="Mistral" panose="03090702030407020403" pitchFamily="66" charset="0"/>
              </a:rPr>
              <a:t>How </a:t>
            </a:r>
            <a:r>
              <a:rPr lang="en-SG" sz="4800" dirty="0" err="1" smtClean="0">
                <a:latin typeface="Mistral" panose="03090702030407020403" pitchFamily="66" charset="0"/>
              </a:rPr>
              <a:t>markopolos</a:t>
            </a:r>
            <a:r>
              <a:rPr lang="en-SG" sz="4800" dirty="0" smtClean="0">
                <a:latin typeface="Mistral" panose="03090702030407020403" pitchFamily="66" charset="0"/>
              </a:rPr>
              <a:t> </a:t>
            </a:r>
            <a:r>
              <a:rPr lang="en-SG" sz="4800" dirty="0">
                <a:latin typeface="Mistral" panose="03090702030407020403" pitchFamily="66" charset="0"/>
              </a:rPr>
              <a:t>uncover the </a:t>
            </a:r>
            <a:r>
              <a:rPr lang="en-SG" sz="4800" dirty="0" smtClean="0">
                <a:latin typeface="Mistral" panose="03090702030407020403" pitchFamily="66" charset="0"/>
              </a:rPr>
              <a:t>fraud - reliability</a:t>
            </a:r>
            <a:endParaRPr lang="en-SG" sz="4800" dirty="0">
              <a:latin typeface="Mistral" panose="03090702030407020403" pitchFamily="66" charset="0"/>
            </a:endParaRPr>
          </a:p>
        </p:txBody>
      </p:sp>
      <p:sp>
        <p:nvSpPr>
          <p:cNvPr id="3" name="Content Placeholder 2"/>
          <p:cNvSpPr>
            <a:spLocks noGrp="1"/>
          </p:cNvSpPr>
          <p:nvPr>
            <p:ph idx="1"/>
          </p:nvPr>
        </p:nvSpPr>
        <p:spPr>
          <a:xfrm>
            <a:off x="685801" y="2142067"/>
            <a:ext cx="10131425" cy="2957967"/>
          </a:xfrm>
        </p:spPr>
        <p:txBody>
          <a:bodyPr>
            <a:noAutofit/>
          </a:bodyPr>
          <a:lstStyle/>
          <a:p>
            <a:r>
              <a:rPr lang="en-SG" sz="2000" dirty="0">
                <a:latin typeface="Tempus Sans ITC" panose="04020404030D07020202" pitchFamily="82" charset="0"/>
              </a:rPr>
              <a:t>Spent 9 years trying to convince the Securities and Exchange </a:t>
            </a:r>
            <a:r>
              <a:rPr lang="en-SG" sz="2000" dirty="0" smtClean="0">
                <a:latin typeface="Tempus Sans ITC" panose="04020404030D07020202" pitchFamily="82" charset="0"/>
              </a:rPr>
              <a:t>Commission (SEC) </a:t>
            </a:r>
            <a:r>
              <a:rPr lang="en-SG" sz="2000" dirty="0">
                <a:latin typeface="Tempus Sans ITC" panose="04020404030D07020202" pitchFamily="82" charset="0"/>
              </a:rPr>
              <a:t>that Madoff was a </a:t>
            </a:r>
            <a:r>
              <a:rPr lang="en-SG" sz="2000" dirty="0" smtClean="0">
                <a:latin typeface="Tempus Sans ITC" panose="04020404030D07020202" pitchFamily="82" charset="0"/>
              </a:rPr>
              <a:t>fraud</a:t>
            </a:r>
          </a:p>
          <a:p>
            <a:r>
              <a:rPr lang="en-SG" sz="2000" dirty="0" err="1" smtClean="0">
                <a:latin typeface="Tempus Sans ITC" panose="04020404030D07020202" pitchFamily="82" charset="0"/>
              </a:rPr>
              <a:t>Markopolos</a:t>
            </a:r>
            <a:r>
              <a:rPr lang="en-SG" sz="2000" dirty="0" smtClean="0">
                <a:latin typeface="Tempus Sans ITC" panose="04020404030D07020202" pitchFamily="82" charset="0"/>
              </a:rPr>
              <a:t> sent his report to the SEC in 2005 and has been trying to explain the fraud since 1999.</a:t>
            </a:r>
          </a:p>
          <a:p>
            <a:r>
              <a:rPr lang="en-SG" sz="2000" dirty="0" smtClean="0">
                <a:latin typeface="Tempus Sans ITC" panose="04020404030D07020202" pitchFamily="82" charset="0"/>
              </a:rPr>
              <a:t>He has no direct interest in exposing Mr Madoff – independent source</a:t>
            </a:r>
          </a:p>
          <a:p>
            <a:r>
              <a:rPr lang="en-SG" sz="2000" dirty="0" smtClean="0">
                <a:latin typeface="Tempus Sans ITC" panose="04020404030D07020202" pitchFamily="82" charset="0"/>
              </a:rPr>
              <a:t>He even declined to put his name on the report</a:t>
            </a:r>
          </a:p>
          <a:p>
            <a:r>
              <a:rPr lang="en-SG" sz="2000" dirty="0" smtClean="0">
                <a:latin typeface="Tempus Sans ITC" panose="04020404030D07020202" pitchFamily="82" charset="0"/>
              </a:rPr>
              <a:t>Yet the SEC declared Mr Madoff free of fraud</a:t>
            </a:r>
            <a:endParaRPr lang="en-SG" sz="2000" dirty="0">
              <a:latin typeface="Tempus Sans ITC" panose="04020404030D07020202" pitchFamily="82" charset="0"/>
            </a:endParaRPr>
          </a:p>
        </p:txBody>
      </p:sp>
      <p:pic>
        <p:nvPicPr>
          <p:cNvPr id="12290" name="Picture 2" descr="Image result for independent"/>
          <p:cNvPicPr>
            <a:picLocks noChangeAspect="1" noChangeArrowheads="1"/>
          </p:cNvPicPr>
          <p:nvPr/>
        </p:nvPicPr>
        <p:blipFill rotWithShape="1">
          <a:blip r:embed="rId2">
            <a:extLst>
              <a:ext uri="{28A0092B-C50C-407E-A947-70E740481C1C}">
                <a14:useLocalDpi xmlns:a14="http://schemas.microsoft.com/office/drawing/2010/main" val="0"/>
              </a:ext>
            </a:extLst>
          </a:blip>
          <a:srcRect r="5334" b="18524"/>
          <a:stretch/>
        </p:blipFill>
        <p:spPr bwMode="auto">
          <a:xfrm>
            <a:off x="6554273" y="4317314"/>
            <a:ext cx="5410200" cy="232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975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182</TotalTime>
  <Words>1125</Words>
  <Application>Microsoft Office PowerPoint</Application>
  <PresentationFormat>Widescreen</PresentationFormat>
  <Paragraphs>148</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Cracked</vt:lpstr>
      <vt:lpstr>Mistral</vt:lpstr>
      <vt:lpstr>MV Boli</vt:lpstr>
      <vt:lpstr>Tempus Sans ITC</vt:lpstr>
      <vt:lpstr>Wingdings</vt:lpstr>
      <vt:lpstr>Celestial</vt:lpstr>
      <vt:lpstr>Fraud in the investment world Liew xuan qi (A0157765N) Cheong hui ping (A0127945W) Hong chuan yin (A0155305M)</vt:lpstr>
      <vt:lpstr>The end of the financial world as we know it new York times Michael lewis &amp; david einhorn</vt:lpstr>
      <vt:lpstr>Overview</vt:lpstr>
      <vt:lpstr>Overview</vt:lpstr>
      <vt:lpstr>Who is Bernard Madoff</vt:lpstr>
      <vt:lpstr>Who is harry markopolos</vt:lpstr>
      <vt:lpstr>Overview</vt:lpstr>
      <vt:lpstr>How markopolos uncover the fraud - reasoning</vt:lpstr>
      <vt:lpstr>How markopolos uncover the fraud - reliability</vt:lpstr>
      <vt:lpstr>Overview</vt:lpstr>
      <vt:lpstr>Why no action taken – no interest</vt:lpstr>
      <vt:lpstr>Why no action taken - greed</vt:lpstr>
      <vt:lpstr>Why no action taken – systemic problem</vt:lpstr>
      <vt:lpstr>Overview</vt:lpstr>
      <vt:lpstr>Difficulties in implementing change – peer pressure</vt:lpstr>
      <vt:lpstr>Difficulties in implementing change – lack of independent pressure</vt:lpstr>
      <vt:lpstr>Difficulties in implementing change – credit rating agency</vt:lpstr>
      <vt:lpstr>PowerPoint Presentation</vt:lpstr>
      <vt:lpstr>Difficulties in implementing change – sec</vt:lpstr>
      <vt:lpstr>Difficulties in implementing change – government</vt:lpstr>
      <vt:lpstr>Take home messages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in the investment world</dc:title>
  <dc:creator>Xuanqi Liew</dc:creator>
  <cp:lastModifiedBy>Xuanqi Liew</cp:lastModifiedBy>
  <cp:revision>30</cp:revision>
  <dcterms:created xsi:type="dcterms:W3CDTF">2017-03-08T03:00:31Z</dcterms:created>
  <dcterms:modified xsi:type="dcterms:W3CDTF">2017-03-08T06:03:28Z</dcterms:modified>
</cp:coreProperties>
</file>