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112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75148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996275"/>
            <a:ext cx="8520600" cy="195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 dirty="0">
                <a:latin typeface="Abadi MT Condensed Light"/>
                <a:cs typeface="Abadi MT Condensed Light"/>
              </a:rPr>
              <a:t>Detecting the dubious digits: Benford’s law in forensic accounting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Group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dirty="0">
                <a:latin typeface="Abadi MT Condensed Light"/>
                <a:cs typeface="Abadi MT Condensed Light"/>
              </a:rPr>
              <a:t>Outline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❏"/>
            </a:pPr>
            <a:r>
              <a:rPr lang="en"/>
              <a:t>Birth of Benford’s law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❏"/>
            </a:pPr>
            <a:r>
              <a:rPr lang="en"/>
              <a:t>About Benford’s law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❏"/>
            </a:pPr>
            <a:r>
              <a:rPr lang="en"/>
              <a:t>Situations which prove Benford’s Law’s usefulness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❏"/>
            </a:pPr>
            <a:r>
              <a:rPr lang="en"/>
              <a:t>Link between Benford’s Law and Fraud Detection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❏"/>
            </a:pPr>
            <a:r>
              <a:rPr lang="en"/>
              <a:t>Limitations of Benford’s Law</a:t>
            </a:r>
          </a:p>
          <a:p>
            <a:pPr marL="457200" lvl="0" indent="-228600">
              <a:lnSpc>
                <a:spcPct val="150000"/>
              </a:lnSpc>
              <a:spcBef>
                <a:spcPts val="0"/>
              </a:spcBef>
              <a:buChar char="❏"/>
            </a:pPr>
            <a:r>
              <a:rPr lang="en"/>
              <a:t>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 dirty="0">
                <a:latin typeface="Abadi MT Condensed Light"/>
                <a:cs typeface="Abadi MT Condensed Light"/>
              </a:rPr>
              <a:t>Background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Year 1881, Simon Newcomb observed that numbers beginning with 1 appear more frequently than other numbers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Frank Benford pursued the truth of the observation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Birth of Benford’s law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dirty="0">
                <a:latin typeface="Abadi MT Condensed Light"/>
                <a:cs typeface="Abadi MT Condensed Light"/>
              </a:rPr>
              <a:t>Benford’s law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216000"/>
            <a:ext cx="8520600" cy="335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What?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Unique as observed only in nature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P(first digit &lt; 5) &gt;&gt; P(first digit &gt; 5)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Surprising fact: nature counts objects geometrically eg. area of rivers; population concentration; birth and death rates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9749" y="3594814"/>
            <a:ext cx="7117024" cy="1366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24560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dirty="0">
                <a:latin typeface="Abadi MT Condensed Light"/>
                <a:cs typeface="Abadi MT Condensed Light"/>
              </a:rPr>
              <a:t>Situations that benford’s law is useful </a:t>
            </a:r>
            <a:r>
              <a:rPr lang="en" sz="4800" dirty="0" smtClean="0">
                <a:latin typeface="Abadi MT Condensed Light"/>
                <a:cs typeface="Abadi MT Condensed Light"/>
              </a:rPr>
              <a:t>in</a:t>
            </a:r>
            <a:endParaRPr lang="en" sz="4800" dirty="0">
              <a:latin typeface="Abadi MT Condensed Light"/>
              <a:cs typeface="Abadi MT Condensed Light"/>
            </a:endParaRP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Detecting fraudulent data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Finance (eg. tax evasion and research work in financial fraud detection)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Science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Simplifying the audit sampling process (with a design of computing algorithm based on Benford’s law) 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400" dirty="0">
                <a:latin typeface="Abadi MT Condensed Light"/>
                <a:cs typeface="Abadi MT Condensed Light"/>
              </a:rPr>
              <a:t>How </a:t>
            </a:r>
            <a:r>
              <a:rPr lang="en" sz="4400" dirty="0" smtClean="0">
                <a:latin typeface="Abadi MT Condensed Light"/>
                <a:cs typeface="Abadi MT Condensed Light"/>
              </a:rPr>
              <a:t>is Benford’s Law use to detect fraud?</a:t>
            </a:r>
            <a:endParaRPr lang="en" sz="4400" dirty="0">
              <a:latin typeface="Abadi MT Condensed Light"/>
              <a:cs typeface="Abadi MT Condensed Light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BENFORD’s Law can be used to detect cases of tax evasion and also other types of financial fraud.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 If the observed data deviate a lot from the pattern predicted by the Benford’s Law, there is a high chance that the data is manipulated.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For eg,when the employee try to make up a series of false data,they will try to make it look more natural by spreading the first digit evenly.</a:t>
            </a:r>
          </a:p>
          <a:p>
            <a:pPr marL="457200" lvl="0" indent="-228600">
              <a:spcBef>
                <a:spcPts val="0"/>
              </a:spcBef>
              <a:buChar char="❏"/>
            </a:pPr>
            <a:r>
              <a:rPr lang="en"/>
              <a:t>But,this will not obey the Benford’ law and so the fraud can be detected.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dirty="0">
                <a:latin typeface="Abadi MT Condensed Light"/>
                <a:cs typeface="Abadi MT Condensed Light"/>
              </a:rPr>
              <a:t>Limitations of Benford’s law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Failure to fit into Benford’s law </a:t>
            </a: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≠ manipulated data</a:t>
            </a:r>
          </a:p>
          <a:p>
            <a:pPr marL="457200" lvl="0" indent="-228600" rtl="0">
              <a:spcBef>
                <a:spcPts val="0"/>
              </a:spcBef>
              <a:buClr>
                <a:srgbClr val="222222"/>
              </a:buClr>
              <a:buChar char="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Occurrence of rounding of data -&gt; inaccuracies</a:t>
            </a:r>
          </a:p>
          <a:p>
            <a:pPr marL="457200" lvl="0" indent="-228600" rtl="0">
              <a:spcBef>
                <a:spcPts val="0"/>
              </a:spcBef>
              <a:buClr>
                <a:srgbClr val="222222"/>
              </a:buClr>
              <a:buChar char="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Require data to range over one order of magnitude (which is impossible in some cases eg. height)</a:t>
            </a:r>
          </a:p>
          <a:p>
            <a:pPr marL="457200" lvl="0" indent="-228600" rtl="0">
              <a:spcBef>
                <a:spcPts val="0"/>
              </a:spcBef>
              <a:buClr>
                <a:srgbClr val="222222"/>
              </a:buClr>
              <a:buChar char="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Human height approx 1-2m, but height&gt;3m or height&lt;0.3m simply don’t exist!</a:t>
            </a:r>
          </a:p>
          <a:p>
            <a:pPr marL="457200" lvl="0" indent="-228600" rtl="0">
              <a:spcBef>
                <a:spcPts val="0"/>
              </a:spcBef>
              <a:buClr>
                <a:srgbClr val="222222"/>
              </a:buClr>
              <a:buChar char="❏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Not applicable to unitless numbers eg. lottery draws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dirty="0">
                <a:latin typeface="Abadi MT Condensed Light"/>
                <a:cs typeface="Abadi MT Condensed Light"/>
              </a:rPr>
              <a:t>C</a:t>
            </a:r>
            <a:r>
              <a:rPr lang="en" sz="4800" dirty="0" smtClean="0">
                <a:latin typeface="Abadi MT Condensed Light"/>
                <a:cs typeface="Abadi MT Condensed Light"/>
              </a:rPr>
              <a:t>onclusion</a:t>
            </a:r>
            <a:endParaRPr lang="en" sz="4800" dirty="0">
              <a:latin typeface="Abadi MT Condensed Light"/>
              <a:cs typeface="Abadi MT Condensed Light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Primary objective of the law: examine the authenticity or otherwise of a set of accounting data from an auditor or financial investigator’s perspective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/>
              <a:t>One of the investigating tools that is utilised in detecting fraud</a:t>
            </a:r>
            <a:r>
              <a:rPr lang="en" dirty="0" smtClean="0"/>
              <a:t>.</a:t>
            </a:r>
          </a:p>
          <a:p>
            <a:pPr marL="457200" indent="-228600">
              <a:buFont typeface="Source Code Pro"/>
              <a:buChar char="❏"/>
            </a:pPr>
            <a:r>
              <a:rPr lang="en" dirty="0"/>
              <a:t>Though the Benford’s Law does provide certain statistical evidence for fraud, it cannot be considered conclusive.</a:t>
            </a:r>
          </a:p>
          <a:p>
            <a:pPr marL="228600" lvl="0" rtl="0">
              <a:spcBef>
                <a:spcPts val="0"/>
              </a:spcBef>
            </a:pPr>
            <a:endParaRPr lang="e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dirty="0">
                <a:latin typeface="Abadi MT Condensed Light"/>
                <a:cs typeface="Abadi MT Condensed Light"/>
              </a:rPr>
              <a:t>Take-home message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 dirty="0" smtClean="0"/>
              <a:t>If </a:t>
            </a:r>
            <a:r>
              <a:rPr lang="en" dirty="0"/>
              <a:t>you intend to manipulate data, remember not to spread first digit evenly between 0 and 9!</a:t>
            </a:r>
          </a:p>
          <a:p>
            <a:pPr marL="457200" lvl="0" indent="-228600">
              <a:spcBef>
                <a:spcPts val="0"/>
              </a:spcBef>
              <a:buChar char="❏"/>
            </a:pPr>
            <a:r>
              <a:rPr lang="en" dirty="0"/>
              <a:t>You must not manipulate data as you’re likely to still get caught.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Macintosh PowerPoint</Application>
  <PresentationFormat>On-screen Show (16:9)</PresentationFormat>
  <Paragraphs>41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Amatic SC</vt:lpstr>
      <vt:lpstr>Source Code Pro</vt:lpstr>
      <vt:lpstr>beach-day</vt:lpstr>
      <vt:lpstr>Detecting the dubious digits: Benford’s law in forensic accounting</vt:lpstr>
      <vt:lpstr>Outline</vt:lpstr>
      <vt:lpstr>Background</vt:lpstr>
      <vt:lpstr>Benford’s law</vt:lpstr>
      <vt:lpstr>Situations that benford’s law is useful in</vt:lpstr>
      <vt:lpstr>How is Benford’s Law use to detect fraud?</vt:lpstr>
      <vt:lpstr>Limitations of Benford’s law</vt:lpstr>
      <vt:lpstr>Conclusion</vt:lpstr>
      <vt:lpstr>Take-home message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the dubious digits: Benford’s law in forensic accounting</dc:title>
  <cp:lastModifiedBy>Shi Ting</cp:lastModifiedBy>
  <cp:revision>1</cp:revision>
  <dcterms:modified xsi:type="dcterms:W3CDTF">2017-03-08T13:25:50Z</dcterms:modified>
</cp:coreProperties>
</file>