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0"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Created less than a decade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This implies that the risk was being moved elsewhere. But where did it go to?</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Single scalar quantity, in this case the correlation</a:t>
            </a:r>
          </a:p>
          <a:p>
            <a:pPr lvl="0">
              <a:spcBef>
                <a:spcPts val="0"/>
              </a:spcBef>
              <a:buNone/>
            </a:pPr>
            <a:r>
              <a:rPr lang="en"/>
              <a:t>Variables keep changing.</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copula is used to couple the behavior of two or more variables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Recipe for disaster: The formula that killed Wall Street</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Crystal Wang</a:t>
            </a:r>
          </a:p>
          <a:p>
            <a:pPr lvl="0">
              <a:spcBef>
                <a:spcPts val="0"/>
              </a:spcBef>
              <a:buNone/>
            </a:pPr>
            <a:r>
              <a:rPr lang="en"/>
              <a:t>Foo Jia Yuan</a:t>
            </a:r>
          </a:p>
          <a:p>
            <a:pPr lvl="0">
              <a:spcBef>
                <a:spcPts val="0"/>
              </a:spcBef>
              <a:buNone/>
            </a:pPr>
            <a:r>
              <a:rPr lang="en"/>
              <a:t>Ivan Lieu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Correlation in the world of mortgages</a:t>
            </a:r>
          </a:p>
        </p:txBody>
      </p:sp>
      <p:sp>
        <p:nvSpPr>
          <p:cNvPr id="112" name="Shape 11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lvl="0" indent="-285750">
              <a:spcBef>
                <a:spcPts val="0"/>
              </a:spcBef>
              <a:buFont typeface="Arial" panose="020B0604020202020204" pitchFamily="34" charset="0"/>
              <a:buChar char="•"/>
            </a:pPr>
            <a:r>
              <a:rPr lang="en" dirty="0"/>
              <a:t>In the world of mortgages, it's harder to assess the correlation. </a:t>
            </a:r>
          </a:p>
          <a:p>
            <a:pPr marL="514350" lvl="0" indent="-285750" rtl="0">
              <a:spcBef>
                <a:spcPts val="0"/>
              </a:spcBef>
              <a:buFont typeface="Arial" panose="020B0604020202020204" pitchFamily="34" charset="0"/>
              <a:buChar char="•"/>
            </a:pPr>
            <a:r>
              <a:rPr lang="en" dirty="0"/>
              <a:t>What is the chance that any given home will decline in value? </a:t>
            </a:r>
          </a:p>
          <a:p>
            <a:pPr lvl="0" rtl="0">
              <a:spcBef>
                <a:spcPts val="0"/>
              </a:spcBef>
              <a:buNone/>
            </a:pPr>
            <a:endParaRPr dirty="0"/>
          </a:p>
          <a:p>
            <a:pPr marL="514350" lvl="0" indent="-285750" rtl="0">
              <a:spcBef>
                <a:spcPts val="0"/>
              </a:spcBef>
              <a:buFont typeface="Arial" panose="020B0604020202020204" pitchFamily="34" charset="0"/>
              <a:buChar char="•"/>
            </a:pPr>
            <a:r>
              <a:rPr lang="en" dirty="0"/>
              <a:t>And what is the chance that if a home in one state falls in value, a similar home in another state will fall in value as well?</a:t>
            </a:r>
          </a:p>
          <a:p>
            <a:pPr lvl="0">
              <a:spcBef>
                <a:spcPts val="0"/>
              </a:spcBef>
              <a:buNone/>
            </a:pPr>
            <a:endParaRPr dirty="0"/>
          </a:p>
        </p:txBody>
      </p:sp>
      <p:pic>
        <p:nvPicPr>
          <p:cNvPr id="113" name="Shape 113" descr="Image result for correlation"/>
          <p:cNvPicPr preferRelativeResize="0"/>
          <p:nvPr/>
        </p:nvPicPr>
        <p:blipFill>
          <a:blip r:embed="rId3">
            <a:alphaModFix/>
          </a:blip>
          <a:stretch>
            <a:fillRect/>
          </a:stretch>
        </p:blipFill>
        <p:spPr>
          <a:xfrm>
            <a:off x="568800" y="3608400"/>
            <a:ext cx="8006399" cy="14171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Credit Default Swaps</a:t>
            </a:r>
          </a:p>
        </p:txBody>
      </p:sp>
      <p:sp>
        <p:nvSpPr>
          <p:cNvPr id="119" name="Shape 119"/>
          <p:cNvSpPr txBox="1">
            <a:spLocks noGrp="1"/>
          </p:cNvSpPr>
          <p:nvPr>
            <p:ph type="body" idx="1"/>
          </p:nvPr>
        </p:nvSpPr>
        <p:spPr>
          <a:xfrm>
            <a:off x="311700" y="101772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If you're an investor, either lend directly to borrowers or sell investors credit default swaps. </a:t>
            </a:r>
          </a:p>
          <a:p>
            <a:pPr marL="514350" lvl="0" indent="-285750" rtl="0">
              <a:spcBef>
                <a:spcPts val="0"/>
              </a:spcBef>
              <a:buFont typeface="Arial" panose="020B0604020202020204" pitchFamily="34" charset="0"/>
              <a:buChar char="•"/>
            </a:pPr>
            <a:r>
              <a:rPr lang="en" dirty="0"/>
              <a:t>Either way, you get a regular income stream and if the borrower defaults, you lose money. </a:t>
            </a:r>
          </a:p>
          <a:p>
            <a:pPr marL="514350" lvl="0" indent="-285750" rtl="0">
              <a:spcBef>
                <a:spcPts val="0"/>
              </a:spcBef>
              <a:buFont typeface="Arial" panose="020B0604020202020204" pitchFamily="34" charset="0"/>
              <a:buChar char="•"/>
            </a:pPr>
            <a:r>
              <a:rPr lang="en" dirty="0"/>
              <a:t>The returns on both strategies are nearly identical, but because an unlimited number of credit default swaps can be sold against each borrower, the supply of swaps isn't constrained by the way the supply of bonds is</a:t>
            </a:r>
          </a:p>
          <a:p>
            <a:pPr marL="514350" lvl="0" indent="-285750">
              <a:spcBef>
                <a:spcPts val="0"/>
              </a:spcBef>
              <a:buFont typeface="Arial" panose="020B0604020202020204" pitchFamily="34" charset="0"/>
              <a:buChar char="•"/>
            </a:pPr>
            <a:r>
              <a:rPr lang="en" dirty="0"/>
              <a:t>Hence the CDS market managed to grow extremely rapidly.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How does the Gaussian Copula Model work?</a:t>
            </a:r>
          </a:p>
        </p:txBody>
      </p:sp>
      <p:sp>
        <p:nvSpPr>
          <p:cNvPr id="125" name="Shape 12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The function was used to price hundreds of billions of dollars worth of CDOs filled with mortgages</a:t>
            </a:r>
          </a:p>
          <a:p>
            <a:pPr marL="514350" lvl="0" indent="-285750" rtl="0">
              <a:spcBef>
                <a:spcPts val="0"/>
              </a:spcBef>
              <a:buFont typeface="Arial" panose="020B0604020202020204" pitchFamily="34" charset="0"/>
              <a:buChar char="•"/>
            </a:pPr>
            <a:r>
              <a:rPr lang="en" dirty="0"/>
              <a:t>Used CDS prices to calculate correction</a:t>
            </a:r>
          </a:p>
          <a:p>
            <a:pPr marL="514350" lvl="0" indent="-285750" rtl="0">
              <a:spcBef>
                <a:spcPts val="0"/>
              </a:spcBef>
              <a:buFont typeface="Arial" panose="020B0604020202020204" pitchFamily="34" charset="0"/>
              <a:buChar char="•"/>
            </a:pPr>
            <a:r>
              <a:rPr lang="en" dirty="0"/>
              <a:t>Was a period where house prices soared -&gt; default correlations will be low</a:t>
            </a:r>
          </a:p>
          <a:p>
            <a:pPr marL="514350" lvl="0" indent="-285750" rtl="0">
              <a:spcBef>
                <a:spcPts val="0"/>
              </a:spcBef>
              <a:buFont typeface="Arial" panose="020B0604020202020204" pitchFamily="34" charset="0"/>
              <a:buChar char="•"/>
            </a:pPr>
            <a:r>
              <a:rPr lang="en" dirty="0"/>
              <a:t>When mortgage boom ended abruptly, home values starts to fall -&gt; correlations increased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t>How does the Gaussian Copula Model work?</a:t>
            </a:r>
          </a:p>
          <a:p>
            <a:pPr lvl="0">
              <a:spcBef>
                <a:spcPts val="0"/>
              </a:spcBef>
              <a:buNone/>
            </a:pPr>
            <a:endParaRPr/>
          </a:p>
        </p:txBody>
      </p:sp>
      <p:sp>
        <p:nvSpPr>
          <p:cNvPr id="131" name="Shape 13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Bankers knew that the model was highly sensitive to house-price appreciation</a:t>
            </a:r>
          </a:p>
          <a:p>
            <a:pPr marL="514350" lvl="0" indent="-285750" rtl="0">
              <a:spcBef>
                <a:spcPts val="0"/>
              </a:spcBef>
              <a:buFont typeface="Arial" panose="020B0604020202020204" pitchFamily="34" charset="0"/>
              <a:buChar char="•"/>
            </a:pPr>
            <a:r>
              <a:rPr lang="en" dirty="0"/>
              <a:t>Nobody was willing to stop the creation of CDO, just build more and more on it</a:t>
            </a:r>
          </a:p>
          <a:p>
            <a:pPr marL="514350" lvl="0" indent="-285750" rtl="0">
              <a:spcBef>
                <a:spcPts val="0"/>
              </a:spcBef>
              <a:buFont typeface="Arial" panose="020B0604020202020204" pitchFamily="34" charset="0"/>
              <a:buChar char="•"/>
            </a:pPr>
            <a:r>
              <a:rPr lang="en" dirty="0"/>
              <a:t>When house prices stop rising, people knew they were in trouble as sensitivity to house prices was huge</a:t>
            </a:r>
          </a:p>
          <a:p>
            <a:pPr marL="514350" lvl="0" indent="-285750" rtl="0">
              <a:spcBef>
                <a:spcPts val="0"/>
              </a:spcBef>
              <a:buFont typeface="Arial" panose="020B0604020202020204" pitchFamily="34" charset="0"/>
              <a:buChar char="•"/>
            </a:pPr>
            <a:r>
              <a:rPr lang="en" dirty="0"/>
              <a:t>Very small changes in assumptions could result in very large changes in correlation number</a:t>
            </a:r>
          </a:p>
          <a:p>
            <a:pPr marL="514350" lvl="0" indent="-285750" rtl="0">
              <a:spcBef>
                <a:spcPts val="0"/>
              </a:spcBef>
              <a:buFont typeface="Arial" panose="020B0604020202020204" pitchFamily="34" charset="0"/>
              <a:buChar char="•"/>
            </a:pPr>
            <a:r>
              <a:rPr lang="en" dirty="0"/>
              <a:t>Observed results were much less volatile that it should be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t>How does the Gaussian Copula Model work?</a:t>
            </a:r>
          </a:p>
          <a:p>
            <a:pPr lvl="0">
              <a:spcBef>
                <a:spcPts val="0"/>
              </a:spcBef>
              <a:buNone/>
            </a:pPr>
            <a:endParaRPr/>
          </a:p>
        </p:txBody>
      </p:sp>
      <p:sp>
        <p:nvSpPr>
          <p:cNvPr id="137" name="Shape 13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Nobody knew and nobody asked</a:t>
            </a:r>
          </a:p>
          <a:p>
            <a:pPr marL="514350" lvl="0" indent="-285750" rtl="0">
              <a:spcBef>
                <a:spcPts val="0"/>
              </a:spcBef>
              <a:buFont typeface="Arial" panose="020B0604020202020204" pitchFamily="34" charset="0"/>
              <a:buChar char="•"/>
            </a:pPr>
            <a:r>
              <a:rPr lang="en" dirty="0"/>
              <a:t>Quants were aware of the copula’s weaknesses, but not the ones to make the big asset-allocation decisions</a:t>
            </a:r>
          </a:p>
          <a:p>
            <a:pPr marL="514350" lvl="0" indent="-285750" rtl="0">
              <a:spcBef>
                <a:spcPts val="0"/>
              </a:spcBef>
              <a:buFont typeface="Arial" panose="020B0604020202020204" pitchFamily="34" charset="0"/>
              <a:buChar char="•"/>
            </a:pPr>
            <a:r>
              <a:rPr lang="en" dirty="0"/>
              <a:t>Managers made the call, who lacked knowledge about what this function was exactly about</a:t>
            </a:r>
          </a:p>
          <a:p>
            <a:pPr marL="514350" lvl="0" indent="-285750" rtl="0">
              <a:spcBef>
                <a:spcPts val="0"/>
              </a:spcBef>
              <a:buFont typeface="Arial" panose="020B0604020202020204" pitchFamily="34" charset="0"/>
              <a:buChar char="•"/>
            </a:pPr>
            <a:r>
              <a:rPr lang="en" dirty="0"/>
              <a:t>Only understand something as simple as a single correlation number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t>How does the Gaussian Copula Model work?</a:t>
            </a:r>
          </a:p>
          <a:p>
            <a:pPr lvl="0">
              <a:spcBef>
                <a:spcPts val="0"/>
              </a:spcBef>
              <a:buNone/>
            </a:pPr>
            <a:endParaRPr/>
          </a:p>
        </p:txBody>
      </p:sp>
      <p:sp>
        <p:nvSpPr>
          <p:cNvPr id="143" name="Shape 14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Relationship between 2 assets can never be captured by a single scalar quantity</a:t>
            </a:r>
          </a:p>
          <a:p>
            <a:pPr marL="514350" lvl="0" indent="-285750" rtl="0">
              <a:spcBef>
                <a:spcPts val="0"/>
              </a:spcBef>
              <a:buFont typeface="Arial" panose="020B0604020202020204" pitchFamily="34" charset="0"/>
              <a:buChar char="•"/>
            </a:pPr>
            <a:r>
              <a:rPr lang="en" dirty="0"/>
              <a:t>Example: Share prices of 2 shoe manufacturers</a:t>
            </a:r>
          </a:p>
          <a:p>
            <a:pPr marL="914400" lvl="1" indent="-228600" rtl="0">
              <a:spcBef>
                <a:spcPts val="0"/>
              </a:spcBef>
            </a:pPr>
            <a:r>
              <a:rPr lang="en" dirty="0"/>
              <a:t>Both companies do well, correlation high</a:t>
            </a:r>
          </a:p>
          <a:p>
            <a:pPr marL="914400" lvl="1" indent="-228600" rtl="0">
              <a:spcBef>
                <a:spcPts val="0"/>
              </a:spcBef>
            </a:pPr>
            <a:r>
              <a:rPr lang="en" dirty="0"/>
              <a:t>When one company gets many celebrity endorsements and starts to steal market share from the other, stock prices diverge and correlation becomes negative</a:t>
            </a:r>
          </a:p>
          <a:p>
            <a:pPr marL="914400" lvl="1" indent="-228600" rtl="0">
              <a:spcBef>
                <a:spcPts val="0"/>
              </a:spcBef>
            </a:pPr>
            <a:r>
              <a:rPr lang="en" dirty="0"/>
              <a:t>When everyone turns to wearing slippers, both companies lose profit and correlation turns positive again</a:t>
            </a:r>
          </a:p>
          <a:p>
            <a:pPr marL="514350" lvl="0" indent="-285750">
              <a:spcBef>
                <a:spcPts val="0"/>
              </a:spcBef>
              <a:buFont typeface="Arial" panose="020B0604020202020204" pitchFamily="34" charset="0"/>
              <a:buChar char="•"/>
            </a:pPr>
            <a:r>
              <a:rPr lang="en" dirty="0"/>
              <a:t>Impossible to sum up such a history in one correlation number, but the function assumes that correlation was more of a constant than a variable.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Damage was actually foreseeable..</a:t>
            </a:r>
          </a:p>
        </p:txBody>
      </p:sp>
      <p:sp>
        <p:nvSpPr>
          <p:cNvPr id="149" name="Shape 14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Experts warned that correlations between financial quantities are highly unstable and no theory should be built on it</a:t>
            </a:r>
          </a:p>
          <a:p>
            <a:pPr marL="514350" lvl="0" indent="-285750" rtl="0">
              <a:spcBef>
                <a:spcPts val="0"/>
              </a:spcBef>
              <a:buFont typeface="Arial" panose="020B0604020202020204" pitchFamily="34" charset="0"/>
              <a:buChar char="•"/>
            </a:pPr>
            <a:r>
              <a:rPr lang="en" dirty="0"/>
              <a:t>However Li assumed that the correlation was a constant rather than something unstable</a:t>
            </a:r>
          </a:p>
          <a:p>
            <a:pPr marL="514350" lvl="0" indent="-285750" rtl="0">
              <a:spcBef>
                <a:spcPts val="0"/>
              </a:spcBef>
              <a:buFont typeface="Arial" panose="020B0604020202020204" pitchFamily="34" charset="0"/>
              <a:buChar char="•"/>
            </a:pPr>
            <a:r>
              <a:rPr lang="en" dirty="0"/>
              <a:t>Furthermore, people were making too much money from using the formula to stop </a:t>
            </a:r>
          </a:p>
          <a:p>
            <a:pPr marL="514350" lvl="0" indent="-285750">
              <a:spcBef>
                <a:spcPts val="0"/>
              </a:spcBef>
              <a:buFont typeface="Arial" panose="020B0604020202020204" pitchFamily="34" charset="0"/>
              <a:buChar char="•"/>
            </a:pPr>
            <a:r>
              <a:rPr lang="en" dirty="0"/>
              <a:t>In the CDO market, people used the model to convince themselves that there were no risks. But when it happens, it can be devastating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Who is to be blamed?</a:t>
            </a:r>
          </a:p>
        </p:txBody>
      </p:sp>
      <p:sp>
        <p:nvSpPr>
          <p:cNvPr id="155" name="Shape 155"/>
          <p:cNvSpPr txBox="1">
            <a:spLocks noGrp="1"/>
          </p:cNvSpPr>
          <p:nvPr>
            <p:ph type="body" idx="1"/>
          </p:nvPr>
        </p:nvSpPr>
        <p:spPr>
          <a:xfrm>
            <a:off x="311700" y="117782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Li cant be blamed because he only created the model</a:t>
            </a:r>
          </a:p>
          <a:p>
            <a:pPr lvl="0" rtl="0">
              <a:spcBef>
                <a:spcPts val="0"/>
              </a:spcBef>
              <a:buNone/>
            </a:pPr>
            <a:endParaRPr dirty="0"/>
          </a:p>
          <a:p>
            <a:pPr marL="514350" lvl="0" indent="-285750" rtl="0">
              <a:spcBef>
                <a:spcPts val="0"/>
              </a:spcBef>
              <a:buFont typeface="Arial" panose="020B0604020202020204" pitchFamily="34" charset="0"/>
              <a:buChar char="•"/>
            </a:pPr>
            <a:r>
              <a:rPr lang="en" dirty="0"/>
              <a:t>Bankers were the ones who misinterpreted it</a:t>
            </a:r>
          </a:p>
          <a:p>
            <a:pPr lvl="0" rtl="0">
              <a:spcBef>
                <a:spcPts val="0"/>
              </a:spcBef>
              <a:buNone/>
            </a:pPr>
            <a:endParaRPr dirty="0"/>
          </a:p>
          <a:p>
            <a:pPr marL="514350" lvl="0" indent="-285750" rtl="0">
              <a:spcBef>
                <a:spcPts val="0"/>
              </a:spcBef>
              <a:buFont typeface="Arial" panose="020B0604020202020204" pitchFamily="34" charset="0"/>
              <a:buChar char="•"/>
            </a:pPr>
            <a:r>
              <a:rPr lang="en" dirty="0"/>
              <a:t>The real danger is not because 1 or 2 people adopted it, but the entire market</a:t>
            </a:r>
          </a:p>
          <a:p>
            <a:pPr lvl="0" rtl="0">
              <a:spcBef>
                <a:spcPts val="0"/>
              </a:spcBef>
              <a:buNone/>
            </a:pPr>
            <a:endParaRPr dirty="0"/>
          </a:p>
          <a:p>
            <a:pPr marL="514350" lvl="0" indent="-285750">
              <a:spcBef>
                <a:spcPts val="0"/>
              </a:spcBef>
              <a:buFont typeface="Arial" panose="020B0604020202020204" pitchFamily="34" charset="0"/>
              <a:buChar char="•"/>
            </a:pPr>
            <a:r>
              <a:rPr lang="en" dirty="0"/>
              <a:t>Everybody doing the same thing is the classic recipe for a bubble and inevitable burst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Conclusion</a:t>
            </a:r>
          </a:p>
        </p:txBody>
      </p:sp>
      <p:sp>
        <p:nvSpPr>
          <p:cNvPr id="161" name="Shape 16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Do not believe what you see on the surface</a:t>
            </a:r>
          </a:p>
          <a:p>
            <a:pPr lvl="0" rtl="0">
              <a:spcBef>
                <a:spcPts val="0"/>
              </a:spcBef>
              <a:buNone/>
            </a:pPr>
            <a:endParaRPr dirty="0"/>
          </a:p>
          <a:p>
            <a:pPr marL="514350" lvl="0" indent="-285750" rtl="0">
              <a:spcBef>
                <a:spcPts val="0"/>
              </a:spcBef>
              <a:buFont typeface="Arial" panose="020B0604020202020204" pitchFamily="34" charset="0"/>
              <a:buChar char="•"/>
            </a:pPr>
            <a:r>
              <a:rPr lang="en" dirty="0"/>
              <a:t>Do some research before deciding whether or not it is reliable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Questions to answer:</a:t>
            </a:r>
          </a:p>
        </p:txBody>
      </p:sp>
      <p:sp>
        <p:nvSpPr>
          <p:cNvPr id="61" name="Shape 6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lvl="0" indent="-285750">
              <a:spcBef>
                <a:spcPts val="0"/>
              </a:spcBef>
              <a:buFont typeface="Arial" panose="020B0604020202020204" pitchFamily="34" charset="0"/>
              <a:buChar char="•"/>
            </a:pPr>
            <a:r>
              <a:rPr lang="en" dirty="0"/>
              <a:t>One cause of the financial collapse of 2008 was the use of poor methodology for estimating the risk of so-called collateralized debt obligations (CDOs). This article explains in layman’s terms the Gaussian copula model that was often used for this purpose. </a:t>
            </a:r>
          </a:p>
          <a:p>
            <a:pPr marL="571500" lvl="0" indent="-342900" rtl="0">
              <a:spcBef>
                <a:spcPts val="0"/>
              </a:spcBef>
              <a:buFont typeface="+mj-lt"/>
              <a:buAutoNum type="arabicPeriod"/>
            </a:pPr>
            <a:r>
              <a:rPr lang="en" dirty="0"/>
              <a:t>Was it known beforehand that reliance on the Gaussian copula model to price risk was dangerous?</a:t>
            </a:r>
          </a:p>
          <a:p>
            <a:pPr marL="571500" lvl="0" indent="-342900" rtl="0">
              <a:spcBef>
                <a:spcPts val="0"/>
              </a:spcBef>
              <a:buFont typeface="+mj-lt"/>
              <a:buAutoNum type="arabicPeriod"/>
            </a:pPr>
            <a:r>
              <a:rPr lang="en" dirty="0"/>
              <a:t>On what data does the copula model rely?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150888"/>
            <a:ext cx="8520600" cy="572700"/>
          </a:xfrm>
          <a:prstGeom prst="rect">
            <a:avLst/>
          </a:prstGeom>
        </p:spPr>
        <p:txBody>
          <a:bodyPr lIns="91425" tIns="91425" rIns="91425" bIns="91425" anchor="t" anchorCtr="0">
            <a:noAutofit/>
          </a:bodyPr>
          <a:lstStyle/>
          <a:p>
            <a:pPr lvl="0">
              <a:spcBef>
                <a:spcPts val="0"/>
              </a:spcBef>
              <a:buNone/>
            </a:pPr>
            <a:r>
              <a:rPr lang="en" dirty="0"/>
              <a:t>Gaussian Copula Model</a:t>
            </a:r>
          </a:p>
        </p:txBody>
      </p:sp>
      <p:sp>
        <p:nvSpPr>
          <p:cNvPr id="67" name="Shape 67"/>
          <p:cNvSpPr txBox="1">
            <a:spLocks noGrp="1"/>
          </p:cNvSpPr>
          <p:nvPr>
            <p:ph type="body" idx="1"/>
          </p:nvPr>
        </p:nvSpPr>
        <p:spPr>
          <a:xfrm>
            <a:off x="311700" y="723588"/>
            <a:ext cx="63123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Invented by David X. Li</a:t>
            </a:r>
          </a:p>
          <a:p>
            <a:pPr marL="514350" lvl="0" indent="-285750" rtl="0">
              <a:spcBef>
                <a:spcPts val="0"/>
              </a:spcBef>
              <a:buFont typeface="Arial" panose="020B0604020202020204" pitchFamily="34" charset="0"/>
              <a:buChar char="•"/>
            </a:pPr>
            <a:r>
              <a:rPr lang="en" dirty="0"/>
              <a:t>Financial technology that allowed hugely complex risks to be modeled with more ease and accuracy </a:t>
            </a:r>
          </a:p>
          <a:p>
            <a:pPr marL="514350" lvl="0" indent="-285750" rtl="0">
              <a:spcBef>
                <a:spcPts val="0"/>
              </a:spcBef>
              <a:buFont typeface="Arial" panose="020B0604020202020204" pitchFamily="34" charset="0"/>
              <a:buChar char="•"/>
            </a:pPr>
            <a:r>
              <a:rPr lang="en" dirty="0"/>
              <a:t>Possible for traders to sell vast quantities of new securities, expanding financial markets to unimaginable levels</a:t>
            </a:r>
          </a:p>
          <a:p>
            <a:pPr marL="514350" lvl="0" indent="-285750" rtl="0">
              <a:spcBef>
                <a:spcPts val="0"/>
              </a:spcBef>
              <a:buFont typeface="Arial" panose="020B0604020202020204" pitchFamily="34" charset="0"/>
              <a:buChar char="•"/>
            </a:pPr>
            <a:r>
              <a:rPr lang="en" dirty="0"/>
              <a:t>This method was adopted by everybody (bond investors,Wall Street banks, ratings agencies and regulators)</a:t>
            </a:r>
          </a:p>
          <a:p>
            <a:pPr marL="514350" lvl="0" indent="-285750">
              <a:spcBef>
                <a:spcPts val="0"/>
              </a:spcBef>
              <a:buFont typeface="Arial" panose="020B0604020202020204" pitchFamily="34" charset="0"/>
              <a:buChar char="•"/>
            </a:pPr>
            <a:r>
              <a:rPr lang="en" dirty="0"/>
              <a:t>People were making a lot of money out of it that that warnings about its limitations were largely ignored</a:t>
            </a:r>
          </a:p>
        </p:txBody>
      </p:sp>
      <p:pic>
        <p:nvPicPr>
          <p:cNvPr id="68" name="Shape 68" descr="Image result for David X. Li"/>
          <p:cNvPicPr preferRelativeResize="0"/>
          <p:nvPr/>
        </p:nvPicPr>
        <p:blipFill>
          <a:blip r:embed="rId3">
            <a:alphaModFix/>
          </a:blip>
          <a:stretch>
            <a:fillRect/>
          </a:stretch>
        </p:blipFill>
        <p:spPr>
          <a:xfrm>
            <a:off x="6624000" y="1324449"/>
            <a:ext cx="2353199" cy="3072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1282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t>Gaussian Copula Model</a:t>
            </a:r>
          </a:p>
          <a:p>
            <a:pPr lvl="0">
              <a:spcBef>
                <a:spcPts val="0"/>
              </a:spcBef>
              <a:buNone/>
            </a:pPr>
            <a:endParaRPr/>
          </a:p>
        </p:txBody>
      </p:sp>
      <p:sp>
        <p:nvSpPr>
          <p:cNvPr id="74" name="Shape 74"/>
          <p:cNvSpPr txBox="1">
            <a:spLocks noGrp="1"/>
          </p:cNvSpPr>
          <p:nvPr>
            <p:ph type="body" idx="1"/>
          </p:nvPr>
        </p:nvSpPr>
        <p:spPr>
          <a:xfrm>
            <a:off x="124500" y="1108800"/>
            <a:ext cx="4440300" cy="3657600"/>
          </a:xfrm>
          <a:prstGeom prst="rect">
            <a:avLst/>
          </a:prstGeom>
        </p:spPr>
        <p:txBody>
          <a:bodyPr lIns="91425" tIns="91425" rIns="91425" bIns="91425" anchor="t" anchorCtr="0">
            <a:noAutofit/>
          </a:bodyPr>
          <a:lstStyle/>
          <a:p>
            <a:pPr marL="514350" lvl="0" indent="-285750" rtl="0">
              <a:spcBef>
                <a:spcPts val="0"/>
              </a:spcBef>
              <a:spcAft>
                <a:spcPts val="1000"/>
              </a:spcAft>
              <a:buFont typeface="Arial" panose="020B0604020202020204" pitchFamily="34" charset="0"/>
              <a:buChar char="•"/>
            </a:pPr>
            <a:r>
              <a:rPr lang="en" dirty="0"/>
              <a:t>Problems appeared in the initial stage: </a:t>
            </a:r>
          </a:p>
          <a:p>
            <a:pPr marL="914400" lvl="1" indent="-342900" rtl="0">
              <a:spcBef>
                <a:spcPts val="0"/>
              </a:spcBef>
              <a:spcAft>
                <a:spcPts val="1000"/>
              </a:spcAft>
              <a:buSzPct val="100000"/>
            </a:pPr>
            <a:r>
              <a:rPr lang="en" sz="1800" dirty="0"/>
              <a:t>Financial markets behaved in a way that the users of the formula didn’t expect it to</a:t>
            </a:r>
          </a:p>
          <a:p>
            <a:pPr marL="514350" lvl="0" indent="-285750" rtl="0">
              <a:spcBef>
                <a:spcPts val="0"/>
              </a:spcBef>
              <a:spcAft>
                <a:spcPts val="1000"/>
              </a:spcAft>
              <a:buFont typeface="Arial" panose="020B0604020202020204" pitchFamily="34" charset="0"/>
              <a:buChar char="•"/>
            </a:pPr>
            <a:r>
              <a:rPr lang="en" dirty="0"/>
              <a:t>By 2008, the flaws of the system swallowed up trillions of dollars, putting the survival of global banking system in serious peril</a:t>
            </a:r>
          </a:p>
          <a:p>
            <a:pPr lvl="0">
              <a:spcBef>
                <a:spcPts val="0"/>
              </a:spcBef>
              <a:buNone/>
            </a:pPr>
            <a:endParaRPr dirty="0"/>
          </a:p>
        </p:txBody>
      </p:sp>
      <p:pic>
        <p:nvPicPr>
          <p:cNvPr id="75" name="Shape 75" descr="Image result for failure of the financial market"/>
          <p:cNvPicPr preferRelativeResize="0"/>
          <p:nvPr/>
        </p:nvPicPr>
        <p:blipFill>
          <a:blip r:embed="rId3">
            <a:alphaModFix/>
          </a:blip>
          <a:stretch>
            <a:fillRect/>
          </a:stretch>
        </p:blipFill>
        <p:spPr>
          <a:xfrm>
            <a:off x="4904399" y="1320125"/>
            <a:ext cx="4106525" cy="27262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How did it happen?</a:t>
            </a:r>
          </a:p>
        </p:txBody>
      </p:sp>
      <p:sp>
        <p:nvSpPr>
          <p:cNvPr id="81" name="Shape 8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Font typeface="Arial" panose="020B0604020202020204" pitchFamily="34" charset="0"/>
              <a:buChar char="•"/>
            </a:pPr>
            <a:r>
              <a:rPr lang="en" dirty="0"/>
              <a:t>Bond market -  multitrillion-dollar system that allows pension funds, insurance companies, and hedge funds to lend trillions of dollars to companies, countries and home buyers</a:t>
            </a:r>
          </a:p>
          <a:p>
            <a:pPr marL="514350" lvl="0" indent="-285750" rtl="0">
              <a:spcBef>
                <a:spcPts val="0"/>
              </a:spcBef>
              <a:buFont typeface="Arial" panose="020B0604020202020204" pitchFamily="34" charset="0"/>
              <a:buChar char="•"/>
            </a:pPr>
            <a:r>
              <a:rPr lang="en" dirty="0"/>
              <a:t>Eg: When a company borrows money by issuing a bond, investors investigate if company has the capability to repay them. The higher the perceived risk, the higher the interest rate the bond must carry. </a:t>
            </a:r>
          </a:p>
          <a:p>
            <a:pPr marL="457200" lvl="0" indent="0" rtl="0">
              <a:spcBef>
                <a:spcPts val="0"/>
              </a:spcBef>
              <a:buNone/>
            </a:pPr>
            <a:endParaRPr dirty="0"/>
          </a:p>
          <a:p>
            <a:pPr lvl="0" rtl="0">
              <a:spcBef>
                <a:spcPts val="0"/>
              </a:spcBef>
              <a:buNone/>
            </a:pPr>
            <a:endParaRPr dirty="0"/>
          </a:p>
          <a:p>
            <a:pPr lvl="0" rtl="0">
              <a:spcBef>
                <a:spcPts val="0"/>
              </a:spcBef>
              <a:buNone/>
            </a:pPr>
            <a:endParaRPr dirty="0"/>
          </a:p>
          <a:p>
            <a:pPr lvl="0" rtl="0">
              <a:spcBef>
                <a:spcPts val="0"/>
              </a:spcBef>
              <a:buNone/>
            </a:pPr>
            <a:endParaRPr dirty="0"/>
          </a:p>
        </p:txBody>
      </p:sp>
      <p:pic>
        <p:nvPicPr>
          <p:cNvPr id="82" name="Shape 82" descr="Image result for bond market"/>
          <p:cNvPicPr preferRelativeResize="0"/>
          <p:nvPr/>
        </p:nvPicPr>
        <p:blipFill>
          <a:blip r:embed="rId3">
            <a:alphaModFix/>
          </a:blip>
          <a:stretch>
            <a:fillRect/>
          </a:stretch>
        </p:blipFill>
        <p:spPr>
          <a:xfrm>
            <a:off x="6408000" y="2980799"/>
            <a:ext cx="2735999" cy="2162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a:t>How did it happen?</a:t>
            </a:r>
          </a:p>
          <a:p>
            <a:pPr lvl="0">
              <a:spcBef>
                <a:spcPts val="0"/>
              </a:spcBef>
              <a:buNone/>
            </a:pPr>
            <a:endParaRPr/>
          </a:p>
        </p:txBody>
      </p:sp>
      <p:sp>
        <p:nvSpPr>
          <p:cNvPr id="88" name="Shape 8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t>Bond investors also invest in pools of hundreds or even thousands of mortgages. The potential sums involved are surprising. </a:t>
            </a:r>
          </a:p>
          <a:p>
            <a:pPr marL="914400" lvl="1" indent="-342900" rtl="0">
              <a:spcBef>
                <a:spcPts val="0"/>
              </a:spcBef>
              <a:spcAft>
                <a:spcPts val="1000"/>
              </a:spcAft>
              <a:buSzPct val="112500"/>
            </a:pPr>
            <a:r>
              <a:rPr lang="en" sz="1600" dirty="0"/>
              <a:t>For example, Americans now owe more than $11 trillion on their homes.</a:t>
            </a:r>
            <a:r>
              <a:rPr lang="en" sz="1800" dirty="0"/>
              <a:t> </a:t>
            </a:r>
          </a:p>
          <a:p>
            <a:pPr marL="514350" lvl="0" indent="-285750" rtl="0">
              <a:spcBef>
                <a:spcPts val="1000"/>
              </a:spcBef>
              <a:buFont typeface="Arial" panose="020B0604020202020204" pitchFamily="34" charset="0"/>
              <a:buChar char="•"/>
            </a:pPr>
            <a:r>
              <a:rPr lang="en" dirty="0"/>
              <a:t>But mortgage pools are messier than most bonds. </a:t>
            </a:r>
          </a:p>
          <a:p>
            <a:pPr marL="914400" lvl="1" indent="-330200" rtl="0">
              <a:spcBef>
                <a:spcPts val="1000"/>
              </a:spcBef>
              <a:buSzPct val="100000"/>
            </a:pPr>
            <a:r>
              <a:rPr lang="en" sz="1600" dirty="0"/>
              <a:t>There's no guaranteed interest rate</a:t>
            </a:r>
          </a:p>
          <a:p>
            <a:pPr marL="914400" lvl="1" indent="-330200" rtl="0">
              <a:spcBef>
                <a:spcPts val="1000"/>
              </a:spcBef>
              <a:buSzPct val="100000"/>
            </a:pPr>
            <a:r>
              <a:rPr lang="en" sz="1600" dirty="0"/>
              <a:t>There's certainly no fixed maturity date </a:t>
            </a:r>
          </a:p>
          <a:p>
            <a:pPr marL="914400" lvl="1" indent="-330200" rtl="0">
              <a:spcBef>
                <a:spcPts val="1000"/>
              </a:spcBef>
              <a:buSzPct val="100000"/>
            </a:pPr>
            <a:r>
              <a:rPr lang="en" sz="1600" dirty="0"/>
              <a:t>And most problematic, there's no easy way to assign a single probability to the chance of default. </a:t>
            </a:r>
          </a:p>
          <a:p>
            <a:pPr lvl="0">
              <a:spcBef>
                <a:spcPts val="0"/>
              </a:spcBef>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Tranching</a:t>
            </a:r>
          </a:p>
        </p:txBody>
      </p:sp>
      <p:sp>
        <p:nvSpPr>
          <p:cNvPr id="94" name="Shape 9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Font typeface="Arial" panose="020B0604020202020204" pitchFamily="34" charset="0"/>
              <a:buChar char="•"/>
            </a:pPr>
            <a:r>
              <a:rPr lang="en" dirty="0"/>
              <a:t>Divides a pool and allows for the creation of safe bonds with a risk-free triple-A credit rating. </a:t>
            </a:r>
          </a:p>
          <a:p>
            <a:pPr marL="914400" lvl="1" indent="-330200" rtl="0">
              <a:spcBef>
                <a:spcPts val="0"/>
              </a:spcBef>
              <a:buSzPct val="100000"/>
            </a:pPr>
            <a:r>
              <a:rPr lang="en" sz="1600" dirty="0"/>
              <a:t>Investors in the first tranche, or slice, are first in line to be paid off. </a:t>
            </a:r>
          </a:p>
          <a:p>
            <a:pPr marL="914400" lvl="1" indent="-330200" rtl="0">
              <a:spcBef>
                <a:spcPts val="0"/>
              </a:spcBef>
              <a:buSzPct val="100000"/>
            </a:pPr>
            <a:r>
              <a:rPr lang="en" sz="1600" dirty="0"/>
              <a:t>Those next in line might get only a double-A credit rating on their tranche of bonds but will be able to charge a higher interest rate for bearing the slightly higher chance of default. </a:t>
            </a:r>
          </a:p>
          <a:p>
            <a:pPr lvl="0">
              <a:spcBef>
                <a:spcPts val="0"/>
              </a:spcBef>
              <a:buNone/>
            </a:pPr>
            <a:endParaRP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95285"/>
            <a:ext cx="8520600" cy="572700"/>
          </a:xfrm>
          <a:prstGeom prst="rect">
            <a:avLst/>
          </a:prstGeom>
        </p:spPr>
        <p:txBody>
          <a:bodyPr lIns="91425" tIns="91425" rIns="91425" bIns="91425" anchor="t" anchorCtr="0">
            <a:noAutofit/>
          </a:bodyPr>
          <a:lstStyle/>
          <a:p>
            <a:pPr lvl="0">
              <a:spcBef>
                <a:spcPts val="0"/>
              </a:spcBef>
              <a:buNone/>
            </a:pPr>
            <a:r>
              <a:rPr lang="en" dirty="0"/>
              <a:t>Tranching</a:t>
            </a:r>
          </a:p>
        </p:txBody>
      </p:sp>
      <p:sp>
        <p:nvSpPr>
          <p:cNvPr id="100" name="Shape 100"/>
          <p:cNvSpPr txBox="1">
            <a:spLocks noGrp="1"/>
          </p:cNvSpPr>
          <p:nvPr>
            <p:ph type="body" idx="1"/>
          </p:nvPr>
        </p:nvSpPr>
        <p:spPr>
          <a:xfrm>
            <a:off x="311700" y="738305"/>
            <a:ext cx="8520600" cy="3416400"/>
          </a:xfrm>
          <a:prstGeom prst="rect">
            <a:avLst/>
          </a:prstGeom>
        </p:spPr>
        <p:txBody>
          <a:bodyPr lIns="91425" tIns="91425" rIns="91425" bIns="91425" anchor="t" anchorCtr="0">
            <a:noAutofit/>
          </a:bodyPr>
          <a:lstStyle/>
          <a:p>
            <a:pPr marL="514350" lvl="0" indent="-285750" rtl="0">
              <a:spcBef>
                <a:spcPts val="0"/>
              </a:spcBef>
              <a:spcAft>
                <a:spcPts val="1000"/>
              </a:spcAft>
              <a:buFont typeface="Arial" panose="020B0604020202020204" pitchFamily="34" charset="0"/>
              <a:buChar char="•"/>
            </a:pPr>
            <a:r>
              <a:rPr lang="en" dirty="0"/>
              <a:t>Investors believed there was no way hundreds of homeowners would all default on their loans at the same time. </a:t>
            </a:r>
          </a:p>
          <a:p>
            <a:pPr marL="914400" lvl="1" indent="-228600" rtl="0">
              <a:spcBef>
                <a:spcPts val="0"/>
              </a:spcBef>
              <a:spcAft>
                <a:spcPts val="1000"/>
              </a:spcAft>
            </a:pPr>
            <a:r>
              <a:rPr lang="en" sz="1800" dirty="0"/>
              <a:t>One person might lose his job, another might fall ill. But those are individual calamities that don't affect the mortgage pool much as a whole</a:t>
            </a:r>
          </a:p>
          <a:p>
            <a:pPr marL="514350" lvl="0" indent="-285750" rtl="0">
              <a:spcBef>
                <a:spcPts val="0"/>
              </a:spcBef>
              <a:buFont typeface="Arial" panose="020B0604020202020204" pitchFamily="34" charset="0"/>
              <a:buChar char="•"/>
            </a:pPr>
            <a:r>
              <a:rPr lang="en" dirty="0"/>
              <a:t>However, not all catastrophes are individual, it also involves correlation.</a:t>
            </a:r>
          </a:p>
          <a:p>
            <a:pPr marL="914400" lvl="1" indent="-228600" rtl="0">
              <a:spcBef>
                <a:spcPts val="0"/>
              </a:spcBef>
            </a:pPr>
            <a:r>
              <a:rPr lang="en" sz="1800" dirty="0"/>
              <a:t>Falling house prices, affect a large number of people at once. </a:t>
            </a:r>
          </a:p>
          <a:p>
            <a:pPr marL="914400" lvl="1" indent="-342900" rtl="0">
              <a:spcBef>
                <a:spcPts val="0"/>
              </a:spcBef>
              <a:spcAft>
                <a:spcPts val="1000"/>
              </a:spcAft>
              <a:buSzPct val="100000"/>
            </a:pPr>
            <a:r>
              <a:rPr lang="en" sz="1800" dirty="0"/>
              <a:t>If i default on my mortgage (as a result of falling house prices), it is likely that my neighbours will default too - </a:t>
            </a:r>
            <a:r>
              <a:rPr lang="en" sz="1800" b="1" dirty="0"/>
              <a:t>CORRELATION</a:t>
            </a:r>
          </a:p>
          <a:p>
            <a:pPr marL="457200" lvl="0" indent="-342900">
              <a:spcBef>
                <a:spcPts val="0"/>
              </a:spcBef>
              <a:buSzPct val="100000"/>
              <a:buFont typeface="Arial" panose="020B0604020202020204" pitchFamily="34" charset="0"/>
              <a:buChar char="•"/>
            </a:pPr>
            <a:r>
              <a:rPr lang="en" dirty="0"/>
              <a:t>Investors like risk. What they hate is not knowing how big the risk is. Hence, bond investors and mortgage lenders desperately want to be able to measure, model, and price correlation.</a:t>
            </a:r>
          </a:p>
          <a:p>
            <a:pPr lvl="0">
              <a:spcBef>
                <a:spcPts val="0"/>
              </a:spcBef>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157025"/>
            <a:ext cx="8520600" cy="572700"/>
          </a:xfrm>
          <a:prstGeom prst="rect">
            <a:avLst/>
          </a:prstGeom>
        </p:spPr>
        <p:txBody>
          <a:bodyPr lIns="91425" tIns="91425" rIns="91425" bIns="91425" anchor="t" anchorCtr="0">
            <a:noAutofit/>
          </a:bodyPr>
          <a:lstStyle/>
          <a:p>
            <a:pPr lvl="0">
              <a:spcBef>
                <a:spcPts val="0"/>
              </a:spcBef>
              <a:buNone/>
            </a:pPr>
            <a:r>
              <a:rPr lang="en"/>
              <a:t>Correlation</a:t>
            </a:r>
          </a:p>
        </p:txBody>
      </p:sp>
      <p:sp>
        <p:nvSpPr>
          <p:cNvPr id="106" name="Shape 106"/>
          <p:cNvSpPr txBox="1">
            <a:spLocks noGrp="1"/>
          </p:cNvSpPr>
          <p:nvPr>
            <p:ph type="body" idx="1"/>
          </p:nvPr>
        </p:nvSpPr>
        <p:spPr>
          <a:xfrm>
            <a:off x="311700" y="0"/>
            <a:ext cx="8520600" cy="2918460"/>
          </a:xfrm>
          <a:prstGeom prst="rect">
            <a:avLst/>
          </a:prstGeom>
        </p:spPr>
        <p:txBody>
          <a:bodyPr lIns="91425" tIns="91425" rIns="91425" bIns="91425" anchor="t" anchorCtr="0">
            <a:noAutofit/>
          </a:bodyPr>
          <a:lstStyle/>
          <a:p>
            <a:pPr lvl="0" rtl="0">
              <a:spcBef>
                <a:spcPts val="0"/>
              </a:spcBef>
              <a:buNone/>
            </a:pPr>
            <a:endParaRPr sz="1600" dirty="0"/>
          </a:p>
          <a:p>
            <a:pPr marL="457200" lvl="0" indent="-330200" rtl="0">
              <a:spcBef>
                <a:spcPts val="0"/>
              </a:spcBef>
              <a:buSzPct val="100000"/>
              <a:buFont typeface="Arial" panose="020B0604020202020204" pitchFamily="34" charset="0"/>
              <a:buChar char="•"/>
            </a:pPr>
            <a:endParaRPr lang="en" sz="1600" dirty="0"/>
          </a:p>
          <a:p>
            <a:pPr marL="457200" lvl="0" indent="-330200" rtl="0">
              <a:spcBef>
                <a:spcPts val="0"/>
              </a:spcBef>
              <a:buSzPct val="100000"/>
              <a:buFont typeface="Arial" panose="020B0604020202020204" pitchFamily="34" charset="0"/>
              <a:buChar char="•"/>
            </a:pPr>
            <a:r>
              <a:rPr lang="en" sz="1600" dirty="0"/>
              <a:t>Probability that Alice’s parents will get divorced this year is about 5 percent</a:t>
            </a:r>
          </a:p>
          <a:p>
            <a:pPr marL="457200" lvl="0" indent="-330200" rtl="0">
              <a:spcBef>
                <a:spcPts val="0"/>
              </a:spcBef>
              <a:buSzPct val="100000"/>
            </a:pPr>
            <a:r>
              <a:rPr lang="en" sz="1600" dirty="0"/>
              <a:t>		The risk of her getting head lice is about 5 percent</a:t>
            </a:r>
          </a:p>
          <a:p>
            <a:pPr marL="457200" lvl="0" indent="-330200" rtl="0">
              <a:spcBef>
                <a:spcPts val="0"/>
              </a:spcBef>
              <a:buSzPct val="100000"/>
            </a:pPr>
            <a:r>
              <a:rPr lang="en" sz="1600" dirty="0"/>
              <a:t>		The chance of her seeing a teacher slip on a banana peel is about 5 percent</a:t>
            </a:r>
          </a:p>
          <a:p>
            <a:pPr marL="457200" lvl="0" indent="-330200" rtl="0">
              <a:spcBef>
                <a:spcPts val="0"/>
              </a:spcBef>
              <a:buSzPct val="100000"/>
            </a:pPr>
            <a:r>
              <a:rPr lang="en" sz="1600" dirty="0"/>
              <a:t>		The likelihood of her winning the class spelling bee is about 5 percent </a:t>
            </a:r>
          </a:p>
          <a:p>
            <a:pPr marL="412750" marR="0" lvl="0" indent="-285750" algn="l" rtl="0">
              <a:lnSpc>
                <a:spcPct val="115000"/>
              </a:lnSpc>
              <a:spcBef>
                <a:spcPts val="0"/>
              </a:spcBef>
              <a:spcAft>
                <a:spcPts val="1600"/>
              </a:spcAft>
              <a:buSzPct val="100000"/>
              <a:buFont typeface="Arial" panose="020B0604020202020204" pitchFamily="34" charset="0"/>
              <a:buChar char="•"/>
            </a:pPr>
            <a:r>
              <a:rPr lang="en" sz="1600" dirty="0"/>
              <a:t>If Britney's parents get divorced, chances that Alice's parents will get divorced too is still about 5 percent: </a:t>
            </a:r>
            <a:r>
              <a:rPr lang="en" sz="1600" b="1" dirty="0"/>
              <a:t>The correlation there is close to zero</a:t>
            </a:r>
            <a:r>
              <a:rPr lang="en" sz="1600" dirty="0"/>
              <a:t>. </a:t>
            </a:r>
          </a:p>
          <a:p>
            <a:pPr marL="457200" marR="0" lvl="0" indent="-330200" algn="l" rtl="0">
              <a:lnSpc>
                <a:spcPct val="115000"/>
              </a:lnSpc>
              <a:spcBef>
                <a:spcPts val="0"/>
              </a:spcBef>
              <a:spcAft>
                <a:spcPts val="1600"/>
              </a:spcAft>
              <a:buSzPct val="100000"/>
              <a:buFont typeface="Arial" panose="020B0604020202020204" pitchFamily="34" charset="0"/>
              <a:buChar char="•"/>
            </a:pPr>
            <a:r>
              <a:rPr lang="en" sz="1600" dirty="0"/>
              <a:t>If Britney gets head lice, the chance that Alice will get head lice is much higher, about 50 percent—which means the </a:t>
            </a:r>
            <a:r>
              <a:rPr lang="en" sz="1600" b="1" dirty="0"/>
              <a:t>correlation is probably up in the 0.5 range</a:t>
            </a:r>
            <a:r>
              <a:rPr lang="en" sz="1600" dirty="0"/>
              <a:t>. </a:t>
            </a:r>
          </a:p>
          <a:p>
            <a:pPr marL="457200" marR="0" lvl="0" indent="-330200" algn="l" rtl="0">
              <a:lnSpc>
                <a:spcPct val="115000"/>
              </a:lnSpc>
              <a:spcBef>
                <a:spcPts val="0"/>
              </a:spcBef>
              <a:spcAft>
                <a:spcPts val="1600"/>
              </a:spcAft>
              <a:buSzPct val="100000"/>
              <a:buFont typeface="Arial" panose="020B0604020202020204" pitchFamily="34" charset="0"/>
              <a:buChar char="•"/>
            </a:pPr>
            <a:r>
              <a:rPr lang="en" sz="1600" dirty="0"/>
              <a:t>If Britney sees a teacher slip on a banana peel, chances that Alice will see it too is very high. It could be as much as 95 percent, which means the </a:t>
            </a:r>
            <a:r>
              <a:rPr lang="en" sz="1600" b="1" dirty="0"/>
              <a:t>correlation is close to 1</a:t>
            </a:r>
            <a:r>
              <a:rPr lang="en" sz="1600" dirty="0"/>
              <a:t>. </a:t>
            </a:r>
          </a:p>
          <a:p>
            <a:pPr marL="457200" marR="0" lvl="0" indent="-330200" algn="l" rtl="0">
              <a:lnSpc>
                <a:spcPct val="115000"/>
              </a:lnSpc>
              <a:spcBef>
                <a:spcPts val="0"/>
              </a:spcBef>
              <a:spcAft>
                <a:spcPts val="1600"/>
              </a:spcAft>
              <a:buSzPct val="100000"/>
            </a:pPr>
            <a:r>
              <a:rPr lang="en" sz="1600" dirty="0"/>
              <a:t>If Britney wins the class spelling bee, the chance of Alice winning it is zero, which means the </a:t>
            </a:r>
            <a:r>
              <a:rPr lang="en" sz="1600" b="1" dirty="0"/>
              <a:t>correlation is negative: -1</a:t>
            </a:r>
            <a:r>
              <a:rPr lang="en" sz="1600" dirty="0"/>
              <a:t>. </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1240</Words>
  <Application>Microsoft Office PowerPoint</Application>
  <PresentationFormat>On-screen Show (16:9)</PresentationFormat>
  <Paragraphs>107</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simple-light-2</vt:lpstr>
      <vt:lpstr>Recipe for disaster: The formula that killed Wall Street</vt:lpstr>
      <vt:lpstr>Questions to answer:</vt:lpstr>
      <vt:lpstr>Gaussian Copula Model</vt:lpstr>
      <vt:lpstr>Gaussian Copula Model </vt:lpstr>
      <vt:lpstr>How did it happen?</vt:lpstr>
      <vt:lpstr>How did it happen? </vt:lpstr>
      <vt:lpstr>Tranching</vt:lpstr>
      <vt:lpstr>Tranching</vt:lpstr>
      <vt:lpstr>Correlation</vt:lpstr>
      <vt:lpstr>Correlation in the world of mortgages</vt:lpstr>
      <vt:lpstr>Credit Default Swaps</vt:lpstr>
      <vt:lpstr>How does the Gaussian Copula Model work?</vt:lpstr>
      <vt:lpstr>How does the Gaussian Copula Model work? </vt:lpstr>
      <vt:lpstr>How does the Gaussian Copula Model work? </vt:lpstr>
      <vt:lpstr>How does the Gaussian Copula Model work? </vt:lpstr>
      <vt:lpstr>Damage was actually foreseeable..</vt:lpstr>
      <vt:lpstr>Who is to be blamed?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Recipe for disaster: The formula that killed Wall Street</dc:title>
  <cp:lastModifiedBy>Jia Yuan</cp:lastModifiedBy>
  <cp:revision>2</cp:revision>
  <dcterms:modified xsi:type="dcterms:W3CDTF">2017-03-09T14:34:13Z</dcterms:modified>
</cp:coreProperties>
</file>