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8" r:id="rId2"/>
    <p:sldId id="259" r:id="rId3"/>
    <p:sldId id="256" r:id="rId4"/>
    <p:sldId id="269" r:id="rId5"/>
    <p:sldId id="257" r:id="rId6"/>
    <p:sldId id="260" r:id="rId7"/>
    <p:sldId id="265" r:id="rId8"/>
    <p:sldId id="266" r:id="rId9"/>
    <p:sldId id="267" r:id="rId10"/>
    <p:sldId id="270" r:id="rId11"/>
    <p:sldId id="261" r:id="rId12"/>
    <p:sldId id="262" r:id="rId13"/>
    <p:sldId id="268" r:id="rId14"/>
    <p:sldId id="271" r:id="rId15"/>
    <p:sldId id="264" r:id="rId16"/>
    <p:sldId id="272" r:id="rId17"/>
    <p:sldId id="273" r:id="rId18"/>
    <p:sldId id="26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2/14/2017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2/14/2017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2/14/2017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2/14/2017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2/14/2017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2/14/2017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62445" y="2498626"/>
            <a:ext cx="10058400" cy="1609344"/>
          </a:xfrm>
        </p:spPr>
        <p:txBody>
          <a:bodyPr>
            <a:noAutofit/>
          </a:bodyPr>
          <a:lstStyle/>
          <a:p>
            <a:pPr algn="ctr"/>
            <a:r>
              <a:rPr lang="en-SG" sz="4800" dirty="0">
                <a:latin typeface="Cooper Black" panose="0208090404030B020404" pitchFamily="18" charset="0"/>
              </a:rPr>
              <a:t>PRELUDE (AGAIN)</a:t>
            </a:r>
            <a:br>
              <a:rPr lang="en-SG" sz="4800" dirty="0">
                <a:latin typeface="Cooper Black" panose="0208090404030B020404" pitchFamily="18" charset="0"/>
              </a:rPr>
            </a:br>
            <a:r>
              <a:rPr lang="en-SG" sz="4800" dirty="0">
                <a:latin typeface="Cooper Black" panose="0208090404030B020404" pitchFamily="18" charset="0"/>
              </a:rPr>
              <a:t>A topic on Opiates (Again)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827" y="4239948"/>
            <a:ext cx="3563636" cy="23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3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43192" y="1671397"/>
            <a:ext cx="5451627" cy="3516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135" y="484632"/>
            <a:ext cx="5161935" cy="1609344"/>
          </a:xfrm>
        </p:spPr>
        <p:txBody>
          <a:bodyPr>
            <a:normAutofit/>
          </a:bodyPr>
          <a:lstStyle/>
          <a:p>
            <a:r>
              <a:rPr lang="en-SG" sz="4400" dirty="0"/>
              <a:t>Fallacy: An Appeal to Authority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135" y="2121408"/>
            <a:ext cx="5161934" cy="4092579"/>
          </a:xfrm>
        </p:spPr>
        <p:txBody>
          <a:bodyPr>
            <a:normAutofit fontScale="92500"/>
          </a:bodyPr>
          <a:lstStyle/>
          <a:p>
            <a:r>
              <a:rPr lang="en-SG" dirty="0"/>
              <a:t>Typically, the person making the argument will say things like :</a:t>
            </a:r>
            <a:br>
              <a:rPr lang="en-SG" dirty="0"/>
            </a:br>
            <a:endParaRPr lang="en-SG" dirty="0"/>
          </a:p>
          <a:p>
            <a:pPr marL="0" indent="0">
              <a:buNone/>
            </a:pPr>
            <a:r>
              <a:rPr lang="en-SG" dirty="0"/>
              <a:t>"I have a book that says...", or "they say...", or "</a:t>
            </a:r>
            <a:r>
              <a:rPr lang="en-SG" dirty="0">
                <a:solidFill>
                  <a:srgbClr val="FF0000"/>
                </a:solidFill>
              </a:rPr>
              <a:t>the experts say...", </a:t>
            </a:r>
            <a:r>
              <a:rPr lang="en-SG" dirty="0"/>
              <a:t>or "scientists believe that...", or "I read in the paper..“ etc.</a:t>
            </a:r>
          </a:p>
          <a:p>
            <a:pPr marL="0" indent="0">
              <a:buNone/>
            </a:pPr>
            <a:r>
              <a:rPr lang="en-SG" dirty="0"/>
              <a:t>In such cases the person is often </a:t>
            </a:r>
            <a:r>
              <a:rPr lang="en-SG" dirty="0">
                <a:solidFill>
                  <a:srgbClr val="FF0000"/>
                </a:solidFill>
              </a:rPr>
              <a:t>hoping that the listener(s) will simply accept the unidentified source as a legitimate authority </a:t>
            </a:r>
            <a:r>
              <a:rPr lang="en-SG" dirty="0"/>
              <a:t>and believe the claim</a:t>
            </a:r>
          </a:p>
          <a:p>
            <a:pPr marL="0" indent="0">
              <a:buNone/>
            </a:pPr>
            <a:endParaRPr lang="en-SG" dirty="0"/>
          </a:p>
          <a:p>
            <a:pPr marL="0" indent="0" algn="ctr">
              <a:buNone/>
            </a:pPr>
            <a:r>
              <a:rPr lang="en-SG" dirty="0"/>
              <a:t>If accepted, the person has fallen to the fallacy</a:t>
            </a:r>
          </a:p>
        </p:txBody>
      </p:sp>
    </p:spTree>
    <p:extLst>
      <p:ext uri="{BB962C8B-B14F-4D97-AF65-F5344CB8AC3E}">
        <p14:creationId xmlns:p14="http://schemas.microsoft.com/office/powerpoint/2010/main" val="6893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443" r="2959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9" name="Group 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en-SG" sz="4800"/>
              <a:t>The Cigarette Industry and its 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050792"/>
          </a:xfrm>
        </p:spPr>
        <p:txBody>
          <a:bodyPr>
            <a:normAutofit/>
          </a:bodyPr>
          <a:lstStyle/>
          <a:p>
            <a:r>
              <a:rPr lang="en-SG" dirty="0"/>
              <a:t>In 1954, US tobacco manufacturers released </a:t>
            </a:r>
          </a:p>
          <a:p>
            <a:pPr marL="0" indent="0">
              <a:buNone/>
            </a:pPr>
            <a:r>
              <a:rPr lang="en-SG" dirty="0"/>
              <a:t>“</a:t>
            </a:r>
            <a:r>
              <a:rPr lang="en-SG" b="1" dirty="0"/>
              <a:t>A Frank Statement to Cigarette Smokers</a:t>
            </a:r>
            <a:r>
              <a:rPr lang="en-SG" dirty="0"/>
              <a:t>” </a:t>
            </a:r>
          </a:p>
          <a:p>
            <a:pPr marL="0" indent="0">
              <a:buNone/>
            </a:pPr>
            <a:r>
              <a:rPr lang="en-SG" dirty="0"/>
              <a:t>which appeared in 448 newspapers in 258 cities, reaching an estimated 43++ million Americans</a:t>
            </a:r>
          </a:p>
          <a:p>
            <a:endParaRPr lang="en-SG" dirty="0"/>
          </a:p>
          <a:p>
            <a:r>
              <a:rPr lang="en-SG" dirty="0"/>
              <a:t>This statement is </a:t>
            </a:r>
            <a:r>
              <a:rPr lang="en-SG" b="1" dirty="0">
                <a:solidFill>
                  <a:srgbClr val="FF0000"/>
                </a:solidFill>
              </a:rPr>
              <a:t>misleading</a:t>
            </a:r>
            <a:r>
              <a:rPr lang="en-SG" b="1" dirty="0"/>
              <a:t> </a:t>
            </a:r>
            <a:r>
              <a:rPr lang="en-SG" dirty="0"/>
              <a:t>since some of the medical authorities identified as </a:t>
            </a:r>
            <a:r>
              <a:rPr lang="en-SG" dirty="0">
                <a:solidFill>
                  <a:srgbClr val="FF0000"/>
                </a:solidFill>
              </a:rPr>
              <a:t>questioning the evidence</a:t>
            </a:r>
            <a:r>
              <a:rPr lang="en-SG" dirty="0"/>
              <a:t> that smoking was a cause of cancer, and not supporting it.</a:t>
            </a:r>
          </a:p>
        </p:txBody>
      </p:sp>
    </p:spTree>
    <p:extLst>
      <p:ext uri="{BB962C8B-B14F-4D97-AF65-F5344CB8AC3E}">
        <p14:creationId xmlns:p14="http://schemas.microsoft.com/office/powerpoint/2010/main" val="57329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1508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8" y="0"/>
            <a:ext cx="6100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7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Biased Citations in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SG" dirty="0"/>
              <a:t>Given the industry’s promise to investigate the smoking and health question,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SG" dirty="0"/>
              <a:t>Research papers should be bountiful and accounted for.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SG" dirty="0"/>
              <a:t>BUT IT ISN’T THE CASE</a:t>
            </a:r>
          </a:p>
          <a:p>
            <a:pPr>
              <a:buFont typeface="Wingdings" panose="05000000000000000000" pitchFamily="2" charset="2"/>
              <a:buChar char="Ø"/>
            </a:pPr>
            <a:endParaRPr lang="en-SG" dirty="0"/>
          </a:p>
          <a:p>
            <a:r>
              <a:rPr lang="en-SG" dirty="0"/>
              <a:t>An author query reveal that: </a:t>
            </a:r>
          </a:p>
          <a:p>
            <a:pPr marL="0" indent="0" algn="ctr">
              <a:buNone/>
            </a:pPr>
            <a:r>
              <a:rPr lang="en-SG" b="1" dirty="0"/>
              <a:t>only &lt;100 citations to papers out of 63120 were authored to the 29 company execs/industry scientists/scientific leaders.</a:t>
            </a:r>
          </a:p>
          <a:p>
            <a:pPr marL="0" indent="0" algn="ctr">
              <a:buNone/>
            </a:pPr>
            <a:endParaRPr lang="en-SG" b="1" dirty="0"/>
          </a:p>
        </p:txBody>
      </p:sp>
    </p:spTree>
    <p:extLst>
      <p:ext uri="{BB962C8B-B14F-4D97-AF65-F5344CB8AC3E}">
        <p14:creationId xmlns:p14="http://schemas.microsoft.com/office/powerpoint/2010/main" val="390099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5" r="-3" b="-3"/>
          <a:stretch/>
        </p:blipFill>
        <p:spPr>
          <a:xfrm>
            <a:off x="6361113" y="2193036"/>
            <a:ext cx="4773168" cy="39806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4759452" cy="4050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SG" sz="2400" b="1" dirty="0">
                <a:solidFill>
                  <a:schemeClr val="accent4"/>
                </a:solidFill>
              </a:rPr>
              <a:t>THIS SHOWED THAT SCIENTISTS AND EXECS IN THE CIGARETTE INDUSTRY WERE </a:t>
            </a:r>
            <a:r>
              <a:rPr lang="en-SG" sz="2400" b="1" dirty="0">
                <a:solidFill>
                  <a:schemeClr val="accent1"/>
                </a:solidFill>
              </a:rPr>
              <a:t>RELECUTANT TO SHARE THEIR RESULTS </a:t>
            </a:r>
            <a:r>
              <a:rPr lang="en-SG" sz="2400" b="1" dirty="0">
                <a:solidFill>
                  <a:schemeClr val="accent4"/>
                </a:solidFill>
              </a:rPr>
              <a:t>TO THE WIDE SCIENTIFIC COMMUNITY, AND THE PUBLIC.</a:t>
            </a:r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4202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G" sz="4800" dirty="0"/>
              <a:t>Misperceptions of the Public – the STATS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Misperceptions were partly copulated by the Fallacy to Authority</a:t>
            </a:r>
          </a:p>
          <a:p>
            <a:endParaRPr lang="en-SG" dirty="0"/>
          </a:p>
          <a:p>
            <a:r>
              <a:rPr lang="en-SG" dirty="0"/>
              <a:t>In 1954, only 41% of people believed that smoking is a cause of cancer, compared to 92% in 1999 where research was done intensively, and released to the public.</a:t>
            </a:r>
          </a:p>
          <a:p>
            <a:endParaRPr lang="en-SG" dirty="0"/>
          </a:p>
          <a:p>
            <a:r>
              <a:rPr lang="en-SG" dirty="0"/>
              <a:t>Back then smokers were </a:t>
            </a:r>
            <a:r>
              <a:rPr lang="en-SG" b="1" dirty="0"/>
              <a:t>misdirected about health issues</a:t>
            </a:r>
            <a:r>
              <a:rPr lang="en-SG" dirty="0"/>
              <a:t>, where concerns were directed to </a:t>
            </a:r>
            <a:r>
              <a:rPr lang="en-SG" u="sng" dirty="0"/>
              <a:t>avoidance of throat irritation</a:t>
            </a:r>
            <a:r>
              <a:rPr lang="en-SG" dirty="0"/>
              <a:t>.</a:t>
            </a:r>
          </a:p>
          <a:p>
            <a:endParaRPr lang="en-SG" dirty="0"/>
          </a:p>
          <a:p>
            <a:r>
              <a:rPr lang="en-SG" dirty="0"/>
              <a:t>Without concrete information, many smokers </a:t>
            </a:r>
            <a:r>
              <a:rPr lang="en-SG" b="1" dirty="0"/>
              <a:t>believed that their personal risk of illness are no greater than average</a:t>
            </a:r>
            <a:r>
              <a:rPr lang="en-SG" dirty="0"/>
              <a:t>.</a:t>
            </a:r>
          </a:p>
          <a:p>
            <a:endParaRPr lang="en-SG" dirty="0"/>
          </a:p>
          <a:p>
            <a:endParaRPr lang="en-SG" dirty="0"/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2799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3" y="416689"/>
            <a:ext cx="12176217" cy="5741043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8368497" y="1956121"/>
            <a:ext cx="3823503" cy="983847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2384385" y="3842794"/>
            <a:ext cx="8738886" cy="833378"/>
          </a:xfrm>
          <a:prstGeom prst="fram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4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Ending off…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Here are some topics that can revolve around these “lying” scenarios too:</a:t>
            </a:r>
          </a:p>
          <a:p>
            <a:pPr marL="0" indent="0">
              <a:buNone/>
            </a:pPr>
            <a:endParaRPr lang="en-SG" dirty="0"/>
          </a:p>
          <a:p>
            <a:pPr marL="0" indent="0">
              <a:buNone/>
            </a:pPr>
            <a:r>
              <a:rPr lang="en-SG" dirty="0"/>
              <a:t>Going Vegan, good for Mother Earth?</a:t>
            </a:r>
          </a:p>
          <a:p>
            <a:pPr marL="0" indent="0">
              <a:buNone/>
            </a:pPr>
            <a:endParaRPr lang="en-SG" dirty="0"/>
          </a:p>
          <a:p>
            <a:pPr marL="0" indent="0">
              <a:buNone/>
            </a:pPr>
            <a:r>
              <a:rPr lang="en-SG" dirty="0"/>
              <a:t>Medicinal Marijuana </a:t>
            </a:r>
            <a:r>
              <a:rPr lang="en-SG" dirty="0" err="1"/>
              <a:t>etc</a:t>
            </a:r>
            <a:r>
              <a:rPr lang="en-SG" dirty="0"/>
              <a:t>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149" y="3564038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References: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Cummings, K.M., Morley, C.P. and Hyland, A. (2002). Failed promises of the cigarette industry and its effect on consumer misperceptions about the health risks of smoking. Tobacco Control, 11 (</a:t>
            </a:r>
            <a:r>
              <a:rPr lang="en-SG" dirty="0" err="1"/>
              <a:t>Suppl</a:t>
            </a:r>
            <a:r>
              <a:rPr lang="en-SG" dirty="0"/>
              <a:t> I):i110–i117.</a:t>
            </a:r>
          </a:p>
          <a:p>
            <a:r>
              <a:rPr lang="en-SG" dirty="0"/>
              <a:t>Tobacco Industry Research Committee (TIRC). A Frank Statement to Cigarette Smokers. 4 January 1954. Bates No. 03046592-03046593</a:t>
            </a:r>
          </a:p>
          <a:p>
            <a:r>
              <a:rPr lang="en-SG" dirty="0" err="1" smtClean="0"/>
              <a:t>Rodgman</a:t>
            </a:r>
            <a:r>
              <a:rPr lang="en-SG" dirty="0" smtClean="0"/>
              <a:t>, </a:t>
            </a:r>
            <a:r>
              <a:rPr lang="en-SG" dirty="0"/>
              <a:t>A. The analysis of cigarette smoke condensate. I. The isolation and/or identification of polycyclic aromatic hydrocarbons in Camel cigarette smoke condensate. R. J. Reynolds Tobacco, 28 September 1956, Bates No. 504912057-504912091</a:t>
            </a:r>
            <a:r>
              <a:rPr lang="en-SG" dirty="0" smtClean="0"/>
              <a:t>.</a:t>
            </a:r>
          </a:p>
          <a:p>
            <a:r>
              <a:rPr lang="en-SG" dirty="0" smtClean="0"/>
              <a:t>Hans, H. </a:t>
            </a:r>
            <a:r>
              <a:rPr lang="en-SG" dirty="0"/>
              <a:t>"Fallacies". The Stanford </a:t>
            </a:r>
            <a:r>
              <a:rPr lang="en-SG" dirty="0" err="1"/>
              <a:t>Encyclopedia</a:t>
            </a:r>
            <a:r>
              <a:rPr lang="en-SG" dirty="0"/>
              <a:t> of Philosophy (Summer 2015 ed.). The Metaphysics Research Lab, </a:t>
            </a:r>
            <a:r>
              <a:rPr lang="en-SG" dirty="0" err="1"/>
              <a:t>Center</a:t>
            </a:r>
            <a:r>
              <a:rPr lang="en-SG" dirty="0"/>
              <a:t> for the Study of Language and Information, Stanford University. ISSN 1095-5054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2005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8" name="Oval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7"/>
            <a:ext cx="12192000" cy="261046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26" name="Oval 2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6228" y="1116915"/>
            <a:ext cx="5221140" cy="2166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946" y="474800"/>
            <a:ext cx="4145348" cy="3451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415" y="4696442"/>
            <a:ext cx="10092266" cy="14722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7400" kern="1200" cap="all" baseline="0" dirty="0">
                <a:blipFill dpi="0" rotWithShape="1">
                  <a:blip r:embed="rId4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Our “Lead” today… Cigarettes</a:t>
            </a:r>
          </a:p>
        </p:txBody>
      </p:sp>
    </p:spTree>
    <p:extLst>
      <p:ext uri="{BB962C8B-B14F-4D97-AF65-F5344CB8AC3E}">
        <p14:creationId xmlns:p14="http://schemas.microsoft.com/office/powerpoint/2010/main" val="1193672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sz="5400" dirty="0">
                <a:solidFill>
                  <a:srgbClr val="FF0000"/>
                </a:solidFill>
                <a:latin typeface="Cooper Black" panose="0208090404030B020404" pitchFamily="18" charset="0"/>
              </a:rPr>
              <a:t>Misleading</a:t>
            </a:r>
            <a:r>
              <a:rPr lang="en-SG" sz="5400" dirty="0">
                <a:latin typeface="Cooper Black" panose="0208090404030B020404" pitchFamily="18" charset="0"/>
              </a:rPr>
              <a:t> by withholding crucial data – The cigarette Industry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SG" dirty="0"/>
              <a:t>Goh Jie Sheng/ Bok Wen Xuan/ Annabella Fong</a:t>
            </a:r>
          </a:p>
          <a:p>
            <a:r>
              <a:rPr lang="en-SG" dirty="0"/>
              <a:t>Presenter for this week: Goh Jie Sheng</a:t>
            </a:r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17748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497" r="7062" b="-3"/>
          <a:stretch/>
        </p:blipFill>
        <p:spPr>
          <a:xfrm>
            <a:off x="6361113" y="2193036"/>
            <a:ext cx="4773168" cy="398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SG" dirty="0"/>
              <a:t>Tricks of the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4759452" cy="4050792"/>
          </a:xfrm>
        </p:spPr>
        <p:txBody>
          <a:bodyPr>
            <a:normAutofit/>
          </a:bodyPr>
          <a:lstStyle/>
          <a:p>
            <a:r>
              <a:rPr lang="en-SG" dirty="0"/>
              <a:t>Product Design</a:t>
            </a:r>
          </a:p>
          <a:p>
            <a:r>
              <a:rPr lang="en-SG" dirty="0"/>
              <a:t>Controlling of data</a:t>
            </a:r>
          </a:p>
          <a:p>
            <a:r>
              <a:rPr lang="en-SG" dirty="0"/>
              <a:t>Data is power</a:t>
            </a:r>
          </a:p>
          <a:p>
            <a:r>
              <a:rPr lang="en-SG" dirty="0"/>
              <a:t>Authority Fallacy</a:t>
            </a:r>
          </a:p>
          <a:p>
            <a:r>
              <a:rPr lang="en-SG" dirty="0"/>
              <a:t>The “Frank” Statement</a:t>
            </a:r>
          </a:p>
          <a:p>
            <a:r>
              <a:rPr lang="en-SG" dirty="0"/>
              <a:t>Misperceptions of the public</a:t>
            </a:r>
          </a:p>
          <a:p>
            <a:r>
              <a:rPr lang="en-SG" dirty="0"/>
              <a:t>Biased research</a:t>
            </a:r>
          </a:p>
          <a:p>
            <a:endParaRPr lang="en-SG" dirty="0"/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85409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10" r="5" b="5"/>
          <a:stretch/>
        </p:blipFill>
        <p:spPr>
          <a:xfrm>
            <a:off x="8456189" y="640080"/>
            <a:ext cx="3112997" cy="2605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548" r="8421" b="1"/>
          <a:stretch/>
        </p:blipFill>
        <p:spPr>
          <a:xfrm>
            <a:off x="8456189" y="3423830"/>
            <a:ext cx="3112997" cy="2605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000" y="484632"/>
            <a:ext cx="7495874" cy="1609344"/>
          </a:xfrm>
        </p:spPr>
        <p:txBody>
          <a:bodyPr>
            <a:normAutofit/>
          </a:bodyPr>
          <a:lstStyle/>
          <a:p>
            <a:r>
              <a:rPr lang="en-SG" dirty="0"/>
              <a:t>Who Controls the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000" y="2121408"/>
            <a:ext cx="7495874" cy="4050792"/>
          </a:xfrm>
        </p:spPr>
        <p:txBody>
          <a:bodyPr>
            <a:normAutofit/>
          </a:bodyPr>
          <a:lstStyle/>
          <a:p>
            <a:r>
              <a:rPr lang="en-SG" dirty="0"/>
              <a:t>Governments</a:t>
            </a:r>
          </a:p>
          <a:p>
            <a:endParaRPr lang="en-SG" dirty="0"/>
          </a:p>
          <a:p>
            <a:r>
              <a:rPr lang="en-SG" dirty="0"/>
              <a:t>Large Companies</a:t>
            </a:r>
          </a:p>
          <a:p>
            <a:endParaRPr lang="en-SG" dirty="0"/>
          </a:p>
          <a:p>
            <a:r>
              <a:rPr lang="en-SG" dirty="0"/>
              <a:t>Academics, who are controlled and paid by the above two.</a:t>
            </a:r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9087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3" r="6074" b="3"/>
          <a:stretch/>
        </p:blipFill>
        <p:spPr>
          <a:xfrm>
            <a:off x="643192" y="645106"/>
            <a:ext cx="5451627" cy="5568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135" y="484632"/>
            <a:ext cx="5161935" cy="1609344"/>
          </a:xfrm>
        </p:spPr>
        <p:txBody>
          <a:bodyPr>
            <a:normAutofit/>
          </a:bodyPr>
          <a:lstStyle/>
          <a:p>
            <a:r>
              <a:rPr lang="en-SG" sz="4800"/>
              <a:t>Data are tools to conquer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135" y="2121408"/>
            <a:ext cx="5161934" cy="4092579"/>
          </a:xfrm>
        </p:spPr>
        <p:txBody>
          <a:bodyPr>
            <a:normAutofit/>
          </a:bodyPr>
          <a:lstStyle/>
          <a:p>
            <a:r>
              <a:rPr lang="en-SG" sz="1800" dirty="0"/>
              <a:t>The Environmental Protection Agency regional office that oversees New York and New Jersey failed to find records 58 percent of the time.</a:t>
            </a:r>
          </a:p>
          <a:p>
            <a:r>
              <a:rPr lang="en-SG" sz="1800" dirty="0"/>
              <a:t>And there are much more data that was left unpublished to the public by the US government.</a:t>
            </a:r>
          </a:p>
          <a:p>
            <a:r>
              <a:rPr lang="en-SG" sz="1800" dirty="0"/>
              <a:t>Data often was not released to the people when needed because of unknown reasons.</a:t>
            </a:r>
          </a:p>
          <a:p>
            <a:endParaRPr lang="en-SG" sz="1800" dirty="0"/>
          </a:p>
          <a:p>
            <a:pPr marL="0" indent="0" algn="ctr">
              <a:buNone/>
            </a:pPr>
            <a:r>
              <a:rPr lang="en-SG" sz="1800" dirty="0"/>
              <a:t>UNKNOWN REASONS… REALLY?</a:t>
            </a:r>
          </a:p>
        </p:txBody>
      </p:sp>
    </p:spTree>
    <p:extLst>
      <p:ext uri="{BB962C8B-B14F-4D97-AF65-F5344CB8AC3E}">
        <p14:creationId xmlns:p14="http://schemas.microsoft.com/office/powerpoint/2010/main" val="8504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972" b="-3"/>
          <a:stretch/>
        </p:blipFill>
        <p:spPr>
          <a:xfrm>
            <a:off x="6361113" y="2193036"/>
            <a:ext cx="4773168" cy="398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SG" dirty="0"/>
              <a:t>Advertisements are platforms for conquering with </a:t>
            </a:r>
            <a:r>
              <a:rPr lang="en-SG"/>
              <a:t>Manipulated</a:t>
            </a:r>
            <a:r>
              <a:rPr lang="en-SG" dirty="0"/>
              <a:t>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4759452" cy="4050792"/>
          </a:xfrm>
        </p:spPr>
        <p:txBody>
          <a:bodyPr>
            <a:normAutofit lnSpcReduction="10000"/>
          </a:bodyPr>
          <a:lstStyle/>
          <a:p>
            <a:r>
              <a:rPr lang="en-SG" dirty="0"/>
              <a:t>If you were a smoker, what if I told you that my cigarette was:</a:t>
            </a:r>
          </a:p>
          <a:p>
            <a:pPr marL="0" indent="0" algn="ctr">
              <a:buNone/>
            </a:pPr>
            <a:endParaRPr lang="en-SG" dirty="0"/>
          </a:p>
          <a:p>
            <a:pPr marL="0" indent="0" algn="ctr">
              <a:buNone/>
            </a:pPr>
            <a:r>
              <a:rPr lang="en-SG" dirty="0">
                <a:solidFill>
                  <a:srgbClr val="FF0000"/>
                </a:solidFill>
              </a:rPr>
              <a:t>BETTER</a:t>
            </a:r>
          </a:p>
          <a:p>
            <a:pPr marL="0" indent="0" algn="ctr">
              <a:buNone/>
            </a:pPr>
            <a:r>
              <a:rPr lang="en-SG" dirty="0"/>
              <a:t>SMOOTHER</a:t>
            </a:r>
          </a:p>
          <a:p>
            <a:pPr marL="0" indent="0" algn="ctr">
              <a:buNone/>
            </a:pPr>
            <a:r>
              <a:rPr lang="en-SG" dirty="0">
                <a:solidFill>
                  <a:srgbClr val="FF0000"/>
                </a:solidFill>
              </a:rPr>
              <a:t>MILDER</a:t>
            </a:r>
          </a:p>
          <a:p>
            <a:pPr marL="0" indent="0" algn="ctr">
              <a:buNone/>
            </a:pPr>
            <a:r>
              <a:rPr lang="en-SG" dirty="0"/>
              <a:t>And it causes LESS IRRITATION to your throat.</a:t>
            </a:r>
          </a:p>
          <a:p>
            <a:pPr marL="0" indent="0">
              <a:buNone/>
            </a:pPr>
            <a:endParaRPr lang="en-SG" dirty="0"/>
          </a:p>
          <a:p>
            <a:pPr marL="0" indent="0">
              <a:buNone/>
            </a:pPr>
            <a:r>
              <a:rPr lang="en-SG" dirty="0"/>
              <a:t>Will you believe my cigarette is therefore healthier? </a:t>
            </a:r>
          </a:p>
        </p:txBody>
      </p:sp>
    </p:spTree>
    <p:extLst>
      <p:ext uri="{BB962C8B-B14F-4D97-AF65-F5344CB8AC3E}">
        <p14:creationId xmlns:p14="http://schemas.microsoft.com/office/powerpoint/2010/main" val="362823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1217" y="321733"/>
            <a:ext cx="2370280" cy="2832579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1217" y="3334174"/>
            <a:ext cx="2370280" cy="2768243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5496" y="3334174"/>
            <a:ext cx="3117048" cy="2768243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5774268" cy="5780684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450225" y="475133"/>
            <a:ext cx="1945395" cy="2518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926364" y="3774876"/>
            <a:ext cx="2795314" cy="1886836"/>
          </a:xfrm>
          <a:prstGeom prst="rect">
            <a:avLst/>
          </a:prstGeom>
        </p:spPr>
      </p:pic>
      <p:grpSp>
        <p:nvGrpSpPr>
          <p:cNvPr id="29" name="Group 2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0" name="Oval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6410738" y="3780563"/>
            <a:ext cx="2033023" cy="1875463"/>
          </a:xfrm>
          <a:prstGeom prst="rect">
            <a:avLst/>
          </a:prstGeom>
        </p:spPr>
      </p:pic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5496" y="321734"/>
            <a:ext cx="3117048" cy="283257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8926364" y="762917"/>
            <a:ext cx="2795314" cy="1942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93" y="484632"/>
            <a:ext cx="5168168" cy="160934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SG" sz="4100"/>
              <a:t>Companies used Authority to dictate their stand…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893" y="2121408"/>
            <a:ext cx="5168168" cy="3759628"/>
          </a:xfrm>
        </p:spPr>
        <p:txBody>
          <a:bodyPr>
            <a:normAutofit lnSpcReduction="10000"/>
          </a:bodyPr>
          <a:lstStyle/>
          <a:p>
            <a:endParaRPr lang="en-SG" sz="1800" dirty="0"/>
          </a:p>
          <a:p>
            <a:r>
              <a:rPr lang="en-SG" sz="1800" dirty="0"/>
              <a:t>Commonly, cigarette companies will use lines like these:</a:t>
            </a:r>
          </a:p>
          <a:p>
            <a:pPr marL="0" indent="0">
              <a:buNone/>
            </a:pPr>
            <a:endParaRPr lang="en-SG" sz="1800" b="1" dirty="0"/>
          </a:p>
          <a:p>
            <a:pPr marL="0" indent="0">
              <a:buNone/>
            </a:pPr>
            <a:r>
              <a:rPr lang="en-SG" sz="1800" b="1" dirty="0"/>
              <a:t>“MEDICAL SCIENCE/EXPERTS offers PROOF, that my cigs are better etc. etc.”</a:t>
            </a:r>
          </a:p>
          <a:p>
            <a:pPr marL="0" indent="0">
              <a:buNone/>
            </a:pPr>
            <a:endParaRPr lang="en-SG" sz="1800" dirty="0"/>
          </a:p>
          <a:p>
            <a:pPr marL="0" indent="0">
              <a:buNone/>
            </a:pPr>
            <a:r>
              <a:rPr lang="en-SG" sz="1800" dirty="0"/>
              <a:t>So poor “suckers” easily believe what they are selling…</a:t>
            </a:r>
          </a:p>
          <a:p>
            <a:pPr marL="0" indent="0">
              <a:buNone/>
            </a:pPr>
            <a:endParaRPr lang="en-SG" sz="1800" dirty="0"/>
          </a:p>
          <a:p>
            <a:pPr marL="0" indent="0" algn="ctr">
              <a:buNone/>
            </a:pPr>
            <a:r>
              <a:rPr lang="en-SG" sz="1800" dirty="0"/>
              <a:t>WHY SO?</a:t>
            </a:r>
          </a:p>
        </p:txBody>
      </p:sp>
    </p:spTree>
    <p:extLst>
      <p:ext uri="{BB962C8B-B14F-4D97-AF65-F5344CB8AC3E}">
        <p14:creationId xmlns:p14="http://schemas.microsoft.com/office/powerpoint/2010/main" val="70570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3" r="1" b="1"/>
          <a:stretch/>
        </p:blipFill>
        <p:spPr>
          <a:xfrm>
            <a:off x="6361113" y="2193036"/>
            <a:ext cx="4773168" cy="398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SG" dirty="0"/>
              <a:t>FALLACY: an appeal to authority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4759452" cy="405079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SG" dirty="0"/>
              <a:t>An Appeal to Authority is a fallacy with the following form:</a:t>
            </a:r>
          </a:p>
          <a:p>
            <a:pPr>
              <a:lnSpc>
                <a:spcPct val="80000"/>
              </a:lnSpc>
            </a:pPr>
            <a:endParaRPr lang="en-SG" dirty="0"/>
          </a:p>
          <a:p>
            <a:pPr marL="0" indent="0" algn="ctr">
              <a:lnSpc>
                <a:spcPct val="80000"/>
              </a:lnSpc>
              <a:buNone/>
            </a:pPr>
            <a:r>
              <a:rPr lang="en-SG" dirty="0">
                <a:solidFill>
                  <a:srgbClr val="FF0000"/>
                </a:solidFill>
              </a:rPr>
              <a:t>Person A is (claimed to be) an authority on subject S.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SG" dirty="0">
                <a:solidFill>
                  <a:srgbClr val="FF0000"/>
                </a:solidFill>
              </a:rPr>
              <a:t>Person A makes claim C about subject S.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SG" dirty="0">
                <a:solidFill>
                  <a:srgbClr val="FF0000"/>
                </a:solidFill>
              </a:rPr>
              <a:t>Therefore, C is true.</a:t>
            </a:r>
          </a:p>
          <a:p>
            <a:pPr>
              <a:lnSpc>
                <a:spcPct val="80000"/>
              </a:lnSpc>
            </a:pPr>
            <a:endParaRPr lang="en-SG" dirty="0"/>
          </a:p>
          <a:p>
            <a:pPr>
              <a:lnSpc>
                <a:spcPct val="80000"/>
              </a:lnSpc>
            </a:pPr>
            <a:r>
              <a:rPr lang="en-SG" dirty="0"/>
              <a:t>When a person falls prey to this fallacy, they are accepting a claim as true without there being adequate evidence to do so.</a:t>
            </a:r>
          </a:p>
          <a:p>
            <a:pPr>
              <a:lnSpc>
                <a:spcPct val="80000"/>
              </a:lnSpc>
            </a:pP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466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361</TotalTime>
  <Words>746</Words>
  <Application>Microsoft Office PowerPoint</Application>
  <PresentationFormat>Widescreen</PresentationFormat>
  <Paragraphs>91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Cooper Black</vt:lpstr>
      <vt:lpstr>Rockwell</vt:lpstr>
      <vt:lpstr>Rockwell Condensed</vt:lpstr>
      <vt:lpstr>Rockwell Extra Bold</vt:lpstr>
      <vt:lpstr>Wingdings</vt:lpstr>
      <vt:lpstr>Wood Type</vt:lpstr>
      <vt:lpstr>PRELUDE (AGAIN) A topic on Opiates (Again)</vt:lpstr>
      <vt:lpstr>Our “Lead” today… Cigarettes</vt:lpstr>
      <vt:lpstr>Misleading by withholding crucial data – The cigarette Industry</vt:lpstr>
      <vt:lpstr>Tricks of the Industry</vt:lpstr>
      <vt:lpstr>Who Controls the Data?</vt:lpstr>
      <vt:lpstr>Data are tools to conquer</vt:lpstr>
      <vt:lpstr>Advertisements are platforms for conquering with Manipulated data</vt:lpstr>
      <vt:lpstr>Companies used Authority to dictate their stand…</vt:lpstr>
      <vt:lpstr>FALLACY: an appeal to authority</vt:lpstr>
      <vt:lpstr>Fallacy: An Appeal to Authority</vt:lpstr>
      <vt:lpstr>The Cigarette Industry and its Lies</vt:lpstr>
      <vt:lpstr>PowerPoint Presentation</vt:lpstr>
      <vt:lpstr>Biased Citations in research</vt:lpstr>
      <vt:lpstr>PowerPoint Presentation</vt:lpstr>
      <vt:lpstr>Misperceptions of the Public – the STATS</vt:lpstr>
      <vt:lpstr>PowerPoint Presentation</vt:lpstr>
      <vt:lpstr>Ending off…</vt:lpstr>
      <vt:lpstr>References: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PRELUDE (AGAIN)</dc:title>
  <dc:creator>JIE SHENG GOH</dc:creator>
  <cp:lastModifiedBy>Goh Jie Sheng</cp:lastModifiedBy>
  <cp:revision>20</cp:revision>
  <dcterms:created xsi:type="dcterms:W3CDTF">2017-02-12T14:38:39Z</dcterms:created>
  <dcterms:modified xsi:type="dcterms:W3CDTF">2017-02-14T11:24:20Z</dcterms:modified>
</cp:coreProperties>
</file>