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3"/>
  </p:notesMasterIdLst>
  <p:sldIdLst>
    <p:sldId id="271" r:id="rId2"/>
    <p:sldId id="256" r:id="rId3"/>
    <p:sldId id="257" r:id="rId4"/>
    <p:sldId id="258" r:id="rId5"/>
    <p:sldId id="259" r:id="rId6"/>
    <p:sldId id="260" r:id="rId7"/>
    <p:sldId id="261" r:id="rId8"/>
    <p:sldId id="262" r:id="rId9"/>
    <p:sldId id="263" r:id="rId10"/>
    <p:sldId id="264" r:id="rId11"/>
    <p:sldId id="268" r:id="rId12"/>
    <p:sldId id="266" r:id="rId13"/>
    <p:sldId id="265" r:id="rId14"/>
    <p:sldId id="267" r:id="rId15"/>
    <p:sldId id="272" r:id="rId16"/>
    <p:sldId id="269" r:id="rId17"/>
    <p:sldId id="270" r:id="rId18"/>
    <p:sldId id="273" r:id="rId19"/>
    <p:sldId id="274"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1424" autoAdjust="0"/>
  </p:normalViewPr>
  <p:slideViewPr>
    <p:cSldViewPr snapToGrid="0">
      <p:cViewPr varScale="1">
        <p:scale>
          <a:sx n="75" d="100"/>
          <a:sy n="75" d="100"/>
        </p:scale>
        <p:origin x="4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FD6D29-34B0-47B4-8360-CF7FEF54E598}" type="datetimeFigureOut">
              <a:rPr lang="en-SG" smtClean="0"/>
              <a:t>22/1/2017</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76A045-7CDB-447D-9A2C-35388081AFAC}" type="slidenum">
              <a:rPr lang="en-SG" smtClean="0"/>
              <a:t>‹#›</a:t>
            </a:fld>
            <a:endParaRPr lang="en-SG"/>
          </a:p>
        </p:txBody>
      </p:sp>
    </p:spTree>
    <p:extLst>
      <p:ext uri="{BB962C8B-B14F-4D97-AF65-F5344CB8AC3E}">
        <p14:creationId xmlns:p14="http://schemas.microsoft.com/office/powerpoint/2010/main" val="1785752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Would you all believe reports seen in TV and news very easily? How many times will these reports be useful in addition to our experiences and information? What you see, and what you read in a story, might be just fiction modelled to be scientific…</a:t>
            </a:r>
          </a:p>
        </p:txBody>
      </p:sp>
      <p:sp>
        <p:nvSpPr>
          <p:cNvPr id="4" name="Slide Number Placeholder 3"/>
          <p:cNvSpPr>
            <a:spLocks noGrp="1"/>
          </p:cNvSpPr>
          <p:nvPr>
            <p:ph type="sldNum" sz="quarter" idx="10"/>
          </p:nvPr>
        </p:nvSpPr>
        <p:spPr/>
        <p:txBody>
          <a:bodyPr/>
          <a:lstStyle/>
          <a:p>
            <a:fld id="{D476A045-7CDB-447D-9A2C-35388081AFAC}" type="slidenum">
              <a:rPr lang="en-SG" smtClean="0"/>
              <a:t>1</a:t>
            </a:fld>
            <a:endParaRPr lang="en-SG"/>
          </a:p>
        </p:txBody>
      </p:sp>
    </p:spTree>
    <p:extLst>
      <p:ext uri="{BB962C8B-B14F-4D97-AF65-F5344CB8AC3E}">
        <p14:creationId xmlns:p14="http://schemas.microsoft.com/office/powerpoint/2010/main" val="357057918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7200"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448B07-2C06-4CF2-8E91-F7385E71E2CB}" type="datetimeFigureOut">
              <a:rPr lang="en-US" dirty="0"/>
              <a:t>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1069D4-B020-4602-B87C-B094679675DF}" type="datetimeFigureOut">
              <a:rPr lang="en-US" dirty="0"/>
              <a:t>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6C11EA-3D59-4DFE-9385-0A032B3191AF}" type="datetimeFigureOut">
              <a:rPr lang="en-US" dirty="0"/>
              <a:t>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4936D4-0671-4B70-A95D-BFBC9A35DA5B}" type="datetimeFigureOut">
              <a:rPr lang="en-US" dirty="0"/>
              <a:t>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DDD67DAC-232D-4042-B5C0-E64770A42A28}" type="datetimeFigureOut">
              <a:rPr lang="en-US" dirty="0"/>
              <a:t>1/22/2017</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CECD2C-79BD-4B90-B3FA-E3B19B3FF97B}" type="datetimeFigureOut">
              <a:rPr lang="en-US" dirty="0"/>
              <a:t>1/22/2017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E9FDB6-7A26-4DBB-9BB0-088C0534314D}" type="datetimeFigureOut">
              <a:rPr lang="en-US" dirty="0"/>
              <a:t>1/22/2017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E7C72F-E0F0-449A-A903-6D7865ED3EFA}" type="datetimeFigureOut">
              <a:rPr lang="en-US" dirty="0"/>
              <a:t>1/22/2017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1207D-C9F3-42EA-960B-DC9955B358C7}" type="datetimeFigureOut">
              <a:rPr lang="en-US" dirty="0"/>
              <a:t>1/22/2017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D8827A6-8947-4115-8D9E-E89B1EC0518D}" type="datetimeFigureOut">
              <a:rPr lang="en-US" dirty="0"/>
              <a:t>1/22/2017</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D460A6F-F31A-4CA3-B222-0B3C224FF998}" type="datetimeFigureOut">
              <a:rPr lang="en-US" dirty="0"/>
              <a:t>1/22/2017</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648A1663-7765-4EF4-B97F-A02E70C6265E}" type="datetimeFigureOut">
              <a:rPr lang="en-US" dirty="0"/>
              <a:t>1/22/2017</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0">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800"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73215" y="5248656"/>
            <a:ext cx="10058400" cy="1609344"/>
          </a:xfrm>
        </p:spPr>
        <p:txBody>
          <a:bodyPr/>
          <a:lstStyle/>
          <a:p>
            <a:pPr algn="r"/>
            <a:r>
              <a:rPr lang="en-SG" dirty="0"/>
              <a:t>Prelude</a:t>
            </a:r>
          </a:p>
        </p:txBody>
      </p:sp>
    </p:spTree>
    <p:extLst>
      <p:ext uri="{BB962C8B-B14F-4D97-AF65-F5344CB8AC3E}">
        <p14:creationId xmlns:p14="http://schemas.microsoft.com/office/powerpoint/2010/main" val="4291725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t>The actual increase – 0.5%</a:t>
            </a:r>
          </a:p>
        </p:txBody>
      </p:sp>
      <p:sp>
        <p:nvSpPr>
          <p:cNvPr id="3" name="Content Placeholder 2"/>
          <p:cNvSpPr>
            <a:spLocks noGrp="1"/>
          </p:cNvSpPr>
          <p:nvPr>
            <p:ph idx="1"/>
          </p:nvPr>
        </p:nvSpPr>
        <p:spPr/>
        <p:txBody>
          <a:bodyPr>
            <a:normAutofit/>
          </a:bodyPr>
          <a:lstStyle/>
          <a:p>
            <a:r>
              <a:rPr lang="en-SG" sz="2400" dirty="0"/>
              <a:t>Points to a small increment of teens saying “Yes” to Crack</a:t>
            </a:r>
          </a:p>
          <a:p>
            <a:r>
              <a:rPr lang="en-SG" sz="2400" dirty="0"/>
              <a:t>= </a:t>
            </a:r>
            <a:r>
              <a:rPr lang="en-SG" sz="2400" b="1" dirty="0"/>
              <a:t>45 more kids </a:t>
            </a:r>
            <a:r>
              <a:rPr lang="en-SG" sz="2400" dirty="0"/>
              <a:t>in a 9000 kid sample.</a:t>
            </a:r>
          </a:p>
          <a:p>
            <a:pPr marL="0" indent="0" algn="ctr">
              <a:buNone/>
            </a:pPr>
            <a:endParaRPr lang="en-SG" sz="2400" b="1" dirty="0">
              <a:solidFill>
                <a:srgbClr val="FF0000"/>
              </a:solidFill>
            </a:endParaRPr>
          </a:p>
          <a:p>
            <a:pPr marL="0" indent="0" algn="ctr">
              <a:buNone/>
            </a:pPr>
            <a:r>
              <a:rPr lang="en-SG" sz="2400" b="1" dirty="0">
                <a:solidFill>
                  <a:srgbClr val="FF0000"/>
                </a:solidFill>
              </a:rPr>
              <a:t>Well, this is statistically significant (p &lt; 0.05)!</a:t>
            </a:r>
          </a:p>
          <a:p>
            <a:endParaRPr lang="en-SG" sz="2400" dirty="0"/>
          </a:p>
          <a:p>
            <a:r>
              <a:rPr lang="en-SG" sz="2400" dirty="0"/>
              <a:t>When we believe something is statistically significant we </a:t>
            </a:r>
            <a:r>
              <a:rPr lang="en-SG" sz="2400" b="1" dirty="0"/>
              <a:t>believe the difference is larger</a:t>
            </a:r>
            <a:r>
              <a:rPr lang="en-SG" sz="2400" dirty="0"/>
              <a:t> </a:t>
            </a:r>
            <a:r>
              <a:rPr lang="en-SG" sz="2400" b="1" dirty="0"/>
              <a:t>than it </a:t>
            </a:r>
            <a:r>
              <a:rPr lang="en-SG" sz="2400" dirty="0"/>
              <a:t>can reasonably be explained as </a:t>
            </a:r>
            <a:r>
              <a:rPr lang="en-SG" sz="2400" b="1" dirty="0"/>
              <a:t>a chance occurrence</a:t>
            </a:r>
            <a:r>
              <a:rPr lang="en-SG" sz="2400" dirty="0"/>
              <a:t>.</a:t>
            </a:r>
          </a:p>
          <a:p>
            <a:endParaRPr lang="en-SG" dirty="0"/>
          </a:p>
        </p:txBody>
      </p:sp>
      <p:sp>
        <p:nvSpPr>
          <p:cNvPr id="4" name="TextBox 3"/>
          <p:cNvSpPr txBox="1"/>
          <p:nvPr/>
        </p:nvSpPr>
        <p:spPr>
          <a:xfrm>
            <a:off x="10381681" y="1190687"/>
            <a:ext cx="1493134" cy="369332"/>
          </a:xfrm>
          <a:prstGeom prst="rect">
            <a:avLst/>
          </a:prstGeom>
          <a:noFill/>
        </p:spPr>
        <p:txBody>
          <a:bodyPr wrap="square" rtlCol="0">
            <a:spAutoFit/>
          </a:bodyPr>
          <a:lstStyle/>
          <a:p>
            <a:r>
              <a:rPr lang="en-SG" dirty="0"/>
              <a:t>(1.4 to 1.9%)</a:t>
            </a:r>
          </a:p>
        </p:txBody>
      </p:sp>
    </p:spTree>
    <p:extLst>
      <p:ext uri="{BB962C8B-B14F-4D97-AF65-F5344CB8AC3E}">
        <p14:creationId xmlns:p14="http://schemas.microsoft.com/office/powerpoint/2010/main" val="139651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SG" dirty="0"/>
              <a:t>Statistical significance in terms of </a:t>
            </a:r>
            <a:r>
              <a:rPr lang="en-SG" b="1" dirty="0"/>
              <a:t>evidence</a:t>
            </a:r>
            <a:br>
              <a:rPr lang="en-SG" b="1" u="sng" dirty="0"/>
            </a:br>
            <a:endParaRPr lang="en-SG" dirty="0"/>
          </a:p>
        </p:txBody>
      </p:sp>
      <p:sp>
        <p:nvSpPr>
          <p:cNvPr id="3" name="Content Placeholder 2"/>
          <p:cNvSpPr>
            <a:spLocks noGrp="1"/>
          </p:cNvSpPr>
          <p:nvPr>
            <p:ph idx="1"/>
          </p:nvPr>
        </p:nvSpPr>
        <p:spPr/>
        <p:txBody>
          <a:bodyPr>
            <a:normAutofit lnSpcReduction="10000"/>
          </a:bodyPr>
          <a:lstStyle/>
          <a:p>
            <a:r>
              <a:rPr lang="en-SG" sz="2400" dirty="0"/>
              <a:t>Smaller values usually constitute more evidence,</a:t>
            </a:r>
          </a:p>
          <a:p>
            <a:r>
              <a:rPr lang="en-SG" sz="2400" dirty="0"/>
              <a:t>And a sample size of 9000 is not really small…</a:t>
            </a:r>
          </a:p>
          <a:p>
            <a:r>
              <a:rPr lang="en-SG" sz="2400" dirty="0"/>
              <a:t>Hence it is valid!</a:t>
            </a:r>
          </a:p>
          <a:p>
            <a:endParaRPr lang="en-SG" sz="2400" dirty="0"/>
          </a:p>
          <a:p>
            <a:r>
              <a:rPr lang="en-SG" sz="2400" dirty="0"/>
              <a:t>Moreover, the usage of clusters (i.e. surveying different schools), increases VARIATION in data.</a:t>
            </a:r>
          </a:p>
          <a:p>
            <a:r>
              <a:rPr lang="en-SG" sz="2400" dirty="0"/>
              <a:t>As such, it is likely that a 45 kid increase is </a:t>
            </a:r>
            <a:r>
              <a:rPr lang="en-SG" sz="2400" u="sng" dirty="0"/>
              <a:t>not by chance.</a:t>
            </a:r>
          </a:p>
          <a:p>
            <a:endParaRPr lang="en-SG" sz="2400" u="sng" dirty="0"/>
          </a:p>
          <a:p>
            <a:r>
              <a:rPr lang="en-SG" sz="2400" dirty="0"/>
              <a:t>Variation </a:t>
            </a:r>
            <a:r>
              <a:rPr lang="en-SG" sz="2400" dirty="0">
                <a:sym typeface="Wingdings" panose="05000000000000000000" pitchFamily="2" charset="2"/>
              </a:rPr>
              <a:t></a:t>
            </a:r>
            <a:r>
              <a:rPr lang="en-SG" sz="2400" dirty="0"/>
              <a:t> </a:t>
            </a:r>
            <a:r>
              <a:rPr lang="en-SG" sz="2400" b="1" i="1" dirty="0"/>
              <a:t>possibly data are independent!</a:t>
            </a:r>
          </a:p>
        </p:txBody>
      </p:sp>
    </p:spTree>
    <p:extLst>
      <p:ext uri="{BB962C8B-B14F-4D97-AF65-F5344CB8AC3E}">
        <p14:creationId xmlns:p14="http://schemas.microsoft.com/office/powerpoint/2010/main" val="293426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01341" y="2614373"/>
            <a:ext cx="10058400" cy="1609344"/>
          </a:xfrm>
        </p:spPr>
        <p:txBody>
          <a:bodyPr>
            <a:normAutofit fontScale="90000"/>
          </a:bodyPr>
          <a:lstStyle/>
          <a:p>
            <a:r>
              <a:rPr lang="en-SG" dirty="0"/>
              <a:t>A statistical test </a:t>
            </a:r>
            <a:r>
              <a:rPr lang="en-SG" dirty="0">
                <a:solidFill>
                  <a:srgbClr val="00B050"/>
                </a:solidFill>
              </a:rPr>
              <a:t>assumes</a:t>
            </a:r>
            <a:r>
              <a:rPr lang="en-SG" dirty="0"/>
              <a:t> every data point is independent.</a:t>
            </a:r>
          </a:p>
        </p:txBody>
      </p:sp>
    </p:spTree>
    <p:extLst>
      <p:ext uri="{BB962C8B-B14F-4D97-AF65-F5344CB8AC3E}">
        <p14:creationId xmlns:p14="http://schemas.microsoft.com/office/powerpoint/2010/main" val="2143614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23"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6" name="Group 10"/>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2" name="Oval 11"/>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3" name="Oval 12"/>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7"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53241"/>
            <a:ext cx="10908792"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1" y="822325"/>
            <a:ext cx="5149596" cy="4846228"/>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6"/>
          <a:srcRect l="8502" r="8312" b="3"/>
          <a:stretch/>
        </p:blipFill>
        <p:spPr>
          <a:xfrm>
            <a:off x="633999" y="1054100"/>
            <a:ext cx="5462001" cy="4382677"/>
          </a:xfrm>
          <a:prstGeom prst="rect">
            <a:avLst/>
          </a:prstGeom>
        </p:spPr>
      </p:pic>
      <p:sp>
        <p:nvSpPr>
          <p:cNvPr id="30"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5756954"/>
            <a:ext cx="10908792"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17"/>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19" name="Oval 18"/>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Title 3"/>
          <p:cNvSpPr>
            <a:spLocks noGrp="1"/>
          </p:cNvSpPr>
          <p:nvPr>
            <p:ph type="title"/>
          </p:nvPr>
        </p:nvSpPr>
        <p:spPr>
          <a:xfrm>
            <a:off x="6713220" y="1054100"/>
            <a:ext cx="4615180" cy="4382677"/>
          </a:xfrm>
        </p:spPr>
        <p:txBody>
          <a:bodyPr vert="horz" lIns="91440" tIns="45720" rIns="91440" bIns="45720" rtlCol="0" anchor="ctr">
            <a:normAutofit/>
          </a:bodyPr>
          <a:lstStyle/>
          <a:p>
            <a:pPr>
              <a:lnSpc>
                <a:spcPct val="60000"/>
              </a:lnSpc>
            </a:pPr>
            <a:r>
              <a:rPr lang="en-US" sz="3800" kern="1200" cap="none" baseline="0" dirty="0">
                <a:blipFill dpi="0" rotWithShape="1">
                  <a:blip r:embed="rId4">
                    <a:extLst/>
                  </a:blip>
                  <a:srcRect/>
                  <a:tile tx="6350" ty="-127000" sx="65000" sy="64000" flip="none" algn="tl"/>
                </a:blipFill>
                <a:latin typeface="+mj-lt"/>
                <a:ea typeface="+mj-ea"/>
                <a:cs typeface="+mj-cs"/>
              </a:rPr>
              <a:t>BUT THESE ARE</a:t>
            </a:r>
            <a:br>
              <a:rPr lang="en-US" sz="3800" kern="1200" cap="none" baseline="0" dirty="0">
                <a:blipFill dpi="0" rotWithShape="1">
                  <a:blip r:embed="rId4">
                    <a:extLst/>
                  </a:blip>
                  <a:srcRect/>
                  <a:tile tx="6350" ty="-127000" sx="65000" sy="64000" flip="none" algn="tl"/>
                </a:blipFill>
                <a:latin typeface="+mj-lt"/>
                <a:ea typeface="+mj-ea"/>
                <a:cs typeface="+mj-cs"/>
              </a:rPr>
            </a:br>
            <a:br>
              <a:rPr lang="en-US" sz="3800" kern="1200" cap="none" baseline="0" dirty="0">
                <a:blipFill dpi="0" rotWithShape="1">
                  <a:blip r:embed="rId4">
                    <a:extLst/>
                  </a:blip>
                  <a:srcRect/>
                  <a:tile tx="6350" ty="-127000" sx="65000" sy="64000" flip="none" algn="tl"/>
                </a:blipFill>
                <a:latin typeface="+mj-lt"/>
                <a:ea typeface="+mj-ea"/>
                <a:cs typeface="+mj-cs"/>
              </a:rPr>
            </a:br>
            <a:r>
              <a:rPr lang="en-US" sz="3800" kern="1200" cap="none" baseline="0" dirty="0">
                <a:blipFill dpi="0" rotWithShape="1">
                  <a:blip r:embed="rId4">
                    <a:extLst/>
                  </a:blip>
                  <a:srcRect/>
                  <a:tile tx="6350" ty="-127000" sx="65000" sy="64000" flip="none" algn="tl"/>
                </a:blipFill>
                <a:latin typeface="+mj-lt"/>
                <a:ea typeface="+mj-ea"/>
                <a:cs typeface="+mj-cs"/>
              </a:rPr>
              <a:t>NOT DATA</a:t>
            </a:r>
            <a:br>
              <a:rPr lang="en-US" sz="3800" kern="1200" cap="none" baseline="0" dirty="0">
                <a:blipFill dpi="0" rotWithShape="1">
                  <a:blip r:embed="rId4">
                    <a:extLst/>
                  </a:blip>
                  <a:srcRect/>
                  <a:tile tx="6350" ty="-127000" sx="65000" sy="64000" flip="none" algn="tl"/>
                </a:blipFill>
                <a:latin typeface="+mj-lt"/>
                <a:ea typeface="+mj-ea"/>
                <a:cs typeface="+mj-cs"/>
              </a:rPr>
            </a:br>
            <a:br>
              <a:rPr lang="en-US" sz="3800" kern="1200" cap="none" baseline="0" dirty="0">
                <a:blipFill dpi="0" rotWithShape="1">
                  <a:blip r:embed="rId4">
                    <a:extLst/>
                  </a:blip>
                  <a:srcRect/>
                  <a:tile tx="6350" ty="-127000" sx="65000" sy="64000" flip="none" algn="tl"/>
                </a:blipFill>
                <a:latin typeface="+mj-lt"/>
                <a:ea typeface="+mj-ea"/>
                <a:cs typeface="+mj-cs"/>
              </a:rPr>
            </a:br>
            <a:br>
              <a:rPr lang="en-US" sz="3800" kern="1200" cap="none" baseline="0" dirty="0">
                <a:blipFill dpi="0" rotWithShape="1">
                  <a:blip r:embed="rId4">
                    <a:extLst/>
                  </a:blip>
                  <a:srcRect/>
                  <a:tile tx="6350" ty="-127000" sx="65000" sy="64000" flip="none" algn="tl"/>
                </a:blipFill>
                <a:latin typeface="+mj-lt"/>
                <a:ea typeface="+mj-ea"/>
                <a:cs typeface="+mj-cs"/>
              </a:rPr>
            </a:br>
            <a:r>
              <a:rPr lang="en-US" sz="3800" kern="1200" cap="none" baseline="0" dirty="0">
                <a:blipFill dpi="0" rotWithShape="1">
                  <a:blip r:embed="rId4">
                    <a:extLst/>
                  </a:blip>
                  <a:srcRect/>
                  <a:tile tx="6350" ty="-127000" sx="65000" sy="64000" flip="none" algn="tl"/>
                </a:blipFill>
                <a:latin typeface="+mj-lt"/>
                <a:ea typeface="+mj-ea"/>
                <a:cs typeface="+mj-cs"/>
              </a:rPr>
              <a:t>THEY ARE </a:t>
            </a:r>
            <a:br>
              <a:rPr lang="en-US" sz="3800" kern="1200" cap="none" baseline="0" dirty="0">
                <a:blipFill dpi="0" rotWithShape="1">
                  <a:blip r:embed="rId4">
                    <a:extLst/>
                  </a:blip>
                  <a:srcRect/>
                  <a:tile tx="6350" ty="-127000" sx="65000" sy="64000" flip="none" algn="tl"/>
                </a:blipFill>
                <a:latin typeface="+mj-lt"/>
                <a:ea typeface="+mj-ea"/>
                <a:cs typeface="+mj-cs"/>
              </a:rPr>
            </a:br>
            <a:br>
              <a:rPr lang="en-US" sz="3800" kern="1200" cap="none" baseline="0" dirty="0">
                <a:blipFill dpi="0" rotWithShape="1">
                  <a:blip r:embed="rId4">
                    <a:extLst/>
                  </a:blip>
                  <a:srcRect/>
                  <a:tile tx="6350" ty="-127000" sx="65000" sy="64000" flip="none" algn="tl"/>
                </a:blipFill>
                <a:latin typeface="+mj-lt"/>
                <a:ea typeface="+mj-ea"/>
                <a:cs typeface="+mj-cs"/>
              </a:rPr>
            </a:br>
            <a:r>
              <a:rPr lang="en-US" sz="3800" u="sng" kern="1200" cap="none" baseline="0" dirty="0">
                <a:blipFill dpi="0" rotWithShape="1">
                  <a:blip r:embed="rId4">
                    <a:extLst/>
                  </a:blip>
                  <a:srcRect/>
                  <a:tile tx="6350" ty="-127000" sx="65000" sy="64000" flip="none" algn="tl"/>
                </a:blipFill>
                <a:latin typeface="+mj-lt"/>
                <a:ea typeface="+mj-ea"/>
                <a:cs typeface="+mj-cs"/>
              </a:rPr>
              <a:t>REAL KIDS.</a:t>
            </a:r>
          </a:p>
        </p:txBody>
      </p:sp>
    </p:spTree>
    <p:extLst>
      <p:ext uri="{BB962C8B-B14F-4D97-AF65-F5344CB8AC3E}">
        <p14:creationId xmlns:p14="http://schemas.microsoft.com/office/powerpoint/2010/main" val="991422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b="6250"/>
          <a:stretch/>
        </p:blipFill>
        <p:spPr>
          <a:xfrm>
            <a:off x="20" y="10"/>
            <a:ext cx="12191980" cy="6857989"/>
          </a:xfrm>
          <a:prstGeom prst="rect">
            <a:avLst/>
          </a:prstGeom>
        </p:spPr>
      </p:pic>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3">
              <a:alphaModFix amt="35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title"/>
          </p:nvPr>
        </p:nvSpPr>
        <p:spPr>
          <a:xfrm>
            <a:off x="1069848" y="484632"/>
            <a:ext cx="10058400" cy="1609344"/>
          </a:xfrm>
        </p:spPr>
        <p:txBody>
          <a:bodyPr anchor="ctr">
            <a:normAutofit/>
          </a:bodyPr>
          <a:lstStyle/>
          <a:p>
            <a:r>
              <a:rPr lang="en-SG">
                <a:solidFill>
                  <a:schemeClr val="bg1"/>
                </a:solidFill>
              </a:rPr>
              <a:t>Children are living things</a:t>
            </a:r>
            <a:br>
              <a:rPr lang="en-SG">
                <a:solidFill>
                  <a:schemeClr val="bg1"/>
                </a:solidFill>
              </a:rPr>
            </a:br>
            <a:r>
              <a:rPr lang="en-SG">
                <a:solidFill>
                  <a:schemeClr val="bg1"/>
                </a:solidFill>
              </a:rPr>
              <a:t>(and so are we!)</a:t>
            </a:r>
          </a:p>
        </p:txBody>
      </p:sp>
      <p:sp>
        <p:nvSpPr>
          <p:cNvPr id="6" name="Content Placeholder 5"/>
          <p:cNvSpPr>
            <a:spLocks noGrp="1"/>
          </p:cNvSpPr>
          <p:nvPr>
            <p:ph idx="1"/>
          </p:nvPr>
        </p:nvSpPr>
        <p:spPr>
          <a:xfrm>
            <a:off x="1069848" y="2121408"/>
            <a:ext cx="10058400" cy="4050792"/>
          </a:xfrm>
        </p:spPr>
        <p:txBody>
          <a:bodyPr>
            <a:normAutofit/>
          </a:bodyPr>
          <a:lstStyle/>
          <a:p>
            <a:pPr>
              <a:lnSpc>
                <a:spcPct val="80000"/>
              </a:lnSpc>
            </a:pPr>
            <a:r>
              <a:rPr lang="en-SG" u="sng" dirty="0">
                <a:solidFill>
                  <a:schemeClr val="bg1"/>
                </a:solidFill>
              </a:rPr>
              <a:t>Children:</a:t>
            </a:r>
          </a:p>
          <a:p>
            <a:pPr>
              <a:lnSpc>
                <a:spcPct val="80000"/>
              </a:lnSpc>
              <a:buFont typeface="Courier New" panose="02070309020205020404" pitchFamily="49" charset="0"/>
              <a:buChar char="o"/>
            </a:pPr>
            <a:r>
              <a:rPr lang="en-SG" dirty="0">
                <a:solidFill>
                  <a:schemeClr val="bg1"/>
                </a:solidFill>
              </a:rPr>
              <a:t>Interact with each other</a:t>
            </a:r>
          </a:p>
          <a:p>
            <a:pPr>
              <a:lnSpc>
                <a:spcPct val="80000"/>
              </a:lnSpc>
              <a:buFont typeface="Courier New" panose="02070309020205020404" pitchFamily="49" charset="0"/>
              <a:buChar char="o"/>
            </a:pPr>
            <a:r>
              <a:rPr lang="en-SG" dirty="0">
                <a:solidFill>
                  <a:schemeClr val="bg1"/>
                </a:solidFill>
              </a:rPr>
              <a:t>Mimic each other’s actions</a:t>
            </a:r>
          </a:p>
          <a:p>
            <a:pPr>
              <a:lnSpc>
                <a:spcPct val="80000"/>
              </a:lnSpc>
              <a:buFont typeface="Courier New" panose="02070309020205020404" pitchFamily="49" charset="0"/>
              <a:buChar char="o"/>
            </a:pPr>
            <a:r>
              <a:rPr lang="en-SG" dirty="0">
                <a:solidFill>
                  <a:schemeClr val="bg1"/>
                </a:solidFill>
              </a:rPr>
              <a:t>Pick up crazes and hobbies off each other</a:t>
            </a:r>
          </a:p>
          <a:p>
            <a:pPr>
              <a:lnSpc>
                <a:spcPct val="80000"/>
              </a:lnSpc>
              <a:buFont typeface="Courier New" panose="02070309020205020404" pitchFamily="49" charset="0"/>
              <a:buChar char="o"/>
            </a:pPr>
            <a:endParaRPr lang="en-SG" dirty="0">
              <a:solidFill>
                <a:schemeClr val="bg1"/>
              </a:solidFill>
            </a:endParaRPr>
          </a:p>
          <a:p>
            <a:pPr>
              <a:lnSpc>
                <a:spcPct val="80000"/>
              </a:lnSpc>
              <a:buFont typeface="Courier New" panose="02070309020205020404" pitchFamily="49" charset="0"/>
              <a:buChar char="o"/>
            </a:pPr>
            <a:endParaRPr lang="en-SG" dirty="0">
              <a:solidFill>
                <a:schemeClr val="bg1"/>
              </a:solidFill>
            </a:endParaRPr>
          </a:p>
          <a:p>
            <a:pPr marL="0" indent="0">
              <a:lnSpc>
                <a:spcPct val="80000"/>
              </a:lnSpc>
              <a:buNone/>
            </a:pPr>
            <a:r>
              <a:rPr lang="en-SG" dirty="0">
                <a:solidFill>
                  <a:schemeClr val="bg1"/>
                </a:solidFill>
              </a:rPr>
              <a:t>Well, children tend to hang out together in groups and </a:t>
            </a:r>
            <a:r>
              <a:rPr lang="en-SG" b="1" dirty="0">
                <a:solidFill>
                  <a:schemeClr val="bg1"/>
                </a:solidFill>
              </a:rPr>
              <a:t>influence</a:t>
            </a:r>
            <a:r>
              <a:rPr lang="en-SG" dirty="0">
                <a:solidFill>
                  <a:schemeClr val="bg1"/>
                </a:solidFill>
              </a:rPr>
              <a:t> each other</a:t>
            </a:r>
          </a:p>
          <a:p>
            <a:pPr marL="0" indent="0" algn="ctr">
              <a:lnSpc>
                <a:spcPct val="80000"/>
              </a:lnSpc>
              <a:buNone/>
            </a:pPr>
            <a:endParaRPr lang="en-SG" b="1" dirty="0">
              <a:solidFill>
                <a:srgbClr val="FFC000"/>
              </a:solidFill>
            </a:endParaRPr>
          </a:p>
          <a:p>
            <a:pPr marL="0" indent="0" algn="ctr">
              <a:lnSpc>
                <a:spcPct val="80000"/>
              </a:lnSpc>
              <a:buNone/>
            </a:pPr>
            <a:r>
              <a:rPr lang="en-SG" b="1" dirty="0">
                <a:solidFill>
                  <a:srgbClr val="FFFF00"/>
                </a:solidFill>
              </a:rPr>
              <a:t>INFLUENCES RENDER DATA COLLECTED </a:t>
            </a:r>
            <a:r>
              <a:rPr lang="en-SG" b="1" u="sng" dirty="0">
                <a:solidFill>
                  <a:srgbClr val="FFFF00"/>
                </a:solidFill>
              </a:rPr>
              <a:t>BIASED</a:t>
            </a:r>
          </a:p>
          <a:p>
            <a:pPr marL="0" indent="0" algn="ctr">
              <a:lnSpc>
                <a:spcPct val="80000"/>
              </a:lnSpc>
              <a:buNone/>
            </a:pPr>
            <a:r>
              <a:rPr lang="en-SG" b="1" dirty="0">
                <a:solidFill>
                  <a:srgbClr val="FFFF00"/>
                </a:solidFill>
              </a:rPr>
              <a:t>and likely insignificant!</a:t>
            </a:r>
          </a:p>
        </p:txBody>
      </p:sp>
    </p:spTree>
    <p:extLst>
      <p:ext uri="{BB962C8B-B14F-4D97-AF65-F5344CB8AC3E}">
        <p14:creationId xmlns:p14="http://schemas.microsoft.com/office/powerpoint/2010/main" val="135437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Effect transition="in" filter="fade">
                                      <p:cBhvr>
                                        <p:cTn id="7" dur="500"/>
                                        <p:tgtEl>
                                          <p:spTgt spid="6">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8" end="8"/>
                                            </p:txEl>
                                          </p:spTgt>
                                        </p:tgtEl>
                                        <p:attrNameLst>
                                          <p:attrName>style.visibility</p:attrName>
                                        </p:attrNameLst>
                                      </p:cBhvr>
                                      <p:to>
                                        <p:strVal val="visible"/>
                                      </p:to>
                                    </p:set>
                                    <p:animEffect transition="in" filter="fade">
                                      <p:cBhvr>
                                        <p:cTn id="12" dur="1000"/>
                                        <p:tgtEl>
                                          <p:spTgt spid="6">
                                            <p:txEl>
                                              <p:pRg st="8" end="8"/>
                                            </p:txEl>
                                          </p:spTgt>
                                        </p:tgtEl>
                                      </p:cBhvr>
                                    </p:animEffect>
                                    <p:anim calcmode="lin" valueType="num">
                                      <p:cBhvr>
                                        <p:cTn id="13"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8" end="8"/>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9" end="9"/>
                                            </p:txEl>
                                          </p:spTgt>
                                        </p:tgtEl>
                                        <p:attrNameLst>
                                          <p:attrName>style.visibility</p:attrName>
                                        </p:attrNameLst>
                                      </p:cBhvr>
                                      <p:to>
                                        <p:strVal val="visible"/>
                                      </p:to>
                                    </p:set>
                                    <p:animEffect transition="in" filter="fade">
                                      <p:cBhvr>
                                        <p:cTn id="17" dur="1000"/>
                                        <p:tgtEl>
                                          <p:spTgt spid="6">
                                            <p:txEl>
                                              <p:pRg st="9" end="9"/>
                                            </p:txEl>
                                          </p:spTgt>
                                        </p:tgtEl>
                                      </p:cBhvr>
                                    </p:animEffect>
                                    <p:anim calcmode="lin" valueType="num">
                                      <p:cBhvr>
                                        <p:cTn id="18"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1374" r="-4" b="2869"/>
          <a:stretch/>
        </p:blipFill>
        <p:spPr>
          <a:xfrm>
            <a:off x="2930184" y="-2655"/>
            <a:ext cx="2996169" cy="3358597"/>
          </a:xfrm>
          <a:prstGeom prst="rect">
            <a:avLst/>
          </a:prstGeom>
        </p:spPr>
      </p:pic>
      <p:pic>
        <p:nvPicPr>
          <p:cNvPr id="6" name="Picture 5"/>
          <p:cNvPicPr>
            <a:picLocks noChangeAspect="1"/>
          </p:cNvPicPr>
          <p:nvPr/>
        </p:nvPicPr>
        <p:blipFill rotWithShape="1">
          <a:blip r:embed="rId3"/>
          <a:srcRect r="1" b="24561"/>
          <a:stretch/>
        </p:blipFill>
        <p:spPr>
          <a:xfrm>
            <a:off x="20" y="3504904"/>
            <a:ext cx="5926333" cy="3353096"/>
          </a:xfrm>
          <a:prstGeom prst="rect">
            <a:avLst/>
          </a:prstGeom>
        </p:spPr>
      </p:pic>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7220" y="0"/>
            <a:ext cx="6104779" cy="6857999"/>
          </a:xfrm>
          <a:prstGeom prst="rect">
            <a:avLst/>
          </a:prstGeom>
          <a:blipFill dpi="0" rotWithShape="1">
            <a:blip r:embed="rId4">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0" name="Oval 9"/>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5" name="Picture 4"/>
          <p:cNvPicPr>
            <a:picLocks noChangeAspect="1"/>
          </p:cNvPicPr>
          <p:nvPr/>
        </p:nvPicPr>
        <p:blipFill rotWithShape="1">
          <a:blip r:embed="rId6"/>
          <a:srcRect l="17480" r="2" b="2"/>
          <a:stretch/>
        </p:blipFill>
        <p:spPr>
          <a:xfrm>
            <a:off x="20" y="10"/>
            <a:ext cx="2769297" cy="3355932"/>
          </a:xfrm>
          <a:prstGeom prst="rect">
            <a:avLst/>
          </a:prstGeom>
        </p:spPr>
      </p:pic>
      <p:sp>
        <p:nvSpPr>
          <p:cNvPr id="2" name="Title 1"/>
          <p:cNvSpPr>
            <a:spLocks noGrp="1"/>
          </p:cNvSpPr>
          <p:nvPr>
            <p:ph type="title"/>
          </p:nvPr>
        </p:nvSpPr>
        <p:spPr>
          <a:xfrm>
            <a:off x="6400800" y="484632"/>
            <a:ext cx="5299586" cy="1609344"/>
          </a:xfrm>
          <a:ln>
            <a:noFill/>
          </a:ln>
        </p:spPr>
        <p:txBody>
          <a:bodyPr>
            <a:normAutofit/>
          </a:bodyPr>
          <a:lstStyle/>
          <a:p>
            <a:r>
              <a:rPr lang="en-SG" sz="4000"/>
              <a:t>Variations</a:t>
            </a:r>
          </a:p>
        </p:txBody>
      </p:sp>
      <p:sp>
        <p:nvSpPr>
          <p:cNvPr id="3" name="Content Placeholder 2"/>
          <p:cNvSpPr>
            <a:spLocks noGrp="1"/>
          </p:cNvSpPr>
          <p:nvPr>
            <p:ph idx="1"/>
          </p:nvPr>
        </p:nvSpPr>
        <p:spPr>
          <a:xfrm>
            <a:off x="6400799" y="2121408"/>
            <a:ext cx="5299585" cy="4050792"/>
          </a:xfrm>
        </p:spPr>
        <p:txBody>
          <a:bodyPr>
            <a:normAutofit/>
          </a:bodyPr>
          <a:lstStyle/>
          <a:p>
            <a:r>
              <a:rPr lang="en-SG" dirty="0"/>
              <a:t>Variations not only happen in the individual child</a:t>
            </a:r>
          </a:p>
          <a:p>
            <a:r>
              <a:rPr lang="en-SG" dirty="0"/>
              <a:t>But variations happen too in clusters. </a:t>
            </a:r>
          </a:p>
          <a:p>
            <a:endParaRPr lang="en-SG" dirty="0"/>
          </a:p>
          <a:p>
            <a:r>
              <a:rPr lang="en-SG" dirty="0"/>
              <a:t>Each cluster, a school, is affected by </a:t>
            </a:r>
            <a:r>
              <a:rPr lang="en-SG" b="1" dirty="0"/>
              <a:t>spatial factors, </a:t>
            </a:r>
            <a:r>
              <a:rPr lang="en-SG" dirty="0"/>
              <a:t>such as: </a:t>
            </a:r>
            <a:r>
              <a:rPr lang="en-SG" dirty="0" err="1"/>
              <a:t>neighborhoods</a:t>
            </a:r>
            <a:r>
              <a:rPr lang="en-SG" dirty="0"/>
              <a:t>, academic excellence, proximity to vice etc.</a:t>
            </a:r>
          </a:p>
        </p:txBody>
      </p:sp>
    </p:spTree>
    <p:extLst>
      <p:ext uri="{BB962C8B-B14F-4D97-AF65-F5344CB8AC3E}">
        <p14:creationId xmlns:p14="http://schemas.microsoft.com/office/powerpoint/2010/main" val="2748128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SG" dirty="0"/>
              <a:t>Explaining the cause of insignificance</a:t>
            </a:r>
          </a:p>
        </p:txBody>
      </p:sp>
      <p:pic>
        <p:nvPicPr>
          <p:cNvPr id="5" name="Picture 4"/>
          <p:cNvPicPr>
            <a:picLocks noChangeAspect="1"/>
          </p:cNvPicPr>
          <p:nvPr/>
        </p:nvPicPr>
        <p:blipFill>
          <a:blip r:embed="rId2"/>
          <a:stretch>
            <a:fillRect/>
          </a:stretch>
        </p:blipFill>
        <p:spPr>
          <a:xfrm>
            <a:off x="1069848" y="2994089"/>
            <a:ext cx="4516565" cy="1928166"/>
          </a:xfrm>
          <a:prstGeom prst="rect">
            <a:avLst/>
          </a:prstGeom>
        </p:spPr>
      </p:pic>
      <p:pic>
        <p:nvPicPr>
          <p:cNvPr id="6" name="Picture 5"/>
          <p:cNvPicPr>
            <a:picLocks noChangeAspect="1"/>
          </p:cNvPicPr>
          <p:nvPr/>
        </p:nvPicPr>
        <p:blipFill>
          <a:blip r:embed="rId3"/>
          <a:stretch>
            <a:fillRect/>
          </a:stretch>
        </p:blipFill>
        <p:spPr>
          <a:xfrm>
            <a:off x="5986494" y="3251263"/>
            <a:ext cx="5142558" cy="1525474"/>
          </a:xfrm>
          <a:prstGeom prst="rect">
            <a:avLst/>
          </a:prstGeom>
        </p:spPr>
      </p:pic>
      <p:sp>
        <p:nvSpPr>
          <p:cNvPr id="7" name="TextBox 6"/>
          <p:cNvSpPr txBox="1"/>
          <p:nvPr/>
        </p:nvSpPr>
        <p:spPr>
          <a:xfrm>
            <a:off x="1664404" y="5357632"/>
            <a:ext cx="2988619" cy="923330"/>
          </a:xfrm>
          <a:prstGeom prst="rect">
            <a:avLst/>
          </a:prstGeom>
          <a:noFill/>
        </p:spPr>
        <p:txBody>
          <a:bodyPr wrap="square" rtlCol="0">
            <a:spAutoFit/>
          </a:bodyPr>
          <a:lstStyle/>
          <a:p>
            <a:r>
              <a:rPr lang="en-SG" dirty="0"/>
              <a:t>Naughty delinquents concentrated here (epidemics of crackheads)</a:t>
            </a:r>
          </a:p>
        </p:txBody>
      </p:sp>
      <p:sp>
        <p:nvSpPr>
          <p:cNvPr id="8" name="TextBox 7"/>
          <p:cNvSpPr txBox="1"/>
          <p:nvPr/>
        </p:nvSpPr>
        <p:spPr>
          <a:xfrm>
            <a:off x="7349503" y="5389983"/>
            <a:ext cx="2988619" cy="923330"/>
          </a:xfrm>
          <a:prstGeom prst="rect">
            <a:avLst/>
          </a:prstGeom>
          <a:noFill/>
        </p:spPr>
        <p:txBody>
          <a:bodyPr wrap="square" rtlCol="0">
            <a:spAutoFit/>
          </a:bodyPr>
          <a:lstStyle/>
          <a:p>
            <a:r>
              <a:rPr lang="en-SG" dirty="0"/>
              <a:t>Naughty delinquents concentrated here</a:t>
            </a:r>
          </a:p>
          <a:p>
            <a:r>
              <a:rPr lang="en-SG" dirty="0"/>
              <a:t>(mini epidemics)</a:t>
            </a:r>
          </a:p>
        </p:txBody>
      </p:sp>
      <p:cxnSp>
        <p:nvCxnSpPr>
          <p:cNvPr id="15" name="Straight Connector 14"/>
          <p:cNvCxnSpPr/>
          <p:nvPr/>
        </p:nvCxnSpPr>
        <p:spPr>
          <a:xfrm flipH="1" flipV="1">
            <a:off x="1458410" y="3727048"/>
            <a:ext cx="810228" cy="166293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p:nvCxnSpPr>
        <p:spPr>
          <a:xfrm flipH="1" flipV="1">
            <a:off x="2474632" y="3727048"/>
            <a:ext cx="382794" cy="163058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p:nvCxnSpPr>
        <p:spPr>
          <a:xfrm flipH="1" flipV="1">
            <a:off x="3328130" y="3727049"/>
            <a:ext cx="270481" cy="166293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6529539" y="3694697"/>
            <a:ext cx="810228" cy="166293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7178837" y="3727048"/>
            <a:ext cx="810228" cy="166293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p:cNvCxnSpPr>
          <p:nvPr/>
        </p:nvCxnSpPr>
        <p:spPr>
          <a:xfrm flipV="1">
            <a:off x="9559058" y="3694697"/>
            <a:ext cx="209975" cy="171482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p:cNvCxnSpPr>
          <p:nvPr/>
        </p:nvCxnSpPr>
        <p:spPr>
          <a:xfrm flipV="1">
            <a:off x="9690193" y="3694697"/>
            <a:ext cx="818595" cy="171483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325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t>Data was significant because:</a:t>
            </a:r>
          </a:p>
        </p:txBody>
      </p:sp>
      <p:sp>
        <p:nvSpPr>
          <p:cNvPr id="3" name="Content Placeholder 2"/>
          <p:cNvSpPr>
            <a:spLocks noGrp="1"/>
          </p:cNvSpPr>
          <p:nvPr>
            <p:ph idx="1"/>
          </p:nvPr>
        </p:nvSpPr>
        <p:spPr/>
        <p:txBody>
          <a:bodyPr/>
          <a:lstStyle/>
          <a:p>
            <a:r>
              <a:rPr lang="en-SG" dirty="0"/>
              <a:t>The sample size was large (9000 kids), albeit in clusters!</a:t>
            </a:r>
          </a:p>
          <a:p>
            <a:endParaRPr lang="en-SG" dirty="0"/>
          </a:p>
        </p:txBody>
      </p:sp>
      <p:sp>
        <p:nvSpPr>
          <p:cNvPr id="5" name="Title 1"/>
          <p:cNvSpPr txBox="1">
            <a:spLocks/>
          </p:cNvSpPr>
          <p:nvPr/>
        </p:nvSpPr>
        <p:spPr>
          <a:xfrm>
            <a:off x="1069848" y="2931000"/>
            <a:ext cx="10058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cap="none"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SG" dirty="0"/>
              <a:t>Data became insignificant because:</a:t>
            </a:r>
          </a:p>
        </p:txBody>
      </p:sp>
      <p:sp>
        <p:nvSpPr>
          <p:cNvPr id="6" name="Content Placeholder 2"/>
          <p:cNvSpPr txBox="1">
            <a:spLocks/>
          </p:cNvSpPr>
          <p:nvPr/>
        </p:nvSpPr>
        <p:spPr>
          <a:xfrm>
            <a:off x="1069848" y="4540344"/>
            <a:ext cx="10058400" cy="405079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SG" dirty="0"/>
              <a:t>Children in groups (clusters) are not independent data points!</a:t>
            </a:r>
          </a:p>
          <a:p>
            <a:endParaRPr lang="en-SG" dirty="0"/>
          </a:p>
          <a:p>
            <a:endParaRPr lang="en-SG" dirty="0"/>
          </a:p>
          <a:p>
            <a:pPr marL="0" indent="0">
              <a:buNone/>
            </a:pPr>
            <a:r>
              <a:rPr lang="en-SG" b="1" dirty="0"/>
              <a:t>As such there is a need to treat clustered data. </a:t>
            </a:r>
          </a:p>
        </p:txBody>
      </p:sp>
    </p:spTree>
    <p:extLst>
      <p:ext uri="{BB962C8B-B14F-4D97-AF65-F5344CB8AC3E}">
        <p14:creationId xmlns:p14="http://schemas.microsoft.com/office/powerpoint/2010/main" val="136807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40877" y="3371850"/>
            <a:ext cx="4494916" cy="3314700"/>
          </a:xfrm>
          <a:prstGeom prst="rect">
            <a:avLst/>
          </a:prstGeom>
        </p:spPr>
      </p:pic>
      <p:pic>
        <p:nvPicPr>
          <p:cNvPr id="5" name="Picture 4"/>
          <p:cNvPicPr>
            <a:picLocks noChangeAspect="1"/>
          </p:cNvPicPr>
          <p:nvPr/>
        </p:nvPicPr>
        <p:blipFill>
          <a:blip r:embed="rId3"/>
          <a:stretch>
            <a:fillRect/>
          </a:stretch>
        </p:blipFill>
        <p:spPr>
          <a:xfrm>
            <a:off x="440877" y="114301"/>
            <a:ext cx="4387557" cy="3110809"/>
          </a:xfrm>
          <a:prstGeom prst="rect">
            <a:avLst/>
          </a:prstGeom>
        </p:spPr>
      </p:pic>
      <p:sp>
        <p:nvSpPr>
          <p:cNvPr id="2" name="Title 1"/>
          <p:cNvSpPr>
            <a:spLocks noGrp="1"/>
          </p:cNvSpPr>
          <p:nvPr>
            <p:ph type="title"/>
          </p:nvPr>
        </p:nvSpPr>
        <p:spPr>
          <a:xfrm>
            <a:off x="4935793" y="484632"/>
            <a:ext cx="6607277" cy="1609344"/>
          </a:xfrm>
        </p:spPr>
        <p:txBody>
          <a:bodyPr>
            <a:normAutofit/>
          </a:bodyPr>
          <a:lstStyle/>
          <a:p>
            <a:r>
              <a:rPr lang="en-SG" dirty="0"/>
              <a:t>Correct for Clustering</a:t>
            </a:r>
          </a:p>
        </p:txBody>
      </p:sp>
      <p:sp>
        <p:nvSpPr>
          <p:cNvPr id="3" name="Content Placeholder 2"/>
          <p:cNvSpPr>
            <a:spLocks noGrp="1"/>
          </p:cNvSpPr>
          <p:nvPr>
            <p:ph idx="1"/>
          </p:nvPr>
        </p:nvSpPr>
        <p:spPr>
          <a:xfrm>
            <a:off x="4935794" y="2121408"/>
            <a:ext cx="6607276" cy="4050792"/>
          </a:xfrm>
        </p:spPr>
        <p:txBody>
          <a:bodyPr>
            <a:normAutofit lnSpcReduction="10000"/>
          </a:bodyPr>
          <a:lstStyle/>
          <a:p>
            <a:r>
              <a:rPr lang="en-SG" sz="2400" dirty="0"/>
              <a:t>It is like comparing throws (of a 1000 times) of 2 dice and 50 dice to get an average.</a:t>
            </a:r>
          </a:p>
          <a:p>
            <a:r>
              <a:rPr lang="en-SG" sz="2400" dirty="0"/>
              <a:t>50 dice and 1000 throws would achieve a smaller standard deviation of the averages.</a:t>
            </a:r>
          </a:p>
          <a:p>
            <a:r>
              <a:rPr lang="en-SG" sz="2400" dirty="0"/>
              <a:t>Example average of 8 will be of different significance on the bias of the dice.</a:t>
            </a:r>
          </a:p>
          <a:p>
            <a:endParaRPr lang="en-SG" dirty="0"/>
          </a:p>
          <a:p>
            <a:r>
              <a:rPr lang="en-SG" dirty="0"/>
              <a:t>Figures: </a:t>
            </a:r>
          </a:p>
          <a:p>
            <a:pPr marL="0" indent="0">
              <a:buNone/>
            </a:pPr>
            <a:r>
              <a:rPr lang="en-SG" dirty="0"/>
              <a:t>Top: SD 9.5 to 4.5</a:t>
            </a:r>
          </a:p>
          <a:p>
            <a:pPr marL="0" indent="0">
              <a:buNone/>
            </a:pPr>
            <a:r>
              <a:rPr lang="en-SG" dirty="0"/>
              <a:t>Bottom: SD 7.5 to 6.5</a:t>
            </a:r>
          </a:p>
          <a:p>
            <a:endParaRPr lang="en-SG" dirty="0"/>
          </a:p>
          <a:p>
            <a:endParaRPr lang="en-SG" dirty="0"/>
          </a:p>
        </p:txBody>
      </p:sp>
      <p:pic>
        <p:nvPicPr>
          <p:cNvPr id="7" name="Picture 6"/>
          <p:cNvPicPr>
            <a:picLocks noChangeAspect="1"/>
          </p:cNvPicPr>
          <p:nvPr/>
        </p:nvPicPr>
        <p:blipFill>
          <a:blip r:embed="rId4"/>
          <a:stretch>
            <a:fillRect/>
          </a:stretch>
        </p:blipFill>
        <p:spPr>
          <a:xfrm>
            <a:off x="9307280" y="457200"/>
            <a:ext cx="1517904" cy="1517904"/>
          </a:xfrm>
          <a:prstGeom prst="rect">
            <a:avLst/>
          </a:prstGeom>
        </p:spPr>
      </p:pic>
    </p:spTree>
    <p:extLst>
      <p:ext uri="{BB962C8B-B14F-4D97-AF65-F5344CB8AC3E}">
        <p14:creationId xmlns:p14="http://schemas.microsoft.com/office/powerpoint/2010/main" val="23654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t>Correct for Clustering</a:t>
            </a:r>
          </a:p>
        </p:txBody>
      </p:sp>
      <p:sp>
        <p:nvSpPr>
          <p:cNvPr id="3" name="Content Placeholder 2"/>
          <p:cNvSpPr>
            <a:spLocks noGrp="1"/>
          </p:cNvSpPr>
          <p:nvPr>
            <p:ph idx="1"/>
          </p:nvPr>
        </p:nvSpPr>
        <p:spPr/>
        <p:txBody>
          <a:bodyPr/>
          <a:lstStyle/>
          <a:p>
            <a:pPr marL="0" indent="0">
              <a:buNone/>
            </a:pPr>
            <a:r>
              <a:rPr lang="en-SG" sz="2400" u="sng" dirty="0"/>
              <a:t>The need to treat the 9000 data collected like a smaller sample.</a:t>
            </a:r>
          </a:p>
          <a:p>
            <a:r>
              <a:rPr lang="en-SG" sz="2400" dirty="0"/>
              <a:t>Here we are doing the survey just ONCE, which is not very fair, and it could have been by CHANCE that such data was obtained.</a:t>
            </a:r>
          </a:p>
          <a:p>
            <a:r>
              <a:rPr lang="en-SG" sz="2400" dirty="0"/>
              <a:t>Doing more surveys can significantly reduce the standard deviations of the data, </a:t>
            </a:r>
          </a:p>
          <a:p>
            <a:pPr marL="0" indent="0" algn="ctr">
              <a:buNone/>
            </a:pPr>
            <a:r>
              <a:rPr lang="en-SG" sz="2400" b="1" dirty="0"/>
              <a:t>Rendering the 0.5% increment possibly insignificant</a:t>
            </a:r>
          </a:p>
          <a:p>
            <a:pPr marL="0" indent="0" algn="ctr">
              <a:buNone/>
            </a:pPr>
            <a:r>
              <a:rPr lang="en-SG" sz="2400" b="1" dirty="0"/>
              <a:t>(and not news-worthy)</a:t>
            </a:r>
          </a:p>
          <a:p>
            <a:pPr marL="0" indent="0" algn="ctr">
              <a:buNone/>
            </a:pPr>
            <a:endParaRPr lang="en-SG" sz="2400" b="1" dirty="0"/>
          </a:p>
          <a:p>
            <a:endParaRPr lang="en-SG" dirty="0"/>
          </a:p>
        </p:txBody>
      </p:sp>
      <p:pic>
        <p:nvPicPr>
          <p:cNvPr id="4" name="Picture 3"/>
          <p:cNvPicPr>
            <a:picLocks noChangeAspect="1"/>
          </p:cNvPicPr>
          <p:nvPr/>
        </p:nvPicPr>
        <p:blipFill>
          <a:blip r:embed="rId2"/>
          <a:stretch>
            <a:fillRect/>
          </a:stretch>
        </p:blipFill>
        <p:spPr>
          <a:xfrm>
            <a:off x="5451348" y="5284304"/>
            <a:ext cx="1295400" cy="1219200"/>
          </a:xfrm>
          <a:prstGeom prst="rect">
            <a:avLst/>
          </a:prstGeom>
        </p:spPr>
      </p:pic>
    </p:spTree>
    <p:extLst>
      <p:ext uri="{BB962C8B-B14F-4D97-AF65-F5344CB8AC3E}">
        <p14:creationId xmlns:p14="http://schemas.microsoft.com/office/powerpoint/2010/main" val="14622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SG" sz="6600" dirty="0"/>
              <a:t>When FACTS get in the way of a story</a:t>
            </a:r>
          </a:p>
        </p:txBody>
      </p:sp>
      <p:sp>
        <p:nvSpPr>
          <p:cNvPr id="3" name="Subtitle 2"/>
          <p:cNvSpPr>
            <a:spLocks noGrp="1"/>
          </p:cNvSpPr>
          <p:nvPr>
            <p:ph type="subTitle" idx="1"/>
          </p:nvPr>
        </p:nvSpPr>
        <p:spPr/>
        <p:txBody>
          <a:bodyPr>
            <a:normAutofit/>
          </a:bodyPr>
          <a:lstStyle/>
          <a:p>
            <a:r>
              <a:rPr lang="en-SG" sz="2000" i="1" dirty="0"/>
              <a:t>Goh Jie Sheng/</a:t>
            </a:r>
            <a:r>
              <a:rPr lang="en" sz="2000" i="1" dirty="0"/>
              <a:t> Bok Wen Xuan/ Annabella Fong</a:t>
            </a:r>
          </a:p>
          <a:p>
            <a:r>
              <a:rPr lang="en-SG" sz="2000" i="1" dirty="0"/>
              <a:t>Presenter for this week: </a:t>
            </a:r>
            <a:r>
              <a:rPr lang="en-SG" sz="2000" b="1" i="1" dirty="0"/>
              <a:t>Goh Jie Sheng</a:t>
            </a:r>
            <a:endParaRPr lang="en" sz="2000" b="1" i="1" dirty="0"/>
          </a:p>
        </p:txBody>
      </p:sp>
    </p:spTree>
    <p:extLst>
      <p:ext uri="{BB962C8B-B14F-4D97-AF65-F5344CB8AC3E}">
        <p14:creationId xmlns:p14="http://schemas.microsoft.com/office/powerpoint/2010/main" val="3685877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609344"/>
          </a:xfrm>
        </p:spPr>
        <p:txBody>
          <a:bodyPr>
            <a:normAutofit/>
          </a:bodyPr>
          <a:lstStyle/>
          <a:p>
            <a:r>
              <a:rPr lang="en-SG" dirty="0"/>
              <a:t>In conclusion</a:t>
            </a:r>
          </a:p>
        </p:txBody>
      </p:sp>
      <p:sp>
        <p:nvSpPr>
          <p:cNvPr id="3" name="Content Placeholder 2"/>
          <p:cNvSpPr>
            <a:spLocks noGrp="1"/>
          </p:cNvSpPr>
          <p:nvPr>
            <p:ph idx="1"/>
          </p:nvPr>
        </p:nvSpPr>
        <p:spPr>
          <a:xfrm>
            <a:off x="1069848" y="2121408"/>
            <a:ext cx="4773168" cy="4050792"/>
          </a:xfrm>
        </p:spPr>
        <p:txBody>
          <a:bodyPr>
            <a:normAutofit/>
          </a:bodyPr>
          <a:lstStyle/>
          <a:p>
            <a:pPr marL="0" indent="0">
              <a:buNone/>
            </a:pPr>
            <a:endParaRPr lang="en-SG" b="1" dirty="0"/>
          </a:p>
          <a:p>
            <a:pPr marL="0" indent="0">
              <a:buNone/>
            </a:pPr>
            <a:endParaRPr lang="en-SG" b="1" dirty="0"/>
          </a:p>
          <a:p>
            <a:pPr marL="0" indent="0" algn="ctr">
              <a:buNone/>
            </a:pPr>
            <a:r>
              <a:rPr lang="en-SG" b="1" dirty="0">
                <a:solidFill>
                  <a:schemeClr val="accent4">
                    <a:lumMod val="75000"/>
                  </a:schemeClr>
                </a:solidFill>
              </a:rPr>
              <a:t>“If you do not know your science, you take a big chance when you delve under the bonnet of a study to find a story”</a:t>
            </a:r>
          </a:p>
          <a:p>
            <a:pPr marL="0" indent="0">
              <a:buNone/>
            </a:pPr>
            <a:endParaRPr lang="en-SG" b="1" dirty="0"/>
          </a:p>
          <a:p>
            <a:pPr marL="0" indent="0">
              <a:buNone/>
            </a:pPr>
            <a:endParaRPr lang="en-SG" b="1" dirty="0"/>
          </a:p>
          <a:p>
            <a:pPr marL="0" indent="0">
              <a:buNone/>
            </a:pPr>
            <a:r>
              <a:rPr lang="en-SG" b="1" dirty="0"/>
              <a:t>Thank you </a:t>
            </a:r>
            <a:r>
              <a:rPr lang="en-SG" b="1" dirty="0">
                <a:sym typeface="Wingdings" panose="05000000000000000000" pitchFamily="2" charset="2"/>
              </a:rPr>
              <a:t> </a:t>
            </a:r>
            <a:endParaRPr lang="en-SG" b="1" dirty="0"/>
          </a:p>
        </p:txBody>
      </p:sp>
      <p:pic>
        <p:nvPicPr>
          <p:cNvPr id="5" name="Picture 4"/>
          <p:cNvPicPr>
            <a:picLocks noChangeAspect="1"/>
          </p:cNvPicPr>
          <p:nvPr/>
        </p:nvPicPr>
        <p:blipFill>
          <a:blip r:embed="rId2"/>
          <a:stretch>
            <a:fillRect/>
          </a:stretch>
        </p:blipFill>
        <p:spPr>
          <a:xfrm>
            <a:off x="6605587" y="1985962"/>
            <a:ext cx="5091191" cy="3182937"/>
          </a:xfrm>
          <a:prstGeom prst="rect">
            <a:avLst/>
          </a:prstGeom>
        </p:spPr>
      </p:pic>
    </p:spTree>
    <p:extLst>
      <p:ext uri="{BB962C8B-B14F-4D97-AF65-F5344CB8AC3E}">
        <p14:creationId xmlns:p14="http://schemas.microsoft.com/office/powerpoint/2010/main" val="48341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t>References:</a:t>
            </a:r>
          </a:p>
        </p:txBody>
      </p:sp>
      <p:sp>
        <p:nvSpPr>
          <p:cNvPr id="3" name="Content Placeholder 2"/>
          <p:cNvSpPr>
            <a:spLocks noGrp="1"/>
          </p:cNvSpPr>
          <p:nvPr>
            <p:ph idx="1"/>
          </p:nvPr>
        </p:nvSpPr>
        <p:spPr/>
        <p:txBody>
          <a:bodyPr/>
          <a:lstStyle/>
          <a:p>
            <a:r>
              <a:rPr lang="en-SG" dirty="0" err="1"/>
              <a:t>Goldacre</a:t>
            </a:r>
            <a:r>
              <a:rPr lang="en-SG" dirty="0"/>
              <a:t>, B. (2007). When the facts get in the way of a good story. Significance, 4(2), 84–85.</a:t>
            </a:r>
          </a:p>
          <a:p>
            <a:endParaRPr lang="en-SG" dirty="0"/>
          </a:p>
          <a:p>
            <a:r>
              <a:rPr lang="en-SG" dirty="0"/>
              <a:t>Lambert, T. (2003) Why you need to correct for clustering, </a:t>
            </a:r>
            <a:r>
              <a:rPr lang="en-SG" dirty="0" err="1"/>
              <a:t>ScienceBlogs</a:t>
            </a:r>
            <a:r>
              <a:rPr lang="en-SG" dirty="0"/>
              <a:t> LLC</a:t>
            </a:r>
            <a:r>
              <a:rPr lang="en-SG"/>
              <a:t>, America.</a:t>
            </a:r>
            <a:endParaRPr lang="en-SG" dirty="0"/>
          </a:p>
        </p:txBody>
      </p:sp>
    </p:spTree>
    <p:extLst>
      <p:ext uri="{BB962C8B-B14F-4D97-AF65-F5344CB8AC3E}">
        <p14:creationId xmlns:p14="http://schemas.microsoft.com/office/powerpoint/2010/main" val="3168540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3" b="11657"/>
          <a:stretch/>
        </p:blipFill>
        <p:spPr>
          <a:xfrm>
            <a:off x="1" y="10"/>
            <a:ext cx="6066502" cy="6857989"/>
          </a:xfrm>
          <a:prstGeom prst="rect">
            <a:avLst/>
          </a:prstGeom>
        </p:spPr>
      </p:pic>
      <p:sp>
        <p:nvSpPr>
          <p:cNvPr id="16"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3">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1"/>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title"/>
          </p:nvPr>
        </p:nvSpPr>
        <p:spPr>
          <a:xfrm>
            <a:off x="6400800" y="484632"/>
            <a:ext cx="5299586" cy="1609344"/>
          </a:xfrm>
          <a:ln>
            <a:noFill/>
          </a:ln>
        </p:spPr>
        <p:txBody>
          <a:bodyPr>
            <a:normAutofit/>
          </a:bodyPr>
          <a:lstStyle/>
          <a:p>
            <a:r>
              <a:rPr lang="en-SG" sz="4000"/>
              <a:t>Shocking news…</a:t>
            </a:r>
          </a:p>
        </p:txBody>
      </p:sp>
      <p:sp>
        <p:nvSpPr>
          <p:cNvPr id="3" name="Content Placeholder 2"/>
          <p:cNvSpPr>
            <a:spLocks noGrp="1"/>
          </p:cNvSpPr>
          <p:nvPr>
            <p:ph idx="1"/>
          </p:nvPr>
        </p:nvSpPr>
        <p:spPr>
          <a:xfrm>
            <a:off x="6400799" y="2121408"/>
            <a:ext cx="5299585" cy="4050792"/>
          </a:xfrm>
        </p:spPr>
        <p:txBody>
          <a:bodyPr>
            <a:normAutofit/>
          </a:bodyPr>
          <a:lstStyle/>
          <a:p>
            <a:pPr>
              <a:lnSpc>
                <a:spcPct val="150000"/>
              </a:lnSpc>
            </a:pPr>
            <a:r>
              <a:rPr lang="en-SG" dirty="0"/>
              <a:t>In 2006, the British Media allegedly reported an astonishing piece of news that sensationally went viral.</a:t>
            </a:r>
          </a:p>
          <a:p>
            <a:pPr>
              <a:lnSpc>
                <a:spcPct val="150000"/>
              </a:lnSpc>
            </a:pPr>
            <a:r>
              <a:rPr lang="en-SG" dirty="0"/>
              <a:t>A TWO FOLD increase in COCAINE USE by schoolkids. </a:t>
            </a:r>
          </a:p>
          <a:p>
            <a:pPr>
              <a:lnSpc>
                <a:spcPct val="150000"/>
              </a:lnSpc>
            </a:pPr>
            <a:endParaRPr lang="en-SG" dirty="0"/>
          </a:p>
          <a:p>
            <a:pPr>
              <a:lnSpc>
                <a:spcPct val="150000"/>
              </a:lnSpc>
            </a:pPr>
            <a:r>
              <a:rPr lang="en-SG" dirty="0"/>
              <a:t>But, HOW TRUE is this?</a:t>
            </a:r>
          </a:p>
        </p:txBody>
      </p:sp>
      <p:pic>
        <p:nvPicPr>
          <p:cNvPr id="5" name="Picture 4"/>
          <p:cNvPicPr>
            <a:picLocks noChangeAspect="1"/>
          </p:cNvPicPr>
          <p:nvPr/>
        </p:nvPicPr>
        <p:blipFill>
          <a:blip r:embed="rId5"/>
          <a:stretch>
            <a:fillRect/>
          </a:stretch>
        </p:blipFill>
        <p:spPr>
          <a:xfrm>
            <a:off x="2286000" y="1743075"/>
            <a:ext cx="2790825" cy="971550"/>
          </a:xfrm>
          <a:prstGeom prst="rect">
            <a:avLst/>
          </a:prstGeom>
        </p:spPr>
      </p:pic>
    </p:spTree>
    <p:extLst>
      <p:ext uri="{BB962C8B-B14F-4D97-AF65-F5344CB8AC3E}">
        <p14:creationId xmlns:p14="http://schemas.microsoft.com/office/powerpoint/2010/main" val="409095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pic>
        <p:nvPicPr>
          <p:cNvPr id="5" name="Content Placeholder 4"/>
          <p:cNvPicPr>
            <a:picLocks noGrp="1" noChangeAspect="1"/>
          </p:cNvPicPr>
          <p:nvPr>
            <p:ph idx="1"/>
          </p:nvPr>
        </p:nvPicPr>
        <p:blipFill>
          <a:blip r:embed="rId2"/>
          <a:stretch>
            <a:fillRect/>
          </a:stretch>
        </p:blipFill>
        <p:spPr>
          <a:xfrm>
            <a:off x="5900738" y="0"/>
            <a:ext cx="6120985" cy="6858000"/>
          </a:xfrm>
          <a:prstGeom prst="rect">
            <a:avLst/>
          </a:prstGeom>
        </p:spPr>
      </p:pic>
      <p:pic>
        <p:nvPicPr>
          <p:cNvPr id="4" name="Picture 3"/>
          <p:cNvPicPr>
            <a:picLocks noChangeAspect="1"/>
          </p:cNvPicPr>
          <p:nvPr/>
        </p:nvPicPr>
        <p:blipFill>
          <a:blip r:embed="rId3"/>
          <a:stretch>
            <a:fillRect/>
          </a:stretch>
        </p:blipFill>
        <p:spPr>
          <a:xfrm>
            <a:off x="0" y="0"/>
            <a:ext cx="5900738" cy="6858000"/>
          </a:xfrm>
          <a:prstGeom prst="rect">
            <a:avLst/>
          </a:prstGeom>
        </p:spPr>
      </p:pic>
      <p:cxnSp>
        <p:nvCxnSpPr>
          <p:cNvPr id="9" name="Straight Connector 8"/>
          <p:cNvCxnSpPr/>
          <p:nvPr/>
        </p:nvCxnSpPr>
        <p:spPr>
          <a:xfrm flipV="1">
            <a:off x="3102016" y="6088284"/>
            <a:ext cx="1620456" cy="11574"/>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057387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2" name="Oval 11"/>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152" y="928117"/>
            <a:ext cx="6629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152" y="5780565"/>
            <a:ext cx="6629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1336" y="1110053"/>
            <a:ext cx="6630506"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19" name="Oval 18"/>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5" name="Picture 4"/>
          <p:cNvPicPr>
            <a:picLocks noChangeAspect="1"/>
          </p:cNvPicPr>
          <p:nvPr/>
        </p:nvPicPr>
        <p:blipFill>
          <a:blip r:embed="rId6"/>
          <a:stretch>
            <a:fillRect/>
          </a:stretch>
        </p:blipFill>
        <p:spPr>
          <a:xfrm>
            <a:off x="933915" y="1686320"/>
            <a:ext cx="3416725" cy="3416725"/>
          </a:xfrm>
          <a:prstGeom prst="rect">
            <a:avLst/>
          </a:prstGeom>
        </p:spPr>
      </p:pic>
      <p:sp>
        <p:nvSpPr>
          <p:cNvPr id="2" name="Title 1"/>
          <p:cNvSpPr>
            <a:spLocks noGrp="1"/>
          </p:cNvSpPr>
          <p:nvPr>
            <p:ph type="title"/>
          </p:nvPr>
        </p:nvSpPr>
        <p:spPr>
          <a:xfrm>
            <a:off x="4961376" y="1432223"/>
            <a:ext cx="6057144" cy="3357976"/>
          </a:xfrm>
        </p:spPr>
        <p:txBody>
          <a:bodyPr vert="horz" lIns="91440" tIns="45720" rIns="91440" bIns="45720" rtlCol="0" anchor="ctr">
            <a:normAutofit/>
          </a:bodyPr>
          <a:lstStyle/>
          <a:p>
            <a:pPr>
              <a:lnSpc>
                <a:spcPct val="80000"/>
              </a:lnSpc>
            </a:pPr>
            <a:r>
              <a:rPr lang="en-US" sz="8000">
                <a:blipFill dpi="0" rotWithShape="1">
                  <a:blip r:embed="rId4">
                    <a:extLst/>
                  </a:blip>
                  <a:srcRect/>
                  <a:tile tx="6350" ty="-127000" sx="65000" sy="64000" flip="none" algn="tl"/>
                </a:blipFill>
              </a:rPr>
              <a:t>Are these reports reliable?</a:t>
            </a:r>
          </a:p>
        </p:txBody>
      </p:sp>
      <p:sp>
        <p:nvSpPr>
          <p:cNvPr id="6" name="TextBox 5"/>
          <p:cNvSpPr txBox="1"/>
          <p:nvPr/>
        </p:nvSpPr>
        <p:spPr>
          <a:xfrm>
            <a:off x="1780887" y="6081134"/>
            <a:ext cx="3038010" cy="369364"/>
          </a:xfrm>
          <a:prstGeom prst="rect">
            <a:avLst/>
          </a:prstGeom>
          <a:noFill/>
        </p:spPr>
        <p:txBody>
          <a:bodyPr wrap="square" rtlCol="0">
            <a:spAutoFit/>
          </a:bodyPr>
          <a:lstStyle/>
          <a:p>
            <a:r>
              <a:rPr lang="en-SG" b="1" dirty="0"/>
              <a:t>A terrible social issue…. </a:t>
            </a:r>
          </a:p>
        </p:txBody>
      </p:sp>
      <p:sp>
        <p:nvSpPr>
          <p:cNvPr id="21" name="TextBox 20"/>
          <p:cNvSpPr txBox="1"/>
          <p:nvPr/>
        </p:nvSpPr>
        <p:spPr>
          <a:xfrm>
            <a:off x="4926988" y="6081166"/>
            <a:ext cx="3472405" cy="369332"/>
          </a:xfrm>
          <a:prstGeom prst="rect">
            <a:avLst/>
          </a:prstGeom>
          <a:noFill/>
        </p:spPr>
        <p:txBody>
          <a:bodyPr wrap="square" rtlCol="0">
            <a:spAutoFit/>
          </a:bodyPr>
          <a:lstStyle/>
          <a:p>
            <a:endParaRPr lang="en-SG" b="1" dirty="0"/>
          </a:p>
        </p:txBody>
      </p:sp>
    </p:spTree>
    <p:extLst>
      <p:ext uri="{BB962C8B-B14F-4D97-AF65-F5344CB8AC3E}">
        <p14:creationId xmlns:p14="http://schemas.microsoft.com/office/powerpoint/2010/main" val="421190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0" name="Oval 9"/>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17" name="Oval 16"/>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3" name="Picture 2"/>
          <p:cNvPicPr>
            <a:picLocks noChangeAspect="1"/>
          </p:cNvPicPr>
          <p:nvPr/>
        </p:nvPicPr>
        <p:blipFill>
          <a:blip r:embed="rId6"/>
          <a:stretch>
            <a:fillRect/>
          </a:stretch>
        </p:blipFill>
        <p:spPr>
          <a:xfrm>
            <a:off x="1162727" y="1388911"/>
            <a:ext cx="6147958" cy="4011543"/>
          </a:xfrm>
          <a:prstGeom prst="rect">
            <a:avLst/>
          </a:prstGeom>
        </p:spPr>
      </p:pic>
      <p:sp>
        <p:nvSpPr>
          <p:cNvPr id="2" name="Title 1"/>
          <p:cNvSpPr>
            <a:spLocks noGrp="1"/>
          </p:cNvSpPr>
          <p:nvPr>
            <p:ph type="title"/>
          </p:nvPr>
        </p:nvSpPr>
        <p:spPr>
          <a:xfrm>
            <a:off x="8248719" y="1849611"/>
            <a:ext cx="2818417" cy="3357976"/>
          </a:xfrm>
        </p:spPr>
        <p:txBody>
          <a:bodyPr vert="horz" lIns="91440" tIns="45720" rIns="91440" bIns="45720" rtlCol="0" anchor="ctr">
            <a:normAutofit fontScale="90000"/>
          </a:bodyPr>
          <a:lstStyle/>
          <a:p>
            <a:pPr>
              <a:lnSpc>
                <a:spcPct val="80000"/>
              </a:lnSpc>
            </a:pPr>
            <a:r>
              <a:rPr lang="en-SG" sz="6000" dirty="0">
                <a:blipFill dpi="0" rotWithShape="1">
                  <a:blip r:embed="rId4">
                    <a:extLst/>
                  </a:blip>
                  <a:srcRect/>
                  <a:tile tx="6350" ty="-127000" sx="65000" sy="64000" flip="none" algn="tl"/>
                </a:blipFill>
              </a:rPr>
              <a:t>Could these really be true??</a:t>
            </a:r>
            <a:br>
              <a:rPr lang="en-SG" sz="6000" dirty="0">
                <a:blipFill dpi="0" rotWithShape="1">
                  <a:blip r:embed="rId4">
                    <a:extLst/>
                  </a:blip>
                  <a:srcRect/>
                  <a:tile tx="6350" ty="-127000" sx="65000" sy="64000" flip="none" algn="tl"/>
                </a:blipFill>
              </a:rPr>
            </a:br>
            <a:endParaRPr lang="en-US" sz="6000" dirty="0">
              <a:blipFill dpi="0" rotWithShape="1">
                <a:blip r:embed="rId4">
                  <a:extLst/>
                </a:blip>
                <a:srcRect/>
                <a:tile tx="6350" ty="-127000" sx="65000" sy="64000" flip="none" algn="tl"/>
              </a:blipFill>
            </a:endParaRPr>
          </a:p>
        </p:txBody>
      </p:sp>
    </p:spTree>
    <p:extLst>
      <p:ext uri="{BB962C8B-B14F-4D97-AF65-F5344CB8AC3E}">
        <p14:creationId xmlns:p14="http://schemas.microsoft.com/office/powerpoint/2010/main" val="3148345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t>Breaking down the Stats</a:t>
            </a:r>
          </a:p>
        </p:txBody>
      </p:sp>
      <p:sp>
        <p:nvSpPr>
          <p:cNvPr id="3" name="Content Placeholder 2"/>
          <p:cNvSpPr>
            <a:spLocks noGrp="1"/>
          </p:cNvSpPr>
          <p:nvPr>
            <p:ph idx="1"/>
          </p:nvPr>
        </p:nvSpPr>
        <p:spPr/>
        <p:txBody>
          <a:bodyPr/>
          <a:lstStyle/>
          <a:p>
            <a:r>
              <a:rPr lang="en-SG" dirty="0"/>
              <a:t>Survey of 9,000 children, aged 11 to 15, in 305 schools</a:t>
            </a:r>
          </a:p>
          <a:p>
            <a:r>
              <a:rPr lang="en-SG" dirty="0"/>
              <a:t>Data tables about using cocaine in the past years: </a:t>
            </a:r>
          </a:p>
          <a:p>
            <a:pPr>
              <a:buFont typeface="Courier New" panose="02070309020205020404" pitchFamily="49" charset="0"/>
              <a:buChar char="o"/>
            </a:pPr>
            <a:r>
              <a:rPr lang="en-SG" dirty="0"/>
              <a:t>1% said yes in 2004, and 2% said yes in 2005. </a:t>
            </a:r>
          </a:p>
          <a:p>
            <a:pPr marL="0" indent="0" algn="ctr">
              <a:buNone/>
            </a:pPr>
            <a:r>
              <a:rPr lang="en-SG" dirty="0"/>
              <a:t>Except almost all the figures were </a:t>
            </a:r>
            <a:r>
              <a:rPr lang="en-SG" dirty="0">
                <a:solidFill>
                  <a:srgbClr val="FF0000"/>
                </a:solidFill>
              </a:rPr>
              <a:t>ROUNDED</a:t>
            </a:r>
            <a:r>
              <a:rPr lang="en-SG" dirty="0"/>
              <a:t> to 1%, or 2%. </a:t>
            </a:r>
          </a:p>
          <a:p>
            <a:r>
              <a:rPr lang="en-SG" dirty="0"/>
              <a:t>Actual figures were </a:t>
            </a:r>
            <a:r>
              <a:rPr lang="en-SG" b="1" dirty="0"/>
              <a:t>1.4%</a:t>
            </a:r>
            <a:r>
              <a:rPr lang="en-SG" dirty="0"/>
              <a:t> for 2004 and </a:t>
            </a:r>
            <a:r>
              <a:rPr lang="en-SG" b="1" dirty="0"/>
              <a:t>1.9%</a:t>
            </a:r>
            <a:r>
              <a:rPr lang="en-SG" dirty="0"/>
              <a:t> for 2005 </a:t>
            </a:r>
            <a:r>
              <a:rPr lang="en-SG" dirty="0">
                <a:sym typeface="Wingdings" panose="05000000000000000000" pitchFamily="2" charset="2"/>
              </a:rPr>
              <a:t> </a:t>
            </a:r>
            <a:r>
              <a:rPr lang="en-SG" b="1" dirty="0"/>
              <a:t>So it hadn’t doubled. It merely increased…</a:t>
            </a:r>
          </a:p>
          <a:p>
            <a:endParaRPr lang="en-SG" b="1" dirty="0"/>
          </a:p>
          <a:p>
            <a:endParaRPr lang="en-SG" b="1" dirty="0"/>
          </a:p>
          <a:p>
            <a:pPr marL="0" indent="0" algn="ctr">
              <a:buNone/>
            </a:pPr>
            <a:r>
              <a:rPr lang="en-SG" sz="2400" b="1" dirty="0"/>
              <a:t>Acts like this, to seek out obnoxious data for creating news, are known as:</a:t>
            </a:r>
          </a:p>
        </p:txBody>
      </p:sp>
    </p:spTree>
    <p:extLst>
      <p:ext uri="{BB962C8B-B14F-4D97-AF65-F5344CB8AC3E}">
        <p14:creationId xmlns:p14="http://schemas.microsoft.com/office/powerpoint/2010/main" val="354021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 calcmode="lin" valueType="num">
                                      <p:cBhvr additive="base">
                                        <p:cTn id="1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2" name="Oval 11"/>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7366"/>
            <a:ext cx="12192000" cy="2610465"/>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9685338" y="4460675"/>
            <a:chExt cx="1080904" cy="1080902"/>
          </a:xfrm>
        </p:grpSpPr>
        <p:sp>
          <p:nvSpPr>
            <p:cNvPr id="17" name="Oval 16"/>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4" name="Picture 3"/>
          <p:cNvPicPr>
            <a:picLocks noChangeAspect="1"/>
          </p:cNvPicPr>
          <p:nvPr/>
        </p:nvPicPr>
        <p:blipFill>
          <a:blip r:embed="rId6"/>
          <a:stretch>
            <a:fillRect/>
          </a:stretch>
        </p:blipFill>
        <p:spPr>
          <a:xfrm>
            <a:off x="748957" y="100014"/>
            <a:ext cx="10691037" cy="4057339"/>
          </a:xfrm>
          <a:prstGeom prst="rect">
            <a:avLst/>
          </a:prstGeom>
        </p:spPr>
      </p:pic>
      <p:sp>
        <p:nvSpPr>
          <p:cNvPr id="5" name="Title 4"/>
          <p:cNvSpPr>
            <a:spLocks noGrp="1"/>
          </p:cNvSpPr>
          <p:nvPr>
            <p:ph type="title"/>
          </p:nvPr>
        </p:nvSpPr>
        <p:spPr>
          <a:xfrm>
            <a:off x="2240554" y="4778151"/>
            <a:ext cx="9085940" cy="1472224"/>
          </a:xfrm>
        </p:spPr>
        <p:txBody>
          <a:bodyPr vert="horz" lIns="91440" tIns="45720" rIns="91440" bIns="45720" rtlCol="0" anchor="b">
            <a:normAutofit/>
          </a:bodyPr>
          <a:lstStyle/>
          <a:p>
            <a:pPr>
              <a:lnSpc>
                <a:spcPct val="80000"/>
              </a:lnSpc>
            </a:pPr>
            <a:r>
              <a:rPr lang="en-US" sz="7400" dirty="0">
                <a:blipFill dpi="0" rotWithShape="1">
                  <a:blip r:embed="rId4">
                    <a:extLst/>
                  </a:blip>
                  <a:srcRect/>
                  <a:tile tx="6350" ty="-127000" sx="65000" sy="64000" flip="none" algn="tl"/>
                </a:blipFill>
              </a:rPr>
              <a:t>DATA MINING</a:t>
            </a:r>
          </a:p>
        </p:txBody>
      </p:sp>
    </p:spTree>
    <p:extLst>
      <p:ext uri="{BB962C8B-B14F-4D97-AF65-F5344CB8AC3E}">
        <p14:creationId xmlns:p14="http://schemas.microsoft.com/office/powerpoint/2010/main" val="585680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321082" y="1392745"/>
            <a:ext cx="4135779" cy="3980688"/>
          </a:xfrm>
          <a:prstGeom prst="rect">
            <a:avLst/>
          </a:prstGeom>
        </p:spPr>
      </p:pic>
      <p:sp>
        <p:nvSpPr>
          <p:cNvPr id="2" name="Title 1"/>
          <p:cNvSpPr>
            <a:spLocks noGrp="1"/>
          </p:cNvSpPr>
          <p:nvPr>
            <p:ph type="title"/>
          </p:nvPr>
        </p:nvSpPr>
        <p:spPr>
          <a:xfrm>
            <a:off x="1069848" y="484632"/>
            <a:ext cx="10058400" cy="1609344"/>
          </a:xfrm>
        </p:spPr>
        <p:txBody>
          <a:bodyPr>
            <a:normAutofit/>
          </a:bodyPr>
          <a:lstStyle/>
          <a:p>
            <a:r>
              <a:rPr lang="en-SG" dirty="0"/>
              <a:t>Data Mining</a:t>
            </a:r>
          </a:p>
        </p:txBody>
      </p:sp>
      <p:sp>
        <p:nvSpPr>
          <p:cNvPr id="3" name="Content Placeholder 2"/>
          <p:cNvSpPr>
            <a:spLocks noGrp="1"/>
          </p:cNvSpPr>
          <p:nvPr>
            <p:ph idx="1"/>
          </p:nvPr>
        </p:nvSpPr>
        <p:spPr>
          <a:xfrm>
            <a:off x="1069848" y="2526522"/>
            <a:ext cx="4773168" cy="4050792"/>
          </a:xfrm>
        </p:spPr>
        <p:txBody>
          <a:bodyPr>
            <a:normAutofit/>
          </a:bodyPr>
          <a:lstStyle/>
          <a:p>
            <a:r>
              <a:rPr lang="en-SG" sz="2400" dirty="0"/>
              <a:t>Gets you a lot of information</a:t>
            </a:r>
          </a:p>
          <a:p>
            <a:r>
              <a:rPr lang="en-SG" sz="2400" dirty="0"/>
              <a:t>But usually </a:t>
            </a:r>
            <a:r>
              <a:rPr lang="en-SG" sz="2400" u="sng" dirty="0"/>
              <a:t>information is too complex</a:t>
            </a:r>
            <a:r>
              <a:rPr lang="en-SG" sz="2400" dirty="0"/>
              <a:t> if not analysed and processed</a:t>
            </a:r>
          </a:p>
          <a:p>
            <a:endParaRPr lang="en-SG" sz="2400" dirty="0"/>
          </a:p>
          <a:p>
            <a:r>
              <a:rPr lang="en-SG" sz="2400" dirty="0"/>
              <a:t>As such </a:t>
            </a:r>
            <a:r>
              <a:rPr lang="en-SG" sz="2400" b="1" dirty="0"/>
              <a:t>MISLEADING </a:t>
            </a:r>
            <a:r>
              <a:rPr lang="en-SG" sz="2400" dirty="0"/>
              <a:t>if not processed properly and used.</a:t>
            </a:r>
            <a:endParaRPr lang="en-SG" sz="2400" b="1" dirty="0"/>
          </a:p>
          <a:p>
            <a:pPr marL="0" indent="0">
              <a:buNone/>
            </a:pPr>
            <a:endParaRPr lang="en-SG" dirty="0"/>
          </a:p>
        </p:txBody>
      </p:sp>
    </p:spTree>
    <p:extLst>
      <p:ext uri="{BB962C8B-B14F-4D97-AF65-F5344CB8AC3E}">
        <p14:creationId xmlns:p14="http://schemas.microsoft.com/office/powerpoint/2010/main" val="10731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Wood Type">
      <a:majorFont>
        <a:latin typeface="Arial Black" panose="020B0A040201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panose="020B06040202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BE1B6DD8-9976-4550-A6F4-B2DD4EA939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220</TotalTime>
  <Words>786</Words>
  <Application>Microsoft Office PowerPoint</Application>
  <PresentationFormat>Widescreen</PresentationFormat>
  <Paragraphs>100</Paragraphs>
  <Slides>21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 Black</vt:lpstr>
      <vt:lpstr>Calibri</vt:lpstr>
      <vt:lpstr>Courier New</vt:lpstr>
      <vt:lpstr>Rockwell Extra Bold</vt:lpstr>
      <vt:lpstr>Wingdings</vt:lpstr>
      <vt:lpstr>Wood Type</vt:lpstr>
      <vt:lpstr>Prelude</vt:lpstr>
      <vt:lpstr>When FACTS get in the way of a story</vt:lpstr>
      <vt:lpstr>Shocking news…</vt:lpstr>
      <vt:lpstr>PowerPoint Presentation</vt:lpstr>
      <vt:lpstr>Are these reports reliable?</vt:lpstr>
      <vt:lpstr>Could these really be true?? </vt:lpstr>
      <vt:lpstr>Breaking down the Stats</vt:lpstr>
      <vt:lpstr>DATA MINING</vt:lpstr>
      <vt:lpstr>Data Mining</vt:lpstr>
      <vt:lpstr>The actual increase – 0.5%</vt:lpstr>
      <vt:lpstr>Statistical significance in terms of evidence </vt:lpstr>
      <vt:lpstr>A statistical test assumes every data point is independent.</vt:lpstr>
      <vt:lpstr>BUT THESE ARE  NOT DATA   THEY ARE   REAL KIDS.</vt:lpstr>
      <vt:lpstr>Children are living things (and so are we!)</vt:lpstr>
      <vt:lpstr>Variations</vt:lpstr>
      <vt:lpstr>Explaining the cause of insignificance</vt:lpstr>
      <vt:lpstr>Data was significant because:</vt:lpstr>
      <vt:lpstr>Correct for Clustering</vt:lpstr>
      <vt:lpstr>Correct for Clustering</vt:lpstr>
      <vt:lpstr>In 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FACTS get in the way of a story</dc:title>
  <dc:creator>JIE SHENG GOH</dc:creator>
  <cp:lastModifiedBy>JIE SHENG GOH</cp:lastModifiedBy>
  <cp:revision>20</cp:revision>
  <dcterms:created xsi:type="dcterms:W3CDTF">2017-01-21T11:34:38Z</dcterms:created>
  <dcterms:modified xsi:type="dcterms:W3CDTF">2017-01-21T20:47:02Z</dcterms:modified>
</cp:coreProperties>
</file>