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5143500" type="screen16x9"/>
  <p:notesSz cx="6858000" cy="9144000"/>
  <p:embeddedFontLst>
    <p:embeddedFont>
      <p:font typeface="Amatic SC" panose="020B0604020202020204" charset="-79"/>
      <p:regular r:id="rId20"/>
      <p:bold r:id="rId21"/>
    </p:embeddedFont>
    <p:embeddedFont>
      <p:font typeface="Source Code Pro" panose="020B0509030403020204" pitchFamily="49" charset="0"/>
      <p:regular r:id="rId22"/>
      <p:bold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5470530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54926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516219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00126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488459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147094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37016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356711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784563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48051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07337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039918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38151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342677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928928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42661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391700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46328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8000"/>
            </a:lvl1pPr>
            <a:lvl2pPr lvl="1" algn="ctr">
              <a:spcBef>
                <a:spcPts val="0"/>
              </a:spcBef>
              <a:buSzPct val="100000"/>
              <a:defRPr sz="8000"/>
            </a:lvl2pPr>
            <a:lvl3pPr lvl="2" algn="ctr">
              <a:spcBef>
                <a:spcPts val="0"/>
              </a:spcBef>
              <a:buSzPct val="100000"/>
              <a:defRPr sz="8000"/>
            </a:lvl3pPr>
            <a:lvl4pPr lvl="3" algn="ctr">
              <a:spcBef>
                <a:spcPts val="0"/>
              </a:spcBef>
              <a:buSzPct val="100000"/>
              <a:defRPr sz="8000"/>
            </a:lvl4pPr>
            <a:lvl5pPr lvl="4" algn="ctr">
              <a:spcBef>
                <a:spcPts val="0"/>
              </a:spcBef>
              <a:buSzPct val="100000"/>
              <a:defRPr sz="8000"/>
            </a:lvl5pPr>
            <a:lvl6pPr lvl="5" algn="ctr">
              <a:spcBef>
                <a:spcPts val="0"/>
              </a:spcBef>
              <a:buSzPct val="100000"/>
              <a:defRPr sz="8000"/>
            </a:lvl6pPr>
            <a:lvl7pPr lvl="6" algn="ctr">
              <a:spcBef>
                <a:spcPts val="0"/>
              </a:spcBef>
              <a:buSzPct val="100000"/>
              <a:defRPr sz="8000"/>
            </a:lvl7pPr>
            <a:lvl8pPr lvl="7" algn="ctr">
              <a:spcBef>
                <a:spcPts val="0"/>
              </a:spcBef>
              <a:buSzPct val="100000"/>
              <a:defRPr sz="8000"/>
            </a:lvl8pPr>
            <a:lvl9pPr lvl="8" algn="ctr">
              <a:spcBef>
                <a:spcPts val="0"/>
              </a:spcBef>
              <a:buSzPct val="100000"/>
              <a:defRPr sz="80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4000"/>
            </a:lvl1pPr>
            <a:lvl2pPr lvl="1">
              <a:spcBef>
                <a:spcPts val="0"/>
              </a:spcBef>
              <a:buSzPct val="100000"/>
              <a:defRPr sz="4000"/>
            </a:lvl2pPr>
            <a:lvl3pPr lvl="2">
              <a:spcBef>
                <a:spcPts val="0"/>
              </a:spcBef>
              <a:buSzPct val="100000"/>
              <a:defRPr sz="4000"/>
            </a:lvl3pPr>
            <a:lvl4pPr lvl="3">
              <a:spcBef>
                <a:spcPts val="0"/>
              </a:spcBef>
              <a:buSzPct val="100000"/>
              <a:defRPr sz="4000"/>
            </a:lvl4pPr>
            <a:lvl5pPr lvl="4">
              <a:spcBef>
                <a:spcPts val="0"/>
              </a:spcBef>
              <a:buSzPct val="100000"/>
              <a:defRPr sz="4000"/>
            </a:lvl5pPr>
            <a:lvl6pPr lvl="5">
              <a:spcBef>
                <a:spcPts val="0"/>
              </a:spcBef>
              <a:buSzPct val="100000"/>
              <a:defRPr sz="4000"/>
            </a:lvl6pPr>
            <a:lvl7pPr lvl="6">
              <a:spcBef>
                <a:spcPts val="0"/>
              </a:spcBef>
              <a:buSzPct val="100000"/>
              <a:defRPr sz="4000"/>
            </a:lvl7pPr>
            <a:lvl8pPr lvl="7">
              <a:spcBef>
                <a:spcPts val="0"/>
              </a:spcBef>
              <a:buSzPct val="100000"/>
              <a:defRPr sz="4000"/>
            </a:lvl8pPr>
            <a:lvl9pPr lvl="8">
              <a:spcBef>
                <a:spcPts val="0"/>
              </a:spcBef>
              <a:buSzPct val="100000"/>
              <a:defRPr sz="40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8" name="Shape 3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265500" y="2845222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‹#›</a:t>
            </a:fld>
            <a:endParaRPr lang="en" sz="10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/>
              <a:t>In Search of the Magic Lasso: The Truth About the Polygraph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Group 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311700" y="24148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 dirty="0"/>
              <a:t>Is polygraph an effective tool for security screening purpose</a:t>
            </a: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311700" y="902575"/>
            <a:ext cx="8520600" cy="3581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❏"/>
            </a:pPr>
            <a:r>
              <a:rPr lang="en" dirty="0"/>
              <a:t>Limitation to research methods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 dirty="0"/>
              <a:t>Laboratory studies→ lack realism (the consequence associated with lying never mirrored the seriousness of these actions in real-world settings)--&gt; overestimate accuracy)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 dirty="0"/>
              <a:t>Field studies→ difficulty of identifying the truth against which test results should be judged and lack control of extraneous factors.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 dirty="0"/>
              <a:t>Estimates of accuracy from these studies are almost certainly higher than actual accuracy of specific-testing in field.</a:t>
            </a:r>
            <a:br>
              <a:rPr lang="en" dirty="0"/>
            </a:br>
            <a:endParaRPr lang="e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Representation of data from the nrc study - #1</a:t>
            </a:r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9076" y="1020887"/>
            <a:ext cx="4985100" cy="373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Use of scatterplot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Advantage: 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Summarise all the relevant data from the study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Visible variability in results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Better than presenting numbers                          -&gt; easily misunderstood as percentage of correct results -&gt; misimpression that polygraph perform better than chance </a:t>
            </a:r>
          </a:p>
        </p:txBody>
      </p:sp>
      <p:pic>
        <p:nvPicPr>
          <p:cNvPr id="119" name="Shape 1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64399" y="1036450"/>
            <a:ext cx="3996749" cy="38466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Representation of data from the nrc study - #2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159300" y="1076275"/>
            <a:ext cx="88323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>
              <a:spcBef>
                <a:spcPts val="0"/>
              </a:spcBef>
              <a:buChar char="❏"/>
            </a:pPr>
            <a:r>
              <a:rPr lang="en"/>
              <a:t>Calculations of the results of hypothetical series of polygraph examinations in hypothetical large populations with known populations of liars and truth-tellers</a:t>
            </a:r>
          </a:p>
        </p:txBody>
      </p:sp>
      <p:pic>
        <p:nvPicPr>
          <p:cNvPr id="126" name="Shape 1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58750" y="2104400"/>
            <a:ext cx="5272500" cy="2999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Timeline of events - 2000 onwards (con’t)</a:t>
            </a:r>
          </a:p>
        </p:txBody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NRC’s conclusion: 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Avoid overconfidence in polygraph screening results</a:t>
            </a:r>
          </a:p>
          <a:p>
            <a:pPr lvl="0" rtl="0">
              <a:spcBef>
                <a:spcPts val="0"/>
              </a:spcBef>
              <a:buNone/>
            </a:pPr>
            <a:endParaRPr sz="600"/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NRC’s recommendation: 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to minimise reliance on polygraph tests and seek ways to improve public safety and national security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Government agencies responsible for national security were not pleased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/>
              <a:t>Why is the government agency unwilling to not use polygraph?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311700" y="15349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>
              <a:spcBef>
                <a:spcPts val="0"/>
              </a:spcBef>
              <a:buChar char="❏"/>
            </a:pPr>
            <a:r>
              <a:rPr lang="en"/>
              <a:t>Absence of an alternative solution to polygraph testing, thus no desire to change its polygraph policy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Why is the government agency unwilling to use polygraph?</a:t>
            </a:r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339925" y="1009950"/>
            <a:ext cx="8520600" cy="3809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Polygraph test that are sensitive enough to spot most security violators will also mistakenly marks many innocent test-takers as guilty.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While those that are not sensitive enough will not be able to catch the major security violators.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The government agency believes that the use of polygraph will do more harm than good.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They feel that national security is too important to be left for a such blunt instrument.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Conclusion</a:t>
            </a:r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The polygraph can be use to assist law enforcers and intelligence agencies to help detect criminals, spies or saboteurs when direct evidence is lacking.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However, it cannot be use as a conclusive evident as in some cases there may be some ambiguity which may result in the test being inaccurate.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xfrm>
            <a:off x="1294550" y="667025"/>
            <a:ext cx="6525900" cy="2129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Take-home message</a:t>
            </a:r>
          </a:p>
          <a:p>
            <a:pPr lvl="0" algn="just">
              <a:spcBef>
                <a:spcPts val="0"/>
              </a:spcBef>
              <a:buNone/>
            </a:pPr>
            <a:endParaRPr/>
          </a:p>
          <a:p>
            <a:pPr lvl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 b="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Myths are not meant to be believed, but for entertainment purposes.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Outline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Timeline of Events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Polygraph - an effective tool for screening purposes?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Data from the NRC Study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Why is the government agency unwilling to use polygraph?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Conclusion</a:t>
            </a:r>
          </a:p>
          <a:p>
            <a:pPr marL="457200" lvl="0" indent="-228600">
              <a:spcBef>
                <a:spcPts val="0"/>
              </a:spcBef>
              <a:buChar char="❏"/>
            </a:pPr>
            <a:r>
              <a:rPr lang="en"/>
              <a:t>Take-Home Message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Questions to address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311700" y="1253500"/>
            <a:ext cx="84111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Do you think polygraphs are an effective tool for security screening purpose?</a:t>
            </a:r>
          </a:p>
          <a:p>
            <a:pPr marL="457200" lvl="0" indent="-228600">
              <a:spcBef>
                <a:spcPts val="0"/>
              </a:spcBef>
              <a:buChar char="❏"/>
            </a:pPr>
            <a:r>
              <a:rPr lang="en"/>
              <a:t>Why do you think government agencies were unwilling to adopt the recommendations of the committee?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Introduction to Polygraphs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aka lie detectors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Measures blood pressure, pulse when subject is asked and answers questions</a:t>
            </a:r>
          </a:p>
          <a:p>
            <a:pPr marL="457200" lvl="0" indent="-228600">
              <a:spcBef>
                <a:spcPts val="0"/>
              </a:spcBef>
              <a:buChar char="❏"/>
            </a:pPr>
            <a:r>
              <a:rPr lang="en"/>
              <a:t>Belief that deceptive responses produce physiological responses different from that of               non-deceptive responses</a:t>
            </a:r>
          </a:p>
        </p:txBody>
      </p:sp>
      <p:pic>
        <p:nvPicPr>
          <p:cNvPr id="76" name="Shape 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46750" y="2638225"/>
            <a:ext cx="2321825" cy="232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Timeline of Events - 1923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311700" y="1095113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❏"/>
            </a:pPr>
            <a:r>
              <a:rPr lang="en" dirty="0"/>
              <a:t>Case of Frye v. United States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 dirty="0"/>
              <a:t>Introduced use of systolic blood pressure to measure deception in lab or legal settings by William Moulton Marston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 dirty="0"/>
              <a:t>Frye initially denied to the crime -&gt; confessed but then retracted his confession -&gt; judge refused to accept his systolic blood pressure measurement to prove his innocence -&gt; eventually convicted -&gt; turned out Frye was innocent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 dirty="0"/>
              <a:t>Frye general acceptance test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Timeline of events -1993 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Daubert test superseded Frye general acceptance test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Trial court judges to decide whether the scientific, technical or other specialised knowledge is reliable and valid</a:t>
            </a:r>
          </a:p>
          <a:p>
            <a:pPr marL="457200" lvl="0" indent="-228600">
              <a:spcBef>
                <a:spcPts val="0"/>
              </a:spcBef>
              <a:buChar char="❏"/>
            </a:pPr>
            <a:r>
              <a:rPr lang="en"/>
              <a:t>More and more courts infused general accepted test with Daubert test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Timeline of events - 2000 onwards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1998: Wen Lo Hee - accused of theft of classified nuclear-related documents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Debate over whether he ‘failed’ polygraphs tests administered to him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National Research Council(NRC) conducted a study of polygraph testing’s ability to accurately distinguish lying and truth-telling in various situations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Assembly of Committee to Review the Scientific Evidence on the Polygraph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Timeline of events - 2000 onwards (con’t)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2001 Sept 11 changed US public’s perception towards to polygraph testing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Placed greater faith that modern tech can precisely detect evildoers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Problem: lack scientific basis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/>
              <a:t>Is polygraph an effective tool for security screening purpose</a:t>
            </a:r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339925" y="1009950"/>
            <a:ext cx="8520600" cy="3809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The validity of polygraph depends on the purpose for which it is used.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However, when the questions asked are too generic, there may be some ambiguity and this may result in the test being inaccurate.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Validity is further compromised when prospective(future) questions are asked as they are making inference about future behaviors.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ch-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765</Words>
  <Application>Microsoft Office PowerPoint</Application>
  <PresentationFormat>On-screen Show (16:9)</PresentationFormat>
  <Paragraphs>71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Amatic SC</vt:lpstr>
      <vt:lpstr>Source Code Pro</vt:lpstr>
      <vt:lpstr>beach-day</vt:lpstr>
      <vt:lpstr>In Search of the Magic Lasso: The Truth About the Polygraph</vt:lpstr>
      <vt:lpstr>Outline</vt:lpstr>
      <vt:lpstr>Questions to address</vt:lpstr>
      <vt:lpstr>Introduction to Polygraphs</vt:lpstr>
      <vt:lpstr>Timeline of Events - 1923</vt:lpstr>
      <vt:lpstr>Timeline of events -1993 </vt:lpstr>
      <vt:lpstr>Timeline of events - 2000 onwards</vt:lpstr>
      <vt:lpstr>Timeline of events - 2000 onwards (con’t) </vt:lpstr>
      <vt:lpstr>Is polygraph an effective tool for security screening purpose</vt:lpstr>
      <vt:lpstr>Is polygraph an effective tool for security screening purpose</vt:lpstr>
      <vt:lpstr>Representation of data from the nrc study - #1</vt:lpstr>
      <vt:lpstr>Representation of data from the nrc study - #2 </vt:lpstr>
      <vt:lpstr>Timeline of events - 2000 onwards (con’t)</vt:lpstr>
      <vt:lpstr>Why is the government agency unwilling to not use polygraph? </vt:lpstr>
      <vt:lpstr>Why is the government agency unwilling to use polygraph?</vt:lpstr>
      <vt:lpstr>Conclusion</vt:lpstr>
      <vt:lpstr>Take-home message  Myths are not meant to be believed, but for entertainment purposes.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Search of the Magic Lasso: The Truth About the Polygraph</dc:title>
  <dc:creator>ginee</dc:creator>
  <cp:lastModifiedBy>ginee</cp:lastModifiedBy>
  <cp:revision>2</cp:revision>
  <dcterms:modified xsi:type="dcterms:W3CDTF">2017-03-22T15:22:49Z</dcterms:modified>
</cp:coreProperties>
</file>