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Playfair Display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italic.fntdata"/><Relationship Id="rId22" Type="http://schemas.openxmlformats.org/officeDocument/2006/relationships/font" Target="fonts/Lato-regular.fntdata"/><Relationship Id="rId21" Type="http://schemas.openxmlformats.org/officeDocument/2006/relationships/font" Target="fonts/PlayfairDisplay-boldItalic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La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PlayfairDisplay-bold.fntdata"/><Relationship Id="rId18" Type="http://schemas.openxmlformats.org/officeDocument/2006/relationships/font" Target="fonts/PlayfairDispl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91377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2871750" y="1682625"/>
            <a:ext cx="3400500" cy="1584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Complexity Obstacle to Knowledge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Group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Proposition 2- complexity 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har char="❏"/>
            </a:pPr>
            <a:r>
              <a:rPr lang="en"/>
              <a:t>Main cause of rising temperature:  Increase water vapour in the atmosphere (caused by global warming) multiplies the warming effect. 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har char="❏"/>
            </a:pPr>
            <a:r>
              <a:rPr lang="en"/>
              <a:t>How many times it multiply ? 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har char="❏"/>
            </a:pPr>
            <a:r>
              <a:rPr lang="en"/>
              <a:t>The interaction between  cloud formation and aerosols, the trapping of heat, the reflection of solar radiation  creates uncertainties as to the total increase in water vapour.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har char="❏"/>
            </a:pPr>
            <a:r>
              <a:rPr lang="en"/>
              <a:t>nature of a feedback hard to predict however it extends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har char="❏"/>
            </a:pPr>
            <a:r>
              <a:rPr lang="en"/>
              <a:t>Degree of warming  to be expected is  approximately, what is observed is reasonable, but quantitative uncertainties are substantial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241125" y="6680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Proposition 3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276425" y="69290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❏"/>
            </a:pPr>
            <a:r>
              <a:rPr lang="en"/>
              <a:t>From the figure, it can be seen that the amount of carbon dioxide being released b</a:t>
            </a:r>
            <a:r>
              <a:rPr lang="en"/>
              <a:t>y burning of fuels is quite large as compare to the rest.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250" y="1392275"/>
            <a:ext cx="4531825" cy="354154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4438025" y="1629850"/>
            <a:ext cx="4359000" cy="32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Lato"/>
              <a:buChar char="❏"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he atmosphere does not contain a great deal of matter, as such any large influx of carbon dioxide is dangerous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Lato"/>
              <a:buChar char="❏"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There is also a positive corelationship between temperature and carbon dioxide.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Uncertainty in Proposition 3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❏"/>
            </a:pPr>
            <a:r>
              <a:rPr lang="en"/>
              <a:t>However, after a close inspection on the Intergovernmental Panel On Climate Change(IPCC) report it can be seen that global warming actually </a:t>
            </a:r>
            <a:r>
              <a:rPr lang="en"/>
              <a:t>happened</a:t>
            </a:r>
            <a:r>
              <a:rPr lang="en"/>
              <a:t> first, followed by the rise in carbon dioxide 800 years later.</a:t>
            </a:r>
          </a:p>
          <a:p>
            <a:pPr indent="-228600" lvl="0" marL="457200" rtl="0">
              <a:spcBef>
                <a:spcPts val="0"/>
              </a:spcBef>
              <a:buChar char="❏"/>
            </a:pPr>
            <a:r>
              <a:rPr lang="en"/>
              <a:t>There are currently no </a:t>
            </a:r>
            <a:r>
              <a:rPr lang="en"/>
              <a:t>explanations</a:t>
            </a:r>
            <a:r>
              <a:rPr lang="en"/>
              <a:t> or reasoning given by the IPCC to explain the phenomenon.</a:t>
            </a:r>
          </a:p>
          <a:p>
            <a:pPr indent="-228600" lvl="0" marL="457200" rtl="0">
              <a:spcBef>
                <a:spcPts val="0"/>
              </a:spcBef>
              <a:buChar char="❏"/>
            </a:pPr>
            <a:r>
              <a:rPr lang="en"/>
              <a:t>Researches then suggest making comparison with Mars to get a better understanding. But, Mars is probably not a good comparable case as there is insufficient information about the climate change in Mars.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Conclusion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har char="❏"/>
            </a:pPr>
            <a:r>
              <a:rPr lang="en"/>
              <a:t>Majority of the view of the scientific expert is well ahead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har char="❏"/>
            </a:pPr>
            <a:r>
              <a:rPr lang="en"/>
              <a:t>However due to the high complexities of the evidence, serious problem are raised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har char="❏"/>
            </a:pPr>
            <a:r>
              <a:rPr lang="en"/>
              <a:t>Take away message: behind every piece of evidence that is presented, there may be some factors that are neglected which may simplify the complexity  of the issue at hand.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5925" y="3178600"/>
            <a:ext cx="3203100" cy="180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Things to discuss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3810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❏"/>
            </a:pPr>
            <a:r>
              <a:rPr lang="en"/>
              <a:t>According to Franklin, what are the three main propositions of global warming theory?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❏"/>
            </a:pPr>
            <a:r>
              <a:rPr lang="en"/>
              <a:t>Where does the uncertainty lie in these propositions and why?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1" type="body"/>
          </p:nvPr>
        </p:nvSpPr>
        <p:spPr>
          <a:xfrm>
            <a:off x="935000" y="646775"/>
            <a:ext cx="69222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❏"/>
            </a:pPr>
            <a:r>
              <a:rPr lang="en"/>
              <a:t>Suppose due to randomness, some giraffes are born with longer necks. Majority assumption would be that they are able to eat more high foliage -&gt; survival of the fittest</a:t>
            </a:r>
          </a:p>
          <a:p>
            <a:pPr indent="-228600" lvl="0" marL="457200" rtl="0">
              <a:spcBef>
                <a:spcPts val="0"/>
              </a:spcBef>
              <a:buChar char="❏"/>
            </a:pPr>
            <a:r>
              <a:rPr lang="en"/>
              <a:t>But during dry season, giraffes generally feed from low shrubs -&gt; does not support Darwin’s theory of evolution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2" name="Shape 72"/>
          <p:cNvPicPr preferRelativeResize="0"/>
          <p:nvPr/>
        </p:nvPicPr>
        <p:blipFill rotWithShape="1">
          <a:blip r:embed="rId3">
            <a:alphaModFix/>
          </a:blip>
          <a:srcRect b="7995" l="21352" r="0" t="0"/>
          <a:stretch/>
        </p:blipFill>
        <p:spPr>
          <a:xfrm>
            <a:off x="2827550" y="2466975"/>
            <a:ext cx="3336500" cy="243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13868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❏"/>
            </a:pPr>
            <a:r>
              <a:rPr lang="en"/>
              <a:t>Consider an alternative argument: males fight for dominance by using their necks and it is usually the longer neck male giraffes that are victorious -&gt; sexual selection is perhaps a better explanation than Darwin’s theory of evolution</a:t>
            </a:r>
          </a:p>
          <a:p>
            <a:pPr indent="-228600" lvl="0" marL="457200" rtl="0">
              <a:spcBef>
                <a:spcPts val="0"/>
              </a:spcBef>
              <a:buChar char="❏"/>
            </a:pPr>
            <a:r>
              <a:rPr lang="en"/>
              <a:t>Highlights that the theory of evolution can be full of complexities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391350"/>
            <a:ext cx="8613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Three Main Propositions Of Global Warming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❏"/>
            </a:pPr>
            <a:r>
              <a:rPr lang="en"/>
              <a:t>The world has been warming unusually in recent decades.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❏"/>
            </a:pPr>
            <a:r>
              <a:rPr lang="en"/>
              <a:t>There are no known natural causes for global warming.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❏"/>
            </a:pPr>
            <a:r>
              <a:rPr lang="en"/>
              <a:t>The burning of fossil fuels is necessary and sufficient to explain why it happens.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Proposition 1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5200" y="1017450"/>
            <a:ext cx="5335500" cy="384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Proposition 1 - complexity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❏"/>
            </a:pPr>
            <a:r>
              <a:rPr lang="en"/>
              <a:t>1760 - 1820 : Industrial Revolution</a:t>
            </a:r>
          </a:p>
          <a:p>
            <a:pPr indent="-228600" lvl="0" marL="457200" rtl="0">
              <a:spcBef>
                <a:spcPts val="0"/>
              </a:spcBef>
              <a:buChar char="❏"/>
            </a:pPr>
            <a:r>
              <a:rPr lang="en"/>
              <a:t>Led to rise in CO2 which increased global temperature</a:t>
            </a:r>
          </a:p>
          <a:p>
            <a:pPr indent="-228600" lvl="0" marL="457200" rtl="0">
              <a:spcBef>
                <a:spcPts val="0"/>
              </a:spcBef>
              <a:buChar char="❏"/>
            </a:pPr>
            <a:r>
              <a:rPr lang="en"/>
              <a:t>Dip in 1940 - 1970</a:t>
            </a:r>
          </a:p>
          <a:p>
            <a:pPr indent="-228600" lvl="0" marL="457200" rtl="0">
              <a:spcBef>
                <a:spcPts val="0"/>
              </a:spcBef>
              <a:buChar char="❏"/>
            </a:pPr>
            <a:r>
              <a:rPr lang="en"/>
              <a:t>General consensus: dip is due to increase use of man-made aerosols which cancelled out effect of greenhouse gases</a:t>
            </a:r>
          </a:p>
          <a:p>
            <a:pPr indent="-228600" lvl="0" marL="457200" rtl="0">
              <a:spcBef>
                <a:spcPts val="0"/>
              </a:spcBef>
              <a:buChar char="❏"/>
            </a:pPr>
            <a:r>
              <a:rPr lang="en"/>
              <a:t>Aerosols aid in formation of clouds, and is known to possess cooling property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Proposition 1 - complexity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❏"/>
            </a:pPr>
            <a:r>
              <a:rPr lang="en"/>
              <a:t>However, it was later found out that there are other kinds of aerosols that can cause increase in temperature</a:t>
            </a:r>
          </a:p>
          <a:p>
            <a:pPr indent="-228600" lvl="0" marL="457200" rtl="0">
              <a:spcBef>
                <a:spcPts val="0"/>
              </a:spcBef>
              <a:buChar char="❏"/>
            </a:pPr>
            <a:r>
              <a:rPr lang="en"/>
              <a:t>“Aerosols, particularly black carbon, can alter reflectivity by depositing a layer of dark residue on ice and other bright surfaces. In the Arctic especially, aerosols from wildfires and industrial pollution are hastening the melting of ice.”</a:t>
            </a:r>
          </a:p>
          <a:p>
            <a:pPr indent="-228600" lvl="0" marL="457200" rtl="0">
              <a:spcBef>
                <a:spcPts val="0"/>
              </a:spcBef>
              <a:buChar char="❏"/>
            </a:pPr>
            <a:r>
              <a:rPr lang="en"/>
              <a:t>2008: dip was due to measurement error, which raised doubts about how accurate the data was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Proposition 2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har char="❏"/>
            </a:pPr>
            <a:r>
              <a:rPr lang="en"/>
              <a:t>Is the increase in temperature caused by the burning of fossil fuels ?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har char="❏"/>
            </a:pPr>
            <a:r>
              <a:rPr lang="en"/>
              <a:t>Physics shows that  CO2 and methane acts as greenhouse gases which trap atmosphere heat from the earth that could otherwise be escape into space.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har char="❏"/>
            </a:pPr>
            <a:r>
              <a:rPr lang="en"/>
              <a:t>However, direct rise in temperature as a result of the greenhouse  gases (eg. CO2 and CH4)  are much lesser than observed.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