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Indie Flower" panose="020B0604020202020204" charset="0"/>
      <p:regular r:id="rId27"/>
    </p:embeddedFont>
    <p:embeddedFont>
      <p:font typeface="Amatic SC" panose="020B0604020202020204" charset="-79"/>
      <p:regular r:id="rId28"/>
      <p:bold r:id="rId29"/>
    </p:embeddedFont>
    <p:embeddedFont>
      <p:font typeface="Source Code Pro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6539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wi.de/dewi/fileadmin/pdf/publications/Magazin_44/03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http://clipart-library.com/clipart/34864.htm</a:t>
            </a:r>
          </a:p>
        </p:txBody>
      </p:sp>
    </p:spTree>
    <p:extLst>
      <p:ext uri="{BB962C8B-B14F-4D97-AF65-F5344CB8AC3E}">
        <p14:creationId xmlns:p14="http://schemas.microsoft.com/office/powerpoint/2010/main" val="175562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Short term vs long term </a:t>
            </a:r>
          </a:p>
        </p:txBody>
      </p:sp>
    </p:spTree>
    <p:extLst>
      <p:ext uri="{BB962C8B-B14F-4D97-AF65-F5344CB8AC3E}">
        <p14:creationId xmlns:p14="http://schemas.microsoft.com/office/powerpoint/2010/main" val="3706779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Short term vs long term </a:t>
            </a:r>
          </a:p>
        </p:txBody>
      </p:sp>
    </p:spTree>
    <p:extLst>
      <p:ext uri="{BB962C8B-B14F-4D97-AF65-F5344CB8AC3E}">
        <p14:creationId xmlns:p14="http://schemas.microsoft.com/office/powerpoint/2010/main" val="89692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Not advisable to do more than 5 days as forecast accuracy will drop.</a:t>
            </a:r>
          </a:p>
        </p:txBody>
      </p:sp>
    </p:spTree>
    <p:extLst>
      <p:ext uri="{BB962C8B-B14F-4D97-AF65-F5344CB8AC3E}">
        <p14:creationId xmlns:p14="http://schemas.microsoft.com/office/powerpoint/2010/main" val="113708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98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http://www.dewi.de/dewi/fileadmin/pdf/publications/Magazin_44/03.pdf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http://www.nea.gov.sg/training-knowledge/weather-climate/numerical-weather-prediction-(nwp)</a:t>
            </a:r>
          </a:p>
        </p:txBody>
      </p:sp>
    </p:spTree>
    <p:extLst>
      <p:ext uri="{BB962C8B-B14F-4D97-AF65-F5344CB8AC3E}">
        <p14:creationId xmlns:p14="http://schemas.microsoft.com/office/powerpoint/2010/main" val="2638406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30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Structural vs blackbox </a:t>
            </a:r>
          </a:p>
        </p:txBody>
      </p:sp>
    </p:spTree>
    <p:extLst>
      <p:ext uri="{BB962C8B-B14F-4D97-AF65-F5344CB8AC3E}">
        <p14:creationId xmlns:p14="http://schemas.microsoft.com/office/powerpoint/2010/main" val="338673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Structural vs blackbox </a:t>
            </a:r>
          </a:p>
        </p:txBody>
      </p:sp>
    </p:spTree>
    <p:extLst>
      <p:ext uri="{BB962C8B-B14F-4D97-AF65-F5344CB8AC3E}">
        <p14:creationId xmlns:p14="http://schemas.microsoft.com/office/powerpoint/2010/main" val="367131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001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45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91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068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518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011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778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75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76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78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20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89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6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74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29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://clipart-library.com/data_images/352178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s.123rf.com/450wm/soleilc1/soleilc11310/soleilc1131000005/23019489-power-plants-nuclear-plants-factories-and-industrial-buildings.jpg?ver=6" TargetMode="External"/><Relationship Id="rId5" Type="http://schemas.openxmlformats.org/officeDocument/2006/relationships/hyperlink" Target="https://img.clipartfest.com/a38a72b41d593a820f139a835e305982_wind-turbines-and-landscape-clipart-wind-turbine_10176-4033.pn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://clipart-library.com/data_images/352178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s.123rf.com/450wm/soleilc1/soleilc11310/soleilc1131000005/23019489-power-plants-nuclear-plants-factories-and-industrial-buildings.jpg?ver=6" TargetMode="External"/><Relationship Id="rId5" Type="http://schemas.openxmlformats.org/officeDocument/2006/relationships/hyperlink" Target="https://img.clipartfest.com/a38a72b41d593a820f139a835e305982_wind-turbines-and-landscape-clipart-wind-turbine_10176-4033.pn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632350" y="581925"/>
            <a:ext cx="7605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/>
              <a:t>Blowing in the right direction with statistics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/>
              <a:t>Group 1: Mei Ying (presenter), Fatin, Boon Xuan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-GB" sz="1400"/>
              <a:t>Based on: Genton, M. and Hering, A. (2007). Blowing in the wind.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/>
              <a:t>Significance, 4 (1), 11-14.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650" y="2088625"/>
            <a:ext cx="629152" cy="12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500" y="2088625"/>
            <a:ext cx="629152" cy="12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Wind forecasting- Forecast horizon</a:t>
            </a:r>
          </a:p>
        </p:txBody>
      </p:sp>
      <p:sp>
        <p:nvSpPr>
          <p:cNvPr id="161" name="Shape 161"/>
          <p:cNvSpPr/>
          <p:nvPr/>
        </p:nvSpPr>
        <p:spPr>
          <a:xfrm>
            <a:off x="1093950" y="1093850"/>
            <a:ext cx="6956100" cy="1570500"/>
          </a:xfrm>
          <a:prstGeom prst="roundRect">
            <a:avLst>
              <a:gd name="adj" fmla="val 16667"/>
            </a:avLst>
          </a:prstGeom>
          <a:solidFill>
            <a:srgbClr val="34BFFA">
              <a:alpha val="727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 ensure efficient energy supply, wind forecasting is done to predict how much power will be produced by the wind farm so that backup energy can be called up if needed.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350" y="4066025"/>
            <a:ext cx="1005099" cy="10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5267075" y="2892850"/>
            <a:ext cx="2783100" cy="923100"/>
          </a:xfrm>
          <a:prstGeom prst="cloudCallout">
            <a:avLst>
              <a:gd name="adj1" fmla="val 19339"/>
              <a:gd name="adj2" fmla="val 75354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/>
              <a:t>How long into the future should I predict for?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35825" y="3688375"/>
            <a:ext cx="4927500" cy="17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Forecast horizon: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The number of hours into the future you want to predict for.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5" name="Shape 165"/>
          <p:cNvCxnSpPr/>
          <p:nvPr/>
        </p:nvCxnSpPr>
        <p:spPr>
          <a:xfrm flipH="1">
            <a:off x="4702182" y="3491825"/>
            <a:ext cx="564900" cy="4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6" name="Shape 166"/>
          <p:cNvSpPr txBox="1"/>
          <p:nvPr/>
        </p:nvSpPr>
        <p:spPr>
          <a:xfrm>
            <a:off x="6794275" y="4949250"/>
            <a:ext cx="3000000" cy="2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http://cdnjs.cloudflare.com/ajax/libs/twemoji/2.2.0/2/svg/1f914.svg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Short-term forecast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Forecast horizon range: a few minutes, 3-10 hours.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Common reasons for a short-term forecast: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Scheduling and dispatch of electrical power 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70527"/>
            <a:ext cx="5633523" cy="22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449" y="105449"/>
            <a:ext cx="1175775" cy="117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920225" y="4864300"/>
            <a:ext cx="4750200" cy="3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https://www.clipartsgram.com/image/506055525-clock-clipart-for-kids-clipart-panda-free-clipart-images-s3nek2-clipart.gif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Longer-term forecast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Forecast horizon range: 0-48 hours, 2-5 days.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Common reasons for a longer-term forecast: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0-48 hours: Economical dispatch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2-5 days: maintenance of wind turbines 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937" y="185287"/>
            <a:ext cx="1016124" cy="10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0" y="4854050"/>
            <a:ext cx="77865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http://media.istockphoto.com/vectors/january-2017-calendar-illustration-vector-id485427752?k=6&amp;m=485427752&amp;s=170667a&amp;w=0&amp;h=sNAytY6gn9kbqSz08f-dlM-GLPAUp_WCy0GtzqF1pHQ=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1974625"/>
            <a:ext cx="8520600" cy="801000"/>
          </a:xfrm>
          <a:prstGeom prst="rect">
            <a:avLst/>
          </a:prstGeom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Physical models for forecasting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Physical models</a:t>
            </a:r>
          </a:p>
        </p:txBody>
      </p:sp>
      <p:sp>
        <p:nvSpPr>
          <p:cNvPr id="194" name="Shape 194"/>
          <p:cNvSpPr/>
          <p:nvPr/>
        </p:nvSpPr>
        <p:spPr>
          <a:xfrm>
            <a:off x="352575" y="1058575"/>
            <a:ext cx="5588400" cy="54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Using data from the physical environment to predict wind power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52575" y="1601575"/>
            <a:ext cx="70872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-Using data from numerical weather prediction (NWP) models.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NWP models are used to </a:t>
            </a:r>
            <a:r>
              <a:rPr lang="en-GB" b="1" dirty="0"/>
              <a:t>predict atmospheric </a:t>
            </a:r>
            <a:r>
              <a:rPr lang="en-GB" b="1" dirty="0" err="1"/>
              <a:t>behavior</a:t>
            </a:r>
            <a:r>
              <a:rPr lang="en-GB" dirty="0"/>
              <a:t> during certain periods→ used to predict the day’s weather.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NWP models can also </a:t>
            </a:r>
            <a:r>
              <a:rPr lang="en-GB" b="1" dirty="0"/>
              <a:t>provide information about the wind</a:t>
            </a:r>
            <a:r>
              <a:rPr lang="en-GB" dirty="0"/>
              <a:t> which </a:t>
            </a:r>
            <a:r>
              <a:rPr lang="en-GB" b="1" dirty="0"/>
              <a:t>helps in wind forecasting</a:t>
            </a:r>
            <a:r>
              <a:rPr lang="en-GB" dirty="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-Preferred for forecast horizons &gt; 24 hours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152" y="292849"/>
            <a:ext cx="1837872" cy="245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4703225" y="4838100"/>
            <a:ext cx="5169000" cy="3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https://img.clipartfest.com/24d9b083e7c4ce77782e97727a31dbac_weather-clip-art-weather-free-weather-clip-art_720-960.jpeg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1974625"/>
            <a:ext cx="8520600" cy="801000"/>
          </a:xfrm>
          <a:prstGeom prst="rect">
            <a:avLst/>
          </a:prstGeom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Statistical models for forecasting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Statistical models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168122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Examples of statistical methods: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Artificial Neural Networks (ANN)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AutoRegressive</a:t>
            </a:r>
            <a:r>
              <a:rPr lang="en-GB" dirty="0"/>
              <a:t> Moving Average methods (ARMA)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9" name="Shape 209"/>
          <p:cNvSpPr txBox="1"/>
          <p:nvPr/>
        </p:nvSpPr>
        <p:spPr>
          <a:xfrm>
            <a:off x="5737200" y="1987825"/>
            <a:ext cx="3095100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Previously recorded wind data</a:t>
            </a:r>
          </a:p>
        </p:txBody>
      </p:sp>
      <p:sp>
        <p:nvSpPr>
          <p:cNvPr id="210" name="Shape 210"/>
          <p:cNvSpPr/>
          <p:nvPr/>
        </p:nvSpPr>
        <p:spPr>
          <a:xfrm>
            <a:off x="5353789" y="2033873"/>
            <a:ext cx="556200" cy="5823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5400000">
            <a:off x="4274000" y="-134050"/>
            <a:ext cx="464700" cy="71361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1710000" y="3666350"/>
            <a:ext cx="5724000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Purely statistical model→ only good for short term forecast (&lt;6 hours)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342" y="1276213"/>
            <a:ext cx="4953549" cy="18485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5974299" y="1486722"/>
            <a:ext cx="2689478" cy="154044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Statistical models</a:t>
            </a:r>
          </a:p>
        </p:txBody>
      </p:sp>
      <p:sp>
        <p:nvSpPr>
          <p:cNvPr id="218" name="Shape 218"/>
          <p:cNvSpPr/>
          <p:nvPr/>
        </p:nvSpPr>
        <p:spPr>
          <a:xfrm rot="5400000">
            <a:off x="4339650" y="-1043650"/>
            <a:ext cx="464700" cy="71361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299825" y="1336750"/>
            <a:ext cx="2285400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Purely statistical model→ only good for short term forecast (&lt;6 hours) </a:t>
            </a:r>
          </a:p>
        </p:txBody>
      </p:sp>
      <p:sp>
        <p:nvSpPr>
          <p:cNvPr id="220" name="Shape 220"/>
          <p:cNvSpPr/>
          <p:nvPr/>
        </p:nvSpPr>
        <p:spPr>
          <a:xfrm>
            <a:off x="4293900" y="1503550"/>
            <a:ext cx="556200" cy="582300"/>
          </a:xfrm>
          <a:prstGeom prst="mathPlus">
            <a:avLst>
              <a:gd name="adj1" fmla="val 23520"/>
            </a:avLst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5378300" y="1503550"/>
            <a:ext cx="1963200" cy="5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Physical model output eg NWP data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076650" y="2851600"/>
            <a:ext cx="2990700" cy="8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Better, more accurate forecast!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6742" y="1256478"/>
            <a:ext cx="2269554" cy="10130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Rectangle 8"/>
          <p:cNvSpPr/>
          <p:nvPr/>
        </p:nvSpPr>
        <p:spPr>
          <a:xfrm>
            <a:off x="5171732" y="1283888"/>
            <a:ext cx="2269554" cy="10130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Combining statistical and physical models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775" y="943700"/>
            <a:ext cx="4538824" cy="41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17000" y="4782050"/>
            <a:ext cx="1982700" cy="1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Source: Giebel, 2003.</a:t>
            </a:r>
          </a:p>
        </p:txBody>
      </p:sp>
      <p:cxnSp>
        <p:nvCxnSpPr>
          <p:cNvPr id="230" name="Shape 230"/>
          <p:cNvCxnSpPr/>
          <p:nvPr/>
        </p:nvCxnSpPr>
        <p:spPr>
          <a:xfrm>
            <a:off x="2276500" y="1416100"/>
            <a:ext cx="687000" cy="130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1" name="Shape 231"/>
          <p:cNvSpPr txBox="1"/>
          <p:nvPr/>
        </p:nvSpPr>
        <p:spPr>
          <a:xfrm>
            <a:off x="1046250" y="1200150"/>
            <a:ext cx="1308900" cy="4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Physical data</a:t>
            </a:r>
          </a:p>
        </p:txBody>
      </p:sp>
      <p:cxnSp>
        <p:nvCxnSpPr>
          <p:cNvPr id="232" name="Shape 232"/>
          <p:cNvCxnSpPr/>
          <p:nvPr/>
        </p:nvCxnSpPr>
        <p:spPr>
          <a:xfrm flipH="1">
            <a:off x="5842950" y="1200150"/>
            <a:ext cx="660900" cy="20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3" name="Shape 233"/>
          <p:cNvSpPr txBox="1"/>
          <p:nvPr/>
        </p:nvSpPr>
        <p:spPr>
          <a:xfrm>
            <a:off x="6577725" y="1003900"/>
            <a:ext cx="2177100" cy="4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Physical/statistical data</a:t>
            </a:r>
          </a:p>
        </p:txBody>
      </p:sp>
      <p:cxnSp>
        <p:nvCxnSpPr>
          <p:cNvPr id="234" name="Shape 234"/>
          <p:cNvCxnSpPr/>
          <p:nvPr/>
        </p:nvCxnSpPr>
        <p:spPr>
          <a:xfrm rot="10800000" flipH="1">
            <a:off x="2067100" y="2724975"/>
            <a:ext cx="935700" cy="235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5" name="Shape 235"/>
          <p:cNvSpPr txBox="1"/>
          <p:nvPr/>
        </p:nvSpPr>
        <p:spPr>
          <a:xfrm>
            <a:off x="706000" y="2724975"/>
            <a:ext cx="1570500" cy="3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Statistical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1974625"/>
            <a:ext cx="8520600" cy="801000"/>
          </a:xfrm>
          <a:prstGeom prst="rect">
            <a:avLst/>
          </a:prstGeom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Model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is on the menu?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-Introduction to wind power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-Wind forecasting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-Physical models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-Statistical models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-Model evaluation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-Conclusion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600" y="1719525"/>
            <a:ext cx="3878400" cy="26850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03875" y="4966800"/>
            <a:ext cx="8080800" cy="2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https://www.ovoenergy.com/binaries/content/gallery/ovowebsitessuite/images/ovo-answers/energy-and-environment/how-do-wind-turbines-work-large.png/how-do-wind-turbines-work-large.png/ovowebsitessuite%3Acarousel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Model evaluation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34076"/>
          <a:stretch/>
        </p:blipFill>
        <p:spPr>
          <a:xfrm>
            <a:off x="311700" y="971775"/>
            <a:ext cx="4538824" cy="27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2211075" y="1739150"/>
            <a:ext cx="2100600" cy="1773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8" name="Shape 248"/>
          <p:cNvCxnSpPr>
            <a:stCxn id="247" idx="6"/>
          </p:cNvCxnSpPr>
          <p:nvPr/>
        </p:nvCxnSpPr>
        <p:spPr>
          <a:xfrm rot="10800000" flipH="1">
            <a:off x="4311675" y="2344400"/>
            <a:ext cx="863700" cy="28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9" name="Shape 249"/>
          <p:cNvSpPr txBox="1"/>
          <p:nvPr/>
        </p:nvSpPr>
        <p:spPr>
          <a:xfrm>
            <a:off x="5306350" y="1739150"/>
            <a:ext cx="2290200" cy="8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/>
              <a:t>Question: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800"/>
              <a:t>Is this model good?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Model evaluation- using RMSE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l="5855" b="13164"/>
          <a:stretch/>
        </p:blipFill>
        <p:spPr>
          <a:xfrm>
            <a:off x="575100" y="2602950"/>
            <a:ext cx="2822157" cy="1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404975" y="1202550"/>
            <a:ext cx="379500" cy="3663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1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935025" y="1241825"/>
            <a:ext cx="4430100" cy="3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Establish your reference model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(Usually people use Persistence model*--&gt; use last hour’s wind speed as the forecast for the next hour)</a:t>
            </a:r>
          </a:p>
        </p:txBody>
      </p:sp>
      <p:sp>
        <p:nvSpPr>
          <p:cNvPr id="258" name="Shape 258"/>
          <p:cNvSpPr/>
          <p:nvPr/>
        </p:nvSpPr>
        <p:spPr>
          <a:xfrm>
            <a:off x="404975" y="2055150"/>
            <a:ext cx="379500" cy="3663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2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987375" y="2112150"/>
            <a:ext cx="3756300" cy="4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l="5855" b="13164"/>
          <a:stretch/>
        </p:blipFill>
        <p:spPr>
          <a:xfrm>
            <a:off x="3659150" y="2602950"/>
            <a:ext cx="2822157" cy="1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673475" y="2288825"/>
            <a:ext cx="2926800" cy="2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Persistence forecast (reference)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846475" y="2259450"/>
            <a:ext cx="2526000" cy="19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Your model’s forecast</a:t>
            </a:r>
          </a:p>
        </p:txBody>
      </p:sp>
      <p:cxnSp>
        <p:nvCxnSpPr>
          <p:cNvPr id="263" name="Shape 263"/>
          <p:cNvCxnSpPr>
            <a:stCxn id="255" idx="2"/>
          </p:cNvCxnSpPr>
          <p:nvPr/>
        </p:nvCxnSpPr>
        <p:spPr>
          <a:xfrm>
            <a:off x="1986178" y="4068875"/>
            <a:ext cx="2400" cy="2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 txBox="1"/>
          <p:nvPr/>
        </p:nvSpPr>
        <p:spPr>
          <a:xfrm>
            <a:off x="538250" y="4350250"/>
            <a:ext cx="3120900" cy="2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Calculate root-mean-square error (RMSE)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5220753" y="4068875"/>
            <a:ext cx="2400" cy="2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6" name="Shape 266"/>
          <p:cNvSpPr txBox="1"/>
          <p:nvPr/>
        </p:nvSpPr>
        <p:spPr>
          <a:xfrm>
            <a:off x="3628800" y="4310975"/>
            <a:ext cx="3120900" cy="2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Calculate RMSE</a:t>
            </a:r>
          </a:p>
        </p:txBody>
      </p:sp>
      <p:sp>
        <p:nvSpPr>
          <p:cNvPr id="267" name="Shape 267"/>
          <p:cNvSpPr/>
          <p:nvPr/>
        </p:nvSpPr>
        <p:spPr>
          <a:xfrm>
            <a:off x="6481300" y="1093850"/>
            <a:ext cx="379500" cy="3663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3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7001200" y="1093850"/>
            <a:ext cx="2041800" cy="3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Compare who has lower RMSE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7760300" y="1753975"/>
            <a:ext cx="0" cy="56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0" name="Shape 270"/>
          <p:cNvSpPr txBox="1"/>
          <p:nvPr/>
        </p:nvSpPr>
        <p:spPr>
          <a:xfrm>
            <a:off x="6991400" y="2421450"/>
            <a:ext cx="1537800" cy="3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The model with lower RMSE is better</a:t>
            </a:r>
          </a:p>
        </p:txBody>
      </p:sp>
      <p:cxnSp>
        <p:nvCxnSpPr>
          <p:cNvPr id="271" name="Shape 271"/>
          <p:cNvCxnSpPr/>
          <p:nvPr/>
        </p:nvCxnSpPr>
        <p:spPr>
          <a:xfrm>
            <a:off x="6405700" y="118000"/>
            <a:ext cx="32700" cy="49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72" name="Shape 272"/>
          <p:cNvSpPr txBox="1"/>
          <p:nvPr/>
        </p:nvSpPr>
        <p:spPr>
          <a:xfrm>
            <a:off x="32750" y="4873725"/>
            <a:ext cx="3000000" cy="3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http://www.aph.gov.au/binaries/library/pubs/cib/2000-01/01cib17-2.gif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7" grpId="0"/>
      <p:bldP spid="258" grpId="0" animBg="1"/>
      <p:bldP spid="261" grpId="0"/>
      <p:bldP spid="262" grpId="0"/>
      <p:bldP spid="264" grpId="0"/>
      <p:bldP spid="266" grpId="0"/>
      <p:bldP spid="267" grpId="0" animBg="1"/>
      <p:bldP spid="268" grpId="0"/>
      <p:bldP spid="2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Conclusion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10268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Wind power is the energy of tomorrow but has a problem with intermittency.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Wind forecasting is done to predict the wind power available for use during a certain period, allowing us to take the necessary action in response.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Physical and statistical approaches are used to create models to forecast wind power. 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With increased reliance and complexity of wind power, better forecasting models must be created to meet society’s demands.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 idx="4294967295"/>
          </p:nvPr>
        </p:nvSpPr>
        <p:spPr>
          <a:xfrm>
            <a:off x="-35125" y="962500"/>
            <a:ext cx="6107099" cy="269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6000" dirty="0">
                <a:latin typeface="Indie Flower"/>
                <a:ea typeface="Indie Flower"/>
                <a:cs typeface="Indie Flower"/>
                <a:sym typeface="Indie Flower"/>
              </a:rPr>
              <a:t>Thank you and have a fantabulous day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050" y="916752"/>
            <a:ext cx="2544389" cy="32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805" y="2801488"/>
            <a:ext cx="629152" cy="12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45" y="2801488"/>
            <a:ext cx="629152" cy="12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6071975" y="4092602"/>
            <a:ext cx="30000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http://starecat.com/content/wp-content/uploads/renewable-energy-im-a-big-fan.jpg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References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100"/>
              <a:t>-Genton, M. and Hering, A. (2007). Blowing in the wind. Significance, 4 (1), 11-14.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/>
              <a:t>-https://www.technologyreview.com/s/409921/scheduling-wind-power/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/>
              <a:t>-http://www.nrel.gov/docs/fy11osti/50814.pdf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/>
              <a:t>-http://www.nea.gov.sg/training-knowledge/weather-climate/numerical-weather-prediction-(nwp)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/>
              <a:t>-http://www.nrel.gov/docs/fy03osti/33956.pdf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/>
              <a:t>-http://www.dewi.de/dewi/fileadmin/pdf/publications/Magazin_44/03.pdf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/>
              <a:t>-http://ecolo.org/documents/documents_in_english/wind-predict-ANEMOS.pdf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/>
              <a:t>-GEH1034 lecture notes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1974625"/>
            <a:ext cx="8520600" cy="801000"/>
          </a:xfrm>
          <a:prstGeom prst="rect">
            <a:avLst/>
          </a:prstGeom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Introduction to Wind Power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Introduction to wind power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50" y="1349637"/>
            <a:ext cx="3304955" cy="220503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381425" y="3478475"/>
            <a:ext cx="5345700" cy="2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https://farm5.staticflickr.com/4006/4479418995_d35d484e19_z.jpg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11700" y="986600"/>
            <a:ext cx="2807400" cy="2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In the past: Windmills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42262" y="3948325"/>
            <a:ext cx="36189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Wind energy→ turns windmill→ rotational energy→ mill grains/pump water etc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66" y="1349650"/>
            <a:ext cx="3376783" cy="22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816300" y="986600"/>
            <a:ext cx="3192600" cy="2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Modern times: Wind turbines</a:t>
            </a:r>
          </a:p>
        </p:txBody>
      </p:sp>
      <p:cxnSp>
        <p:nvCxnSpPr>
          <p:cNvPr id="84" name="Shape 84"/>
          <p:cNvCxnSpPr>
            <a:stCxn id="78" idx="3"/>
            <a:endCxn id="82" idx="1"/>
          </p:cNvCxnSpPr>
          <p:nvPr/>
        </p:nvCxnSpPr>
        <p:spPr>
          <a:xfrm>
            <a:off x="3751805" y="2452156"/>
            <a:ext cx="1103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5" name="Shape 85"/>
          <p:cNvSpPr txBox="1"/>
          <p:nvPr/>
        </p:nvSpPr>
        <p:spPr>
          <a:xfrm>
            <a:off x="4816300" y="3465125"/>
            <a:ext cx="4089300" cy="2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http://i.dailymail.co.uk/i/pix/2014/10/26/1414367019982_wps_62_Wind_Farm_Ingbirchworth_W.jpg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836900" y="3948325"/>
            <a:ext cx="36189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Wind energy→ turns turbine→ rotational energy→ Electrical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Why wind power?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900" y="838624"/>
            <a:ext cx="2961750" cy="21452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288375" y="1366200"/>
            <a:ext cx="2676300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39C71F"/>
                </a:solidFill>
              </a:rPr>
              <a:t>Wind Power is cleaner!</a:t>
            </a:r>
          </a:p>
        </p:txBody>
      </p:sp>
      <p:sp>
        <p:nvSpPr>
          <p:cNvPr id="94" name="Shape 94"/>
          <p:cNvSpPr/>
          <p:nvPr/>
        </p:nvSpPr>
        <p:spPr>
          <a:xfrm>
            <a:off x="450775" y="1307250"/>
            <a:ext cx="530100" cy="523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1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3585300" y="1562475"/>
            <a:ext cx="1871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6" name="Shape 96"/>
          <p:cNvSpPr txBox="1"/>
          <p:nvPr/>
        </p:nvSpPr>
        <p:spPr>
          <a:xfrm>
            <a:off x="4216800" y="1236512"/>
            <a:ext cx="608700" cy="1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VS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627750" y="28581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https://scied.ucar.edu/sites/default/files/images/long-content-page/%3Cem%3EEdit%20Long%20Content%20Page%3C/em%3E%20Climate%20Today/co2_emission_1800_2000_0.png</a:t>
            </a:r>
          </a:p>
        </p:txBody>
      </p:sp>
      <p:sp>
        <p:nvSpPr>
          <p:cNvPr id="98" name="Shape 98"/>
          <p:cNvSpPr/>
          <p:nvPr/>
        </p:nvSpPr>
        <p:spPr>
          <a:xfrm>
            <a:off x="450775" y="1307250"/>
            <a:ext cx="530100" cy="523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1</a:t>
            </a:r>
          </a:p>
        </p:txBody>
      </p:sp>
      <p:sp>
        <p:nvSpPr>
          <p:cNvPr id="99" name="Shape 99"/>
          <p:cNvSpPr/>
          <p:nvPr/>
        </p:nvSpPr>
        <p:spPr>
          <a:xfrm>
            <a:off x="450775" y="2244900"/>
            <a:ext cx="530100" cy="523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2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288375" y="2303850"/>
            <a:ext cx="3717000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9C71F"/>
                </a:solidFill>
              </a:rPr>
              <a:t>Wind farms can be set up rapidly and easily</a:t>
            </a:r>
          </a:p>
        </p:txBody>
      </p:sp>
      <p:sp>
        <p:nvSpPr>
          <p:cNvPr id="101" name="Shape 101"/>
          <p:cNvSpPr/>
          <p:nvPr/>
        </p:nvSpPr>
        <p:spPr>
          <a:xfrm>
            <a:off x="450775" y="3182550"/>
            <a:ext cx="530100" cy="523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3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288375" y="3241500"/>
            <a:ext cx="3717000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9C71F"/>
                </a:solidFill>
              </a:rPr>
              <a:t>Safer than nuclear power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288375" y="4148500"/>
            <a:ext cx="3717000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39C71F"/>
                </a:solidFill>
              </a:rPr>
              <a:t>Wind is free and abundant, so why not?</a:t>
            </a:r>
          </a:p>
        </p:txBody>
      </p:sp>
      <p:sp>
        <p:nvSpPr>
          <p:cNvPr id="104" name="Shape 104"/>
          <p:cNvSpPr/>
          <p:nvPr/>
        </p:nvSpPr>
        <p:spPr>
          <a:xfrm>
            <a:off x="450775" y="4120200"/>
            <a:ext cx="530100" cy="523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Some mind-</a:t>
            </a:r>
            <a:r>
              <a:rPr lang="en-GB">
                <a:solidFill>
                  <a:srgbClr val="6D9EEB"/>
                </a:solidFill>
              </a:rPr>
              <a:t>BLOWING</a:t>
            </a:r>
            <a:r>
              <a:rPr lang="en-GB"/>
              <a:t> Figures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74320" lvl="0" indent="-228600" rtl="0">
              <a:spcBef>
                <a:spcPts val="0"/>
              </a:spcBef>
              <a:buAutoNum type="arabicPeriod"/>
            </a:pPr>
            <a:r>
              <a:rPr lang="en-GB" dirty="0"/>
              <a:t>O</a:t>
            </a:r>
            <a:r>
              <a:rPr lang="en-GB" dirty="0" smtClean="0"/>
              <a:t>ne</a:t>
            </a:r>
            <a:r>
              <a:rPr lang="en-GB" dirty="0" smtClean="0"/>
              <a:t> </a:t>
            </a:r>
            <a:r>
              <a:rPr lang="en-GB" dirty="0"/>
              <a:t>onshore turbine can produce up to 1.5-1.8 MW of electricity → can power 1000 homes for a year!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2. The energy produced by all wind turbines in 2010 is 430 </a:t>
            </a:r>
            <a:r>
              <a:rPr lang="en-GB" dirty="0" err="1"/>
              <a:t>TWh</a:t>
            </a:r>
            <a:r>
              <a:rPr lang="en-GB" dirty="0"/>
              <a:t>/year, more than the energy consumption of the UK.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3. In 2010, Asia had the highest growth rate of 50.6% from the previous year in terms of installed wind capacity.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Problem with Wind power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34530" r="31046" b="64995"/>
          <a:stretch/>
        </p:blipFill>
        <p:spPr>
          <a:xfrm>
            <a:off x="751774" y="2627025"/>
            <a:ext cx="1289149" cy="13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449" y="1290175"/>
            <a:ext cx="2543699" cy="10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9250" y="4870925"/>
            <a:ext cx="5496000" cy="1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600" u="sng">
                <a:solidFill>
                  <a:schemeClr val="hlink"/>
                </a:solidFill>
                <a:hlinkClick r:id="rId5"/>
              </a:rPr>
              <a:t>https://img.clipartfest.com/a38a72b41d593a820f139a835e305982_wind-turbines-and-landscape-clipart-wind-turbine_10176-4033.png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" u="sng">
                <a:solidFill>
                  <a:schemeClr val="hlink"/>
                </a:solidFill>
                <a:hlinkClick r:id="rId6"/>
              </a:rPr>
              <a:t>http://us.123rf.com/450wm/soleilc1/soleilc11310/soleilc1131000005/23019489-power-plants-nuclear-plants-factories-and-industrial-buildings.jpg?ver=6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" u="sng">
                <a:solidFill>
                  <a:schemeClr val="hlink"/>
                </a:solidFill>
                <a:hlinkClick r:id="rId7"/>
              </a:rPr>
              <a:t>http://clipart-library.com/data_images/352178.png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"/>
              <a:t>https://img.clipartfox.com/6475940b9d5cc6ce1e9f4aa2776680d2_gust-of-wind-clipart-wind-pictures-clip-art_236-283.jpeg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2524" y="2720575"/>
            <a:ext cx="1812749" cy="121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>
            <a:off x="2054025" y="3329325"/>
            <a:ext cx="2362200" cy="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1" name="Shape 121"/>
          <p:cNvCxnSpPr/>
          <p:nvPr/>
        </p:nvCxnSpPr>
        <p:spPr>
          <a:xfrm rot="-5400000" flipH="1">
            <a:off x="3876300" y="2808725"/>
            <a:ext cx="1034400" cy="6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2" name="Shape 122"/>
          <p:cNvCxnSpPr/>
          <p:nvPr/>
        </p:nvCxnSpPr>
        <p:spPr>
          <a:xfrm rot="10800000" flipH="1">
            <a:off x="4390199" y="3316712"/>
            <a:ext cx="1912800" cy="132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3" name="Shape 123"/>
          <p:cNvSpPr/>
          <p:nvPr/>
        </p:nvSpPr>
        <p:spPr>
          <a:xfrm rot="10800000">
            <a:off x="4305125" y="2727275"/>
            <a:ext cx="176700" cy="192900"/>
          </a:xfrm>
          <a:prstGeom prst="triangle">
            <a:avLst>
              <a:gd name="adj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5400000">
            <a:off x="3639525" y="3233175"/>
            <a:ext cx="176700" cy="192900"/>
          </a:xfrm>
          <a:prstGeom prst="triangle">
            <a:avLst>
              <a:gd name="adj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05450" y="1112474"/>
            <a:ext cx="563599" cy="67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1600" y="1595699"/>
            <a:ext cx="667968" cy="80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265875" y="1144225"/>
            <a:ext cx="2048100" cy="4011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On normal/windy days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229025" y="2225925"/>
            <a:ext cx="2211900" cy="40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Meets energy demand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11700" y="3885550"/>
            <a:ext cx="2048100" cy="2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/>
              <a:t>Conventional power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Problem with Wind power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34530" r="31046" b="64995"/>
          <a:stretch/>
        </p:blipFill>
        <p:spPr>
          <a:xfrm>
            <a:off x="751774" y="2627025"/>
            <a:ext cx="1289149" cy="13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449" y="1290175"/>
            <a:ext cx="2543699" cy="10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9250" y="4870925"/>
            <a:ext cx="5496000" cy="1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 u="sng">
                <a:solidFill>
                  <a:schemeClr val="hlink"/>
                </a:solidFill>
                <a:hlinkClick r:id="rId5"/>
              </a:rPr>
              <a:t>https://img.clipartfest.com/a38a72b41d593a820f139a835e305982_wind-turbines-and-landscape-clipart-wind-turbine_10176-4033.png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" u="sng">
                <a:solidFill>
                  <a:schemeClr val="hlink"/>
                </a:solidFill>
                <a:hlinkClick r:id="rId6"/>
              </a:rPr>
              <a:t>http://us.123rf.com/450wm/soleilc1/soleilc11310/soleilc1131000005/23019489-power-plants-nuclear-plants-factories-and-industrial-buildings.jpg?ver=6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" u="sng">
                <a:solidFill>
                  <a:schemeClr val="hlink"/>
                </a:solidFill>
                <a:hlinkClick r:id="rId7"/>
              </a:rPr>
              <a:t>http://clipart-library.com/data_images/352178.png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"/>
              <a:t>https://img.clipartfox.com/6475940b9d5cc6ce1e9f4aa2776680d2_gust-of-wind-clipart-wind-pictures-clip-art_236-283.jpeg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2524" y="2720575"/>
            <a:ext cx="1812749" cy="121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>
            <a:off x="2054025" y="3329325"/>
            <a:ext cx="2362200" cy="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rot="-5400000" flipH="1">
            <a:off x="3876300" y="2808725"/>
            <a:ext cx="1034400" cy="6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/>
          <p:nvPr/>
        </p:nvCxnSpPr>
        <p:spPr>
          <a:xfrm rot="10800000" flipH="1">
            <a:off x="4390199" y="3316712"/>
            <a:ext cx="1912800" cy="13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/>
          <p:nvPr/>
        </p:nvSpPr>
        <p:spPr>
          <a:xfrm rot="10800000">
            <a:off x="4367250" y="2720575"/>
            <a:ext cx="52500" cy="78600"/>
          </a:xfrm>
          <a:prstGeom prst="triangle">
            <a:avLst>
              <a:gd name="adj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5400000">
            <a:off x="3639525" y="3233175"/>
            <a:ext cx="176700" cy="192900"/>
          </a:xfrm>
          <a:prstGeom prst="triangle">
            <a:avLst>
              <a:gd name="adj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7800" y="1622824"/>
            <a:ext cx="334482" cy="4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265875" y="1144225"/>
            <a:ext cx="2048100" cy="4011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On not so windy days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661700" y="2319475"/>
            <a:ext cx="3134400" cy="40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Not enough energy to meet demand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299650" y="3977175"/>
            <a:ext cx="18585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Blackout, power lost</a:t>
            </a:r>
          </a:p>
        </p:txBody>
      </p:sp>
      <p:sp>
        <p:nvSpPr>
          <p:cNvPr id="148" name="Shape 148"/>
          <p:cNvSpPr/>
          <p:nvPr/>
        </p:nvSpPr>
        <p:spPr>
          <a:xfrm>
            <a:off x="7779925" y="2720575"/>
            <a:ext cx="1204200" cy="504000"/>
          </a:xfrm>
          <a:prstGeom prst="wedgeRectCallout">
            <a:avLst>
              <a:gd name="adj1" fmla="val -62498"/>
              <a:gd name="adj2" fmla="val 8246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OMG why no power?!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11700" y="3885550"/>
            <a:ext cx="2048100" cy="2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/>
              <a:t>Conventional power plants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81162" y="1900237"/>
            <a:ext cx="60864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1974625"/>
            <a:ext cx="8520600" cy="801000"/>
          </a:xfrm>
          <a:prstGeom prst="rect">
            <a:avLst/>
          </a:prstGeom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Wind Forecasting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854</Words>
  <Application>Microsoft Office PowerPoint</Application>
  <PresentationFormat>On-screen Show (16:9)</PresentationFormat>
  <Paragraphs>141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Courier New</vt:lpstr>
      <vt:lpstr>Indie Flower</vt:lpstr>
      <vt:lpstr>Amatic SC</vt:lpstr>
      <vt:lpstr>Source Code Pro</vt:lpstr>
      <vt:lpstr>Arial</vt:lpstr>
      <vt:lpstr>beach-day</vt:lpstr>
      <vt:lpstr>Blowing in the right direction with statistics</vt:lpstr>
      <vt:lpstr>What is on the menu?</vt:lpstr>
      <vt:lpstr>Introduction to Wind Power </vt:lpstr>
      <vt:lpstr>Introduction to wind power</vt:lpstr>
      <vt:lpstr>Why wind power?</vt:lpstr>
      <vt:lpstr>Some mind-BLOWING Figures</vt:lpstr>
      <vt:lpstr>Problem with Wind power</vt:lpstr>
      <vt:lpstr>Problem with Wind power</vt:lpstr>
      <vt:lpstr>Wind Forecasting </vt:lpstr>
      <vt:lpstr>Wind forecasting- Forecast horizon</vt:lpstr>
      <vt:lpstr>Short-term forecast</vt:lpstr>
      <vt:lpstr>Longer-term forecast</vt:lpstr>
      <vt:lpstr>Physical models for forecasting </vt:lpstr>
      <vt:lpstr>Physical models</vt:lpstr>
      <vt:lpstr>Statistical models for forecasting </vt:lpstr>
      <vt:lpstr>Statistical models</vt:lpstr>
      <vt:lpstr>Statistical models</vt:lpstr>
      <vt:lpstr>Combining statistical and physical models</vt:lpstr>
      <vt:lpstr>Model evaluation</vt:lpstr>
      <vt:lpstr>Model evaluation</vt:lpstr>
      <vt:lpstr>Model evaluation- using RMSE</vt:lpstr>
      <vt:lpstr>Conclusion</vt:lpstr>
      <vt:lpstr>Thank you and have a fantabulous day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Blowing in the right direction with statistics</dc:title>
  <dc:creator>Mei Ying</dc:creator>
  <cp:lastModifiedBy>Microsoft account</cp:lastModifiedBy>
  <cp:revision>2</cp:revision>
  <dcterms:modified xsi:type="dcterms:W3CDTF">2017-02-28T05:56:10Z</dcterms:modified>
</cp:coreProperties>
</file>