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following slides we will see some demonstrations of the utility function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Create utility function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Cabin worth 750 on avg, but ballroom is still +800 regardless of weather.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Utility function helps to make a difficult emotional decision using rational, logical thought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Lucky i know utility function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But its better than not trying at all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2"/>
                </a:solidFill>
              </a:rPr>
              <a:t>Billions of dollars are spent on lottery tickets worldwide, by optimistic souls hoping to win a huge jackpot and live happily ever after. Is this a wise decision?? What is the probability that you will win?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and consumer: danger and opportunity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Crystal Wang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Foo Jia Yuan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Ivan Lieu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#1: To wear or not to wear a seatbelt?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Should we bother wearing a seatbelt if it is a short 10-minute ride and the probability of the getting in an accident is extremely small?</a:t>
            </a:r>
            <a:br>
              <a:rPr lang="en"/>
            </a:br>
            <a:endParaRPr lang="en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Answer is </a:t>
            </a:r>
            <a:r>
              <a:rPr lang="en" sz="2400" b="1" u="sng">
                <a:solidFill>
                  <a:srgbClr val="FF0000"/>
                </a:solidFill>
              </a:rPr>
              <a:t>YES</a:t>
            </a:r>
            <a:r>
              <a:rPr lang="en" sz="2400" b="1">
                <a:solidFill>
                  <a:srgbClr val="FF0000"/>
                </a:solidFill>
              </a:rPr>
              <a:t>!</a:t>
            </a:r>
            <a:r>
              <a:rPr lang="en"/>
              <a:t> But WHY?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/>
              <a:t>Over the course of so many trips, the probability of being in an accident is not inconceivable, hence cannot be ignored</a:t>
            </a:r>
            <a:br>
              <a:rPr lang="en" sz="1800"/>
            </a:br>
            <a:endParaRPr lang="en" sz="1800"/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/>
              <a:t>It requires little effort, even if the probability is so small, it is worth the effort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2400" b="1">
              <a:solidFill>
                <a:srgbClr val="66666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9" name="Shape 109" descr="belted-web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5149" y="3591899"/>
            <a:ext cx="1979033" cy="148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#2: On a Societal Level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7891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Being indifferent based on a decision due to low probability can be detrimental to the society as well.</a:t>
            </a:r>
            <a:br>
              <a:rPr lang="en" dirty="0"/>
            </a:br>
            <a:endParaRPr lang="en" dirty="0"/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For example, to vote or not to vote during the election? To recycle or not to recycle? To conserve energy or not?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One person’s efforts may have little impact but if many people do it, then it would start benefitting everyone.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The idea is to inspire others to do the same and make a collective effort, then the action taken would be significant</a:t>
            </a:r>
            <a:br>
              <a:rPr lang="en" dirty="0"/>
            </a:br>
            <a:br>
              <a:rPr lang="en" dirty="0"/>
            </a:b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Hence, we shouldn’t ignore small probabilities if they were positive actions!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16" name="Shape 116" descr="image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775" y="216425"/>
            <a:ext cx="1166474" cy="1166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189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Decision Making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230500" y="11946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 Probability theory can work with the probabilities of different outcome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However, to make decisions, we also need to consider our preferences and values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It depends on our personal rating of desirability or undesirability of different outcomes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To quantify our preferences, we can use something called the </a:t>
            </a:r>
            <a:r>
              <a:rPr lang="en" b="1" i="1" dirty="0"/>
              <a:t>utility function</a:t>
            </a:r>
            <a:r>
              <a:rPr lang="en" dirty="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Utility Function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Science of decision making, often applied to economics, political science and sociology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Studied in 1940s by Hungarian mathematician John von Neumann, one of the 6 mathematics professors(along with Albert Einstein) at the world-famous Institute for Advanced Study in Princeton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Provides a simple, clear rule for resolving complicated decisions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utility function?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A personal numerical ratings of the different outcomes that may occur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Positive for good things (the higher the better), negative for bad things (the more negative the worse)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+10 for watching a good movie, +100,000 for winning the lottery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-10 for watching a bad movie, -1,000 for getting fired from your job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#1: Wedding plan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Decision: Elegant ballroom in city or rustic cabin in forest ? 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Rustic cabin is incredibly beautiful, but what if it rains? 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If never rain: Wedding at cabin (+1000), wedding at ballroom (+800)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If rain: Wedding at cabin (0), but based on weather forecast, 25% rain chance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Cabin worth 1000 with 75% happening, expected utility = 75%X1000 + 25%X0 = +750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Since +800 &gt; +750, choose elegant ballroom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#2: Phone call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Question: Invite a friend to concert or not?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10% chance that she will accept my invitation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If she accepts invitation, it will be fun and exciting (+1000)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If she rejects invitation, i will be sad, at most i suffer from the nervousness of calling her and the embarrassment from the rejection (-50)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Expected utility from making the call = 10%X(+1000) + 90%X(-50) = +55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Since average utility is positive, make the call 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conclusion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Take situations that are very unlikely to happen with a pinch of salt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Apply utility function to guide you to make a decision if you do not know what to do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Rosenthal, Jeffrey S. (2005). Struck by Lightning: The Curious World of Probabilities, Granta Publications (Chapter 6, Utility Functions: How to Make Decisions)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" b="1">
                <a:solidFill>
                  <a:schemeClr val="dk2"/>
                </a:solidFill>
              </a:rPr>
              <a:t>What is the approach to take when making decisions?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 amt="27000"/>
          </a:blip>
          <a:stretch>
            <a:fillRect/>
          </a:stretch>
        </p:blipFill>
        <p:spPr>
          <a:xfrm>
            <a:off x="2348739" y="348485"/>
            <a:ext cx="4446523" cy="4446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Make Decisions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018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The first rule when making decisions about randomness is that </a:t>
            </a:r>
            <a:r>
              <a:rPr lang="en" b="1" dirty="0"/>
              <a:t>events of extremely small probability should generally be ignored</a:t>
            </a:r>
            <a:r>
              <a:rPr lang="en" dirty="0"/>
              <a:t>. This is a very simple rule that most people do not follow.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Here are examples that apply the first rule……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18594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Example #1: Buying lottery tickets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75864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A typical commercial lottery involves selecting 6 different numbers between 1 to 49. If your 6 numbers match </a:t>
            </a:r>
            <a:r>
              <a:rPr lang="en-SG" dirty="0"/>
              <a:t>are matched</a:t>
            </a:r>
            <a:r>
              <a:rPr lang="en" dirty="0"/>
              <a:t>, you win (or share) the big jackpot. 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The probability of winning the jackpot is one chance in the total number of ways of choosing six different numbers out of 49 choices, which is about </a:t>
            </a:r>
            <a:r>
              <a:rPr lang="en" b="1" dirty="0"/>
              <a:t>one chance in a million</a:t>
            </a:r>
            <a:r>
              <a:rPr lang="en" dirty="0"/>
              <a:t>. 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If you bought the tickets once a week, on average you would win the jackpot less than once every 250,000 years.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From a practical point of view, this means that when you are deciding whether or not to buy a lottery ticket, the possibility of winning the jackpot should not be a factor in your decision.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Example #1: Buying lottery tickets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On occasions, jackpots will grow to enormous size, perhaps even hundreds of million dollars. It is tempting to buy a ticket then, due to the huge payoff.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However, the larger the number of people who buy the tickets, the greater the probability of sharing the jackpot. 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In such circumstances, it is better to choose unusual lottery numbers (best a random choice, worst is 1-2-3-4-5-6) to reduce the risk of sharing.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#2: Being killed by terrorist attacks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During the period of heightened terrorist attacks from October 2000 through April 2002, there were a total of 319 people killed by terrorist attacks in Israel, about one person in 20,000. By comparison, about 750 Israelis died in motor vehicle accidents during the same time period.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Thus, an Israeli was over twice as likely to die in a car crash as to die in a terrorist attack, even during this period of increased terrorist activity.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b="1" dirty="0"/>
              <a:t>Humans often worry unnecessarily about events of very small probability, which causes us to make poor decisions and to suffer stress and unhappiness.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9450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#3: Contracting SARS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66720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In 2003, a number of people living in the Toronto area contracted SARS. This outbreak was heavily publicised by the media. But the total number of SARS fatalities </a:t>
            </a:r>
            <a:r>
              <a:rPr lang="en-SG" dirty="0"/>
              <a:t>was less than </a:t>
            </a:r>
            <a:r>
              <a:rPr lang="en" dirty="0"/>
              <a:t>50. 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By comparison, about 1,000 Canadians die each year from common influenzas. 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A traveller visiting Toronto, even at the height of the SARS outbreak, was about as likely to die of influenza as of SARS.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However, the SARS crisis caused the number of tourists visiting Toronto to decrease dramatically, </a:t>
            </a:r>
            <a:r>
              <a:rPr lang="en-SG" dirty="0"/>
              <a:t>lead to fall in tourism revenue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b="1" dirty="0"/>
              <a:t>Overestimating the probability of highly improbable events can have serious consequences.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Randomness and Indifference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Ignoring the extremely probable is a sound and rational approach to assist in decision making.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 However, if taken into the extremes, it could become a </a:t>
            </a:r>
            <a:r>
              <a:rPr lang="en" b="1" dirty="0"/>
              <a:t>reckless and negligent</a:t>
            </a:r>
            <a:r>
              <a:rPr lang="en" dirty="0"/>
              <a:t> act.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How do we then justify this practice?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Microsoft Office PowerPoint</Application>
  <PresentationFormat>On-screen Show (16:9)</PresentationFormat>
  <Paragraphs>90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simple-light-2</vt:lpstr>
      <vt:lpstr>Data and consumer: danger and opportunity</vt:lpstr>
      <vt:lpstr>Rosenthal, Jeffrey S. (2005). Struck by Lightning: The Curious World of Probabilities, Granta Publications (Chapter 6, Utility Functions: How to Make Decisions)</vt:lpstr>
      <vt:lpstr>What is the approach to take when making decisions?</vt:lpstr>
      <vt:lpstr>How to Make Decisions</vt:lpstr>
      <vt:lpstr>Example #1: Buying lottery tickets</vt:lpstr>
      <vt:lpstr>Example #1: Buying lottery tickets </vt:lpstr>
      <vt:lpstr>Example #2: Being killed by terrorist attacks</vt:lpstr>
      <vt:lpstr>Example #3: Contracting SARS</vt:lpstr>
      <vt:lpstr>Randomness and Indifference</vt:lpstr>
      <vt:lpstr>Example #1: To wear or not to wear a seatbelt?</vt:lpstr>
      <vt:lpstr>Example #2: On a Societal Level</vt:lpstr>
      <vt:lpstr>Decision Making</vt:lpstr>
      <vt:lpstr>Utility Function</vt:lpstr>
      <vt:lpstr>What is utility function?</vt:lpstr>
      <vt:lpstr>Example #1: Wedding plan</vt:lpstr>
      <vt:lpstr>Example #2: Phone call</vt:lpstr>
      <vt:lpstr>In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and consumer: danger and opportunity</dc:title>
  <cp:lastModifiedBy>Jia Yuan</cp:lastModifiedBy>
  <cp:revision>1</cp:revision>
  <dcterms:modified xsi:type="dcterms:W3CDTF">2017-02-16T14:52:11Z</dcterms:modified>
</cp:coreProperties>
</file>