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29" autoAdjust="0"/>
  </p:normalViewPr>
  <p:slideViewPr>
    <p:cSldViewPr>
      <p:cViewPr varScale="1">
        <p:scale>
          <a:sx n="78" d="100"/>
          <a:sy n="78" d="100"/>
        </p:scale>
        <p:origin x="-146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49C3C-D9F2-447B-B1AE-B85D044E8753}" type="datetimeFigureOut">
              <a:rPr lang="en-US" smtClean="0"/>
              <a:t>15-Feb-17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47C72-C22D-4207-AF06-33AE489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tinuous_probability_distribution" TargetMode="External"/><Relationship Id="rId7" Type="http://schemas.openxmlformats.org/officeDocument/2006/relationships/hyperlink" Target="https://en.wikipedia.org/wiki/Random_variabl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Social_science" TargetMode="External"/><Relationship Id="rId5" Type="http://schemas.openxmlformats.org/officeDocument/2006/relationships/hyperlink" Target="https://en.wikipedia.org/wiki/Natural_science" TargetMode="External"/><Relationship Id="rId4" Type="http://schemas.openxmlformats.org/officeDocument/2006/relationships/hyperlink" Target="https://en.wikipedia.org/wiki/Statistic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icshowto.com/probability-and-statistics/normal-distribution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tatisticshowto.com/mean/" TargetMode="External"/><Relationship Id="rId4" Type="http://schemas.openxmlformats.org/officeDocument/2006/relationships/hyperlink" Target="http://www.statisticshowto.com/what-is-standard-deviation/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Variance" TargetMode="External"/><Relationship Id="rId3" Type="http://schemas.openxmlformats.org/officeDocument/2006/relationships/hyperlink" Target="https://en.wikipedia.org/wiki/Probability_theory" TargetMode="External"/><Relationship Id="rId7" Type="http://schemas.openxmlformats.org/officeDocument/2006/relationships/hyperlink" Target="https://en.wikipedia.org/wiki/Expected_valu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rithmetic_mean" TargetMode="External"/><Relationship Id="rId5" Type="http://schemas.openxmlformats.org/officeDocument/2006/relationships/hyperlink" Target="https://en.wikipedia.org/wiki/Normal_distribution" TargetMode="External"/><Relationship Id="rId10" Type="http://schemas.openxmlformats.org/officeDocument/2006/relationships/hyperlink" Target="https://en.wikipedia.org/wiki/Central_limit_theorem#cite_note-Rice-2" TargetMode="External"/><Relationship Id="rId4" Type="http://schemas.openxmlformats.org/officeDocument/2006/relationships/hyperlink" Target="https://en.wikipedia.org/wiki/Statistical_independence" TargetMode="External"/><Relationship Id="rId9" Type="http://schemas.openxmlformats.org/officeDocument/2006/relationships/hyperlink" Target="https://en.wikipedia.org/wiki/Central_limit_theorem#cite_note-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very common </a:t>
            </a:r>
            <a:r>
              <a:rPr lang="en-US" dirty="0" smtClean="0">
                <a:hlinkClick r:id="rId3" tooltip="Continuous probability distribution"/>
              </a:rPr>
              <a:t>continuous probability distribution</a:t>
            </a:r>
            <a:r>
              <a:rPr lang="en-US" dirty="0" smtClean="0"/>
              <a:t>. Normal distributions are important in </a:t>
            </a:r>
            <a:r>
              <a:rPr lang="en-US" dirty="0" smtClean="0">
                <a:hlinkClick r:id="rId4" tooltip="Statistics"/>
              </a:rPr>
              <a:t>statistics</a:t>
            </a:r>
            <a:r>
              <a:rPr lang="en-US" dirty="0" smtClean="0"/>
              <a:t> and are often used in the </a:t>
            </a:r>
            <a:r>
              <a:rPr lang="en-US" dirty="0" smtClean="0">
                <a:hlinkClick r:id="rId5" tooltip="Natural science"/>
              </a:rPr>
              <a:t>natural</a:t>
            </a:r>
            <a:r>
              <a:rPr lang="en-US" dirty="0" smtClean="0"/>
              <a:t> and </a:t>
            </a:r>
            <a:r>
              <a:rPr lang="en-US" dirty="0" smtClean="0">
                <a:hlinkClick r:id="rId6" tooltip="Social science"/>
              </a:rPr>
              <a:t>social sciences</a:t>
            </a:r>
            <a:r>
              <a:rPr lang="en-US" dirty="0" smtClean="0"/>
              <a:t> to represent real-valued </a:t>
            </a:r>
            <a:r>
              <a:rPr lang="en-US" dirty="0" smtClean="0">
                <a:hlinkClick r:id="rId7" tooltip="Random variable"/>
              </a:rPr>
              <a:t>random variables</a:t>
            </a:r>
            <a:r>
              <a:rPr lang="en-US" dirty="0" smtClean="0"/>
              <a:t> whose distributions are not known.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47C72-C22D-4207-AF06-33AE489A09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1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empirical rule states that for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normal distribution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nearly all of the data will fall within three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standard deviations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mean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empirical rule can be broken down into three parts: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68% of data falls within the first standard deviation from the mean.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95% fall within two standard deviations.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99.7% fall within three standard deviations.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47C72-C22D-4207-AF06-33AE489A09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1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robability theory"/>
              </a:rPr>
              <a:t>probability theory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limit theorem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establishes that, for the most commonly studied scenarios, when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tatistical independence"/>
              </a:rPr>
              <a:t>independent random variables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added, their sum tends toward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Normal distribution"/>
              </a:rPr>
              <a:t>normal distribution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(commonly known as a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 curve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even if the original variables themselves are not normally distributed. In more precise terms, given certain conditions,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Arithmetic mean"/>
              </a:rPr>
              <a:t>arithmetic mean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a sufficiently large number of iterates of independent random variables, each with a well-defined (finite)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Expected value"/>
              </a:rPr>
              <a:t>expected value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finite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Variance"/>
              </a:rPr>
              <a:t>variance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will be approximately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Normal distribution"/>
              </a:rPr>
              <a:t>normally distributed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regardless of the underlying distribution.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[1]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[2]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theorem is a key concept in probability theory because it implies that probabilistic and statistical methods that work for normal distributions can be applicable to many problems involving other types of distributions.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47C72-C22D-4207-AF06-33AE489A09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1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9C10ABB-A183-4793-A63C-08D52EADDBF3}" type="datetimeFigureOut">
              <a:rPr lang="en-US" smtClean="0"/>
              <a:t>14-Feb-17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19BB0E1-FE06-43DD-BD35-5D490123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0ABB-A183-4793-A63C-08D52EADDBF3}" type="datetimeFigureOut">
              <a:rPr lang="en-US" smtClean="0"/>
              <a:t>14-Feb-17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B0E1-FE06-43DD-BD35-5D490123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0ABB-A183-4793-A63C-08D52EADDBF3}" type="datetimeFigureOut">
              <a:rPr lang="en-US" smtClean="0"/>
              <a:t>14-Feb-17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B0E1-FE06-43DD-BD35-5D490123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0ABB-A183-4793-A63C-08D52EADDBF3}" type="datetimeFigureOut">
              <a:rPr lang="en-US" smtClean="0"/>
              <a:t>14-Feb-17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B0E1-FE06-43DD-BD35-5D490123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0ABB-A183-4793-A63C-08D52EADDBF3}" type="datetimeFigureOut">
              <a:rPr lang="en-US" smtClean="0"/>
              <a:t>14-Feb-17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B0E1-FE06-43DD-BD35-5D490123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0ABB-A183-4793-A63C-08D52EADDBF3}" type="datetimeFigureOut">
              <a:rPr lang="en-US" smtClean="0"/>
              <a:t>14-Feb-17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B0E1-FE06-43DD-BD35-5D490123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C10ABB-A183-4793-A63C-08D52EADDBF3}" type="datetimeFigureOut">
              <a:rPr lang="en-US" smtClean="0"/>
              <a:t>14-Feb-17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9BB0E1-FE06-43DD-BD35-5D49012379F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9C10ABB-A183-4793-A63C-08D52EADDBF3}" type="datetimeFigureOut">
              <a:rPr lang="en-US" smtClean="0"/>
              <a:t>14-Feb-17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19BB0E1-FE06-43DD-BD35-5D490123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0ABB-A183-4793-A63C-08D52EADDBF3}" type="datetimeFigureOut">
              <a:rPr lang="en-US" smtClean="0"/>
              <a:t>14-Feb-17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B0E1-FE06-43DD-BD35-5D490123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0ABB-A183-4793-A63C-08D52EADDBF3}" type="datetimeFigureOut">
              <a:rPr lang="en-US" smtClean="0"/>
              <a:t>14-Feb-17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B0E1-FE06-43DD-BD35-5D490123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0ABB-A183-4793-A63C-08D52EADDBF3}" type="datetimeFigureOut">
              <a:rPr lang="en-US" smtClean="0"/>
              <a:t>14-Feb-17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B0E1-FE06-43DD-BD35-5D490123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9C10ABB-A183-4793-A63C-08D52EADDBF3}" type="datetimeFigureOut">
              <a:rPr lang="en-US" smtClean="0"/>
              <a:t>14-Feb-17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19BB0E1-FE06-43DD-BD35-5D49012379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When will we see people of negative height?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25770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By Group 1: Boon </a:t>
            </a:r>
            <a:r>
              <a:rPr lang="en-US" dirty="0" err="1" smtClean="0"/>
              <a:t>Xuan</a:t>
            </a:r>
            <a:r>
              <a:rPr lang="en-US" dirty="0" smtClean="0"/>
              <a:t>, Mei Ying and </a:t>
            </a:r>
            <a:r>
              <a:rPr lang="en-US" dirty="0" err="1" smtClean="0"/>
              <a:t>Fatin</a:t>
            </a:r>
            <a:endParaRPr lang="en-US" dirty="0" smtClean="0"/>
          </a:p>
          <a:p>
            <a:r>
              <a:rPr lang="en-US" dirty="0" smtClean="0"/>
              <a:t>Based on “When will we see people of negative height” by </a:t>
            </a:r>
            <a:r>
              <a:rPr lang="en-US" dirty="0" err="1"/>
              <a:t>Patrik</a:t>
            </a:r>
            <a:r>
              <a:rPr lang="en-US" dirty="0"/>
              <a:t> Perlman, Beat H. </a:t>
            </a:r>
            <a:r>
              <a:rPr lang="en-US" dirty="0" err="1"/>
              <a:t>Possen</a:t>
            </a:r>
            <a:r>
              <a:rPr lang="en-US" dirty="0"/>
              <a:t>, </a:t>
            </a:r>
            <a:r>
              <a:rPr lang="en-US" dirty="0" err="1"/>
              <a:t>Veronika</a:t>
            </a:r>
            <a:r>
              <a:rPr lang="en-US" dirty="0"/>
              <a:t> D. </a:t>
            </a:r>
            <a:r>
              <a:rPr lang="en-US" dirty="0" err="1"/>
              <a:t>Legat</a:t>
            </a:r>
            <a:r>
              <a:rPr lang="en-US" dirty="0"/>
              <a:t>, </a:t>
            </a:r>
            <a:r>
              <a:rPr lang="en-US" dirty="0" err="1"/>
              <a:t>Arnd</a:t>
            </a:r>
            <a:r>
              <a:rPr lang="en-US" dirty="0"/>
              <a:t> S. </a:t>
            </a:r>
            <a:r>
              <a:rPr lang="en-US" dirty="0" err="1"/>
              <a:t>Rubenacker</a:t>
            </a:r>
            <a:r>
              <a:rPr lang="en-US" dirty="0"/>
              <a:t>, </a:t>
            </a:r>
            <a:r>
              <a:rPr lang="en-US" dirty="0" err="1"/>
              <a:t>Ursel</a:t>
            </a:r>
            <a:r>
              <a:rPr lang="en-US" dirty="0"/>
              <a:t> </a:t>
            </a:r>
            <a:r>
              <a:rPr lang="en-US" dirty="0" err="1"/>
              <a:t>Bockiger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Lisa </a:t>
            </a:r>
            <a:r>
              <a:rPr lang="en-US" dirty="0" err="1"/>
              <a:t>Stieben-Emmerling</a:t>
            </a:r>
            <a:r>
              <a:rPr lang="en-US" dirty="0"/>
              <a:t> </a:t>
            </a:r>
            <a:r>
              <a:rPr lang="en-US" dirty="0" smtClean="0"/>
              <a:t>in Significance (Feb 2013)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7" y="2362200"/>
            <a:ext cx="7632700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7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Counter-Argument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887663"/>
            <a:ext cx="6477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8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Counter-Argument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is using a normal distribution as a model for human heights </a:t>
            </a:r>
            <a:r>
              <a:rPr lang="en-US" b="1" dirty="0" smtClean="0"/>
              <a:t>wrong</a:t>
            </a:r>
            <a:r>
              <a:rPr lang="en-US" dirty="0" smtClean="0"/>
              <a:t>? I mean how can there be a person with negative height?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75953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Counter-Argument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do we really have enough evidence to exclude the occurrence of negative body height among adults?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3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given the mean and the standard deviation.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4448039" cy="372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685800"/>
            <a:ext cx="270933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0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proportion is more than 18.5 SD away from the mean? </a:t>
            </a:r>
          </a:p>
          <a:p>
            <a:pPr lvl="1"/>
            <a:r>
              <a:rPr lang="en-US" dirty="0" smtClean="0"/>
              <a:t>Using a software to calculate, the answer will be 1.03 x 10^-76.</a:t>
            </a:r>
          </a:p>
          <a:p>
            <a:pPr lvl="1"/>
            <a:r>
              <a:rPr lang="en-US" dirty="0" smtClean="0"/>
              <a:t>That is on average one person in 9.71 x 10^75 which is the probability of a person being of zero or negative height.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2178465" cy="175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7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Probability of there being a fully grown adult with negative body height?</a:t>
            </a:r>
          </a:p>
          <a:p>
            <a:pPr lvl="1"/>
            <a:r>
              <a:rPr lang="en-US" dirty="0" smtClean="0"/>
              <a:t>We can estimate there to be 5.17 billion adults in the world.</a:t>
            </a:r>
          </a:p>
          <a:p>
            <a:pPr lvl="1"/>
            <a:r>
              <a:rPr lang="en-US" dirty="0" smtClean="0"/>
              <a:t>So using results from earlier on and some math techniques, we get the probability to be 1 in 2 x 10^66.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743200" cy="182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5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probability of a fully grown adult with negative height among the people who have lived on earth?</a:t>
            </a:r>
          </a:p>
          <a:p>
            <a:pPr lvl="1"/>
            <a:r>
              <a:rPr lang="en-US" dirty="0" smtClean="0"/>
              <a:t>It has been estimated that number of people who ever lived on earth is 107.6 billion.</a:t>
            </a:r>
          </a:p>
          <a:p>
            <a:pPr lvl="1"/>
            <a:r>
              <a:rPr lang="en-US" dirty="0" smtClean="0"/>
              <a:t>Using the same technique previously, we yield a probability of 1.11 x 10^-65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4953000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8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people are necessary to </a:t>
            </a:r>
            <a:r>
              <a:rPr lang="en-US" dirty="0" smtClean="0"/>
              <a:t>have ever </a:t>
            </a:r>
            <a:r>
              <a:rPr lang="en-US" dirty="0"/>
              <a:t>lived on earth in order to observe </a:t>
            </a:r>
            <a:r>
              <a:rPr lang="en-US" dirty="0" smtClean="0"/>
              <a:t>at least </a:t>
            </a:r>
            <a:r>
              <a:rPr lang="en-US" dirty="0"/>
              <a:t>one fully grown adult with </a:t>
            </a:r>
            <a:r>
              <a:rPr lang="en-US" dirty="0" smtClean="0"/>
              <a:t>negative body </a:t>
            </a:r>
            <a:r>
              <a:rPr lang="en-US" dirty="0"/>
              <a:t>height with a probability of </a:t>
            </a:r>
            <a:r>
              <a:rPr lang="en-US" dirty="0" smtClean="0"/>
              <a:t>at least </a:t>
            </a:r>
            <a:r>
              <a:rPr lang="en-US" dirty="0"/>
              <a:t>95%?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The answer is 2.9 x 10^76 as given by a software.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812471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5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when can we expect to reach </a:t>
            </a:r>
            <a:r>
              <a:rPr lang="en-US" dirty="0" smtClean="0"/>
              <a:t>this necessary </a:t>
            </a:r>
            <a:r>
              <a:rPr lang="en-US" dirty="0"/>
              <a:t>number of people ever </a:t>
            </a:r>
            <a:r>
              <a:rPr lang="en-US" dirty="0" smtClean="0"/>
              <a:t>lived on </a:t>
            </a:r>
            <a:r>
              <a:rPr lang="en-US" dirty="0"/>
              <a:t>earth?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Assuming that population is growing at 11.15 per 1000 per year. We will need to wait for </a:t>
            </a:r>
            <a:r>
              <a:rPr lang="en-US" dirty="0"/>
              <a:t>13842 years from </a:t>
            </a:r>
            <a:r>
              <a:rPr lang="en-US" dirty="0" smtClean="0"/>
              <a:t>now, in </a:t>
            </a:r>
            <a:r>
              <a:rPr lang="en-US" dirty="0"/>
              <a:t>the year ad 15855.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4495800"/>
            <a:ext cx="252031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1847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3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838200"/>
            <a:ext cx="408338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Image result for Valentine's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90575"/>
            <a:ext cx="4000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3" y="3676397"/>
            <a:ext cx="3581400" cy="265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76268"/>
            <a:ext cx="3644153" cy="273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after combining </a:t>
            </a:r>
            <a:r>
              <a:rPr lang="en-US" dirty="0"/>
              <a:t>with current information available </a:t>
            </a:r>
            <a:r>
              <a:rPr lang="en-US" dirty="0" smtClean="0"/>
              <a:t>on height </a:t>
            </a:r>
            <a:r>
              <a:rPr lang="en-US" dirty="0"/>
              <a:t>of fully grown adults, is just not </a:t>
            </a:r>
            <a:r>
              <a:rPr lang="en-US" dirty="0" smtClean="0"/>
              <a:t>enough to </a:t>
            </a:r>
            <a:r>
              <a:rPr lang="en-US" dirty="0"/>
              <a:t>exclude the possibility that a person </a:t>
            </a:r>
            <a:r>
              <a:rPr lang="en-US" dirty="0" smtClean="0"/>
              <a:t>with negative </a:t>
            </a:r>
            <a:r>
              <a:rPr lang="en-US" dirty="0"/>
              <a:t>body height could exist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10455"/>
            <a:ext cx="4800600" cy="225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89000"/>
            <a:ext cx="8890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Height?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8521"/>
            <a:ext cx="28829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33" y="2819400"/>
            <a:ext cx="4114799" cy="335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6393470"/>
            <a:ext cx="2390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Sultan </a:t>
            </a:r>
            <a:r>
              <a:rPr lang="en-US" sz="1100" dirty="0" err="1"/>
              <a:t>Kösen</a:t>
            </a:r>
            <a:r>
              <a:rPr lang="en-US" sz="1100" dirty="0"/>
              <a:t>, Turkey, 8'3" (2.51 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8030" y="6262665"/>
            <a:ext cx="2393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Zhang </a:t>
            </a:r>
            <a:r>
              <a:rPr lang="en-US" sz="1100" dirty="0" err="1"/>
              <a:t>Juncai</a:t>
            </a:r>
            <a:r>
              <a:rPr lang="en-US" sz="1100" dirty="0"/>
              <a:t>, China, 7'11" (2.42 m)</a:t>
            </a:r>
          </a:p>
        </p:txBody>
      </p:sp>
    </p:spTree>
    <p:extLst>
      <p:ext uri="{BB962C8B-B14F-4D97-AF65-F5344CB8AC3E}">
        <p14:creationId xmlns:p14="http://schemas.microsoft.com/office/powerpoint/2010/main" val="28082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height?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24635"/>
            <a:ext cx="60388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3050" y="5989544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 </a:t>
            </a:r>
            <a:r>
              <a:rPr lang="en-US" sz="1100" dirty="0"/>
              <a:t>Chandra </a:t>
            </a:r>
            <a:r>
              <a:rPr lang="en-US" sz="1100" dirty="0" err="1"/>
              <a:t>Bahadur</a:t>
            </a:r>
            <a:r>
              <a:rPr lang="en-US" sz="1100" dirty="0"/>
              <a:t> </a:t>
            </a:r>
            <a:r>
              <a:rPr lang="en-US" sz="1100" dirty="0" err="1"/>
              <a:t>Dangi</a:t>
            </a:r>
            <a:r>
              <a:rPr lang="en-US" sz="1100" dirty="0"/>
              <a:t>, a 72-year-old </a:t>
            </a:r>
            <a:r>
              <a:rPr lang="en-US" sz="1100" dirty="0" smtClean="0"/>
              <a:t>Nepali </a:t>
            </a:r>
            <a:r>
              <a:rPr lang="en-US" sz="1100" dirty="0"/>
              <a:t>declared the world's shortest man by Guinness World Records officials at 21.5 inches</a:t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839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Normal Distribution</a:t>
            </a:r>
          </a:p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The Counter-Argument</a:t>
            </a:r>
          </a:p>
          <a:p>
            <a:r>
              <a:rPr lang="en-US" dirty="0" smtClean="0"/>
              <a:t>The Proving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762000"/>
            <a:ext cx="120301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85" y="762000"/>
            <a:ext cx="3441784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2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heights of Human Beings follow the normal distribution</a:t>
            </a:r>
          </a:p>
          <a:p>
            <a:r>
              <a:rPr lang="en-US" dirty="0" smtClean="0"/>
              <a:t>Taking Americans as a gauge, most of them </a:t>
            </a:r>
            <a:r>
              <a:rPr lang="en-US" dirty="0" err="1" smtClean="0"/>
              <a:t>centre</a:t>
            </a:r>
            <a:r>
              <a:rPr lang="en-US" dirty="0" smtClean="0"/>
              <a:t> round a mean value of 1.776m for Grown males, 1.632m for females.</a:t>
            </a:r>
          </a:p>
          <a:p>
            <a:r>
              <a:rPr lang="en-US" dirty="0" smtClean="0"/>
              <a:t>A minority of them will be taller than 1.90m and lesser than 1.50m.</a:t>
            </a:r>
          </a:p>
          <a:p>
            <a:r>
              <a:rPr lang="en-US" dirty="0" smtClean="0"/>
              <a:t>Graph it out, you will get a bell curve, a normal or a Gaussian Distribution.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33543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3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/>
              <a:t> </a:t>
            </a:r>
            <a:r>
              <a:rPr lang="en-US" dirty="0" smtClean="0"/>
              <a:t>A very common continuous probability distribution.</a:t>
            </a:r>
          </a:p>
          <a:p>
            <a:pPr lvl="1"/>
            <a:r>
              <a:rPr lang="en-US" dirty="0" smtClean="0"/>
              <a:t>Often used in the natural and social sciences to represent real-valued random variables whose distributions are not known.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3937000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5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Distribution(empirical rule)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400800" cy="431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6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Distribution(CLT)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useful?</a:t>
            </a:r>
          </a:p>
          <a:p>
            <a:pPr lvl="1"/>
            <a:r>
              <a:rPr lang="en-US" dirty="0"/>
              <a:t> </a:t>
            </a:r>
            <a:r>
              <a:rPr lang="en-US" dirty="0" smtClean="0"/>
              <a:t>Central Limit Theorem</a:t>
            </a:r>
          </a:p>
          <a:p>
            <a:pPr lvl="1"/>
            <a:r>
              <a:rPr lang="en-US" dirty="0" smtClean="0"/>
              <a:t>It establishes that, for the most commonly studied scenarios, when independent random variables are added, their sum tends towards a normal distribution even if the original variables themselves are not normally distributed. </a:t>
            </a:r>
          </a:p>
          <a:p>
            <a:pPr lvl="1"/>
            <a:r>
              <a:rPr lang="en-US" dirty="0" smtClean="0"/>
              <a:t>This implies that the probabilistic and statistical methods that work for normal distributions can be applicable to many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508</TotalTime>
  <Words>548</Words>
  <Application>Microsoft Office PowerPoint</Application>
  <PresentationFormat>On-screen Show (4:3)</PresentationFormat>
  <Paragraphs>68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</vt:lpstr>
      <vt:lpstr>When will we see people of negative height?</vt:lpstr>
      <vt:lpstr>PowerPoint Presentation</vt:lpstr>
      <vt:lpstr>Negative Height?</vt:lpstr>
      <vt:lpstr>Negative height?</vt:lpstr>
      <vt:lpstr>Overview</vt:lpstr>
      <vt:lpstr>Background</vt:lpstr>
      <vt:lpstr>Normal Distribution</vt:lpstr>
      <vt:lpstr>Normal Distribution(empirical rule)</vt:lpstr>
      <vt:lpstr>Normal Distribution(CLT)</vt:lpstr>
      <vt:lpstr>The Problem</vt:lpstr>
      <vt:lpstr>The Counter-Argument</vt:lpstr>
      <vt:lpstr>The Counter-Argument</vt:lpstr>
      <vt:lpstr>The Counter-Argument</vt:lpstr>
      <vt:lpstr>The Proving</vt:lpstr>
      <vt:lpstr>The Proving</vt:lpstr>
      <vt:lpstr>The Proving</vt:lpstr>
      <vt:lpstr>The Proving</vt:lpstr>
      <vt:lpstr>The Proving</vt:lpstr>
      <vt:lpstr>The Proving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Misleading with or without Data</dc:title>
  <dc:creator>chia boon xuan</dc:creator>
  <cp:lastModifiedBy>chia boon xuan</cp:lastModifiedBy>
  <cp:revision>14</cp:revision>
  <dcterms:created xsi:type="dcterms:W3CDTF">2017-02-14T09:33:09Z</dcterms:created>
  <dcterms:modified xsi:type="dcterms:W3CDTF">2017-02-14T18:01:20Z</dcterms:modified>
</cp:coreProperties>
</file>