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Lobster"/>
      <p:regular r:id="rId33"/>
    </p:embeddedFont>
    <p:embeddedFont>
      <p:font typeface="Lato"/>
      <p:regular r:id="rId34"/>
      <p:bold r:id="rId35"/>
      <p:italic r:id="rId36"/>
      <p:boldItalic r:id="rId37"/>
    </p:embeddedFont>
    <p:embeddedFont>
      <p:font typeface="Average"/>
      <p:regular r:id="rId38"/>
    </p:embeddedFont>
    <p:embeddedFont>
      <p:font typeface="Oswald"/>
      <p:regular r:id="rId39"/>
      <p:bold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B14D6FDB-55CC-4C61-A30C-9751CC4556D1}">
  <a:tblStyle styleId="{B14D6FDB-55CC-4C61-A30C-9751CC4556D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font" Target="fonts/Oswald-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Lobster-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39" Type="http://schemas.openxmlformats.org/officeDocument/2006/relationships/font" Target="fonts/Oswald-regular.fntdata"/><Relationship Id="rId16" Type="http://schemas.openxmlformats.org/officeDocument/2006/relationships/slide" Target="slides/slide11.xml"/><Relationship Id="rId38" Type="http://schemas.openxmlformats.org/officeDocument/2006/relationships/font" Target="fonts/Average-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8" name="Shape 12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Basically an extra varable that you didnt count for so in this case it could be the type of background, the number of varying wrinkles, the type of food that they use live oil, the type of olive oil etc etc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3" name="Shape 133"/>
        <p:cNvGrpSpPr/>
        <p:nvPr/>
      </p:nvGrpSpPr>
      <p:grpSpPr>
        <a:xfrm>
          <a:off x="0" y="0"/>
          <a:ext cx="0" cy="0"/>
          <a:chOff x="0" y="0"/>
          <a:chExt cx="0" cy="0"/>
        </a:xfrm>
      </p:grpSpPr>
      <p:sp>
        <p:nvSpPr>
          <p:cNvPr id="134" name="Shape 1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5" name="Shape 13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Extrapolating studies done form the lab to urself </a:t>
            </a:r>
          </a:p>
          <a:p>
            <a:pPr lvl="0">
              <a:spcBef>
                <a:spcPts val="0"/>
              </a:spcBef>
              <a:buNone/>
            </a:pPr>
            <a:r>
              <a:rPr lang="en"/>
              <a:t>Can up regulate or downregulate the results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apparently tumeric, helps to prevent cancer !!! it has this in it called curcumin. So if they say tumeric helps to prevent cancer, its not like u can takethat much of tumeric..  But each amount of tumeric only hold so much of it. So there is alot more to think about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4" name="Shape 15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See pg 89 -91 of book</a:t>
            </a:r>
          </a:p>
          <a:p>
            <a:pPr lvl="0">
              <a:spcBef>
                <a:spcPts val="0"/>
              </a:spcBef>
              <a:buNone/>
            </a:pPr>
            <a:r>
              <a:rPr lang="en"/>
              <a:t>Pt1. A monicker given.</a:t>
            </a:r>
          </a:p>
          <a:p>
            <a:pPr lvl="0">
              <a:spcBef>
                <a:spcPts val="0"/>
              </a:spcBef>
              <a:buNone/>
            </a:pPr>
            <a:r>
              <a:rPr lang="en"/>
              <a:t>Pt2. Baseless cllaim made by her (Dowden)</a:t>
            </a:r>
          </a:p>
          <a:p>
            <a:pPr lvl="0">
              <a:spcBef>
                <a:spcPts val="0"/>
              </a:spcBef>
              <a:buNone/>
            </a:pPr>
            <a:r>
              <a:rPr lang="en"/>
              <a:t>Pt3. Research doesn’t actually show Dowden’s claim: intervention study needed to prove her claim.</a:t>
            </a:r>
          </a:p>
          <a:p>
            <a:pPr lvl="0">
              <a:spcBef>
                <a:spcPts val="0"/>
              </a:spcBef>
              <a:buNone/>
            </a:pPr>
            <a:r>
              <a:rPr lang="en"/>
              <a:t>Pt4. Turns out that observational study involves plenty of possible confounders: ppl who eat more olive oil may be more health-conscious / or richer / come from different cultural background.</a:t>
            </a:r>
          </a:p>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 name="Shape 6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0" name="Shape 200"/>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a:spcBef>
                <a:spcPts val="0"/>
              </a:spcBef>
              <a:buChar char="-"/>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400"/>
            <a:ext cx="5486400" cy="4114800"/>
          </a:xfrm>
          <a:prstGeom prst="rect">
            <a:avLst/>
          </a:prstGeom>
        </p:spPr>
        <p:txBody>
          <a:bodyPr anchorCtr="0" anchor="t" bIns="91425" lIns="91425" rIns="91425" tIns="91425">
            <a:noAutofit/>
          </a:bodyPr>
          <a:lstStyle/>
          <a:p>
            <a:pPr indent="-228600" lvl="0" marL="457200" rtl="0">
              <a:spcBef>
                <a:spcPts val="0"/>
              </a:spcBef>
              <a:buChar char="-"/>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Asks crowd abt </a:t>
            </a:r>
            <a:r>
              <a:rPr lang="en"/>
              <a:t>pomegranate</a:t>
            </a:r>
            <a:r>
              <a:rPr lang="en"/>
              <a:t> and try to sell them idea!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The study talked about pomegreneate or pomo juice in helping the skin stay young and prevent wrinkles </a:t>
            </a:r>
          </a:p>
          <a:p>
            <a:pPr lvl="0">
              <a:spcBef>
                <a:spcPts val="0"/>
              </a:spcBef>
              <a:buNone/>
            </a:pPr>
            <a:r>
              <a:rPr lang="en"/>
              <a:t>Specific </a:t>
            </a:r>
            <a:r>
              <a:rPr lang="en"/>
              <a:t>claim</a:t>
            </a:r>
            <a:r>
              <a:rPr lang="en"/>
              <a:t> about plastic surgery where those who drink after surgery </a:t>
            </a:r>
            <a:r>
              <a:rPr lang="en"/>
              <a:t>can</a:t>
            </a:r>
            <a:r>
              <a:rPr lang="en"/>
              <a:t> heal in half the time.   </a:t>
            </a:r>
          </a:p>
          <a:p>
            <a:pPr lvl="0">
              <a:spcBef>
                <a:spcPts val="0"/>
              </a:spcBef>
              <a:buNone/>
            </a:pPr>
            <a:r>
              <a:t/>
            </a:r>
            <a:endParaRPr/>
          </a:p>
          <a:p>
            <a:pPr lvl="0">
              <a:spcBef>
                <a:spcPts val="0"/>
              </a:spcBef>
              <a:buNone/>
            </a:pPr>
            <a:r>
              <a:t/>
            </a:r>
            <a:endParaRPr/>
          </a:p>
          <a:p>
            <a:pPr lvl="0">
              <a:spcBef>
                <a:spcPts val="0"/>
              </a:spcBef>
              <a:buNone/>
            </a:pPr>
            <a:r>
              <a:rPr lang="en"/>
              <a:t>No concrete studies about the topic at hand </a:t>
            </a:r>
          </a:p>
          <a:p>
            <a:pPr lvl="0">
              <a:spcBef>
                <a:spcPts val="0"/>
              </a:spcBef>
              <a:buNone/>
            </a:pPr>
            <a:r>
              <a:rPr lang="en"/>
              <a:t>Lack the academic experience </a:t>
            </a:r>
          </a:p>
          <a:p>
            <a:pPr lvl="0">
              <a:spcBef>
                <a:spcPts val="0"/>
              </a:spcBef>
              <a:buNone/>
            </a:pPr>
            <a:r>
              <a:rPr lang="en"/>
              <a:t>b</a:t>
            </a:r>
            <a:r>
              <a:rPr lang="en"/>
              <a:t>ulshit - neither true nor false(picks them out or makes things up to suit his purpose)(basically its not backed up by any evidence)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OBSERVATION STUDY </a:t>
            </a:r>
          </a:p>
          <a:p>
            <a:pPr lvl="0">
              <a:spcBef>
                <a:spcPts val="0"/>
              </a:spcBef>
              <a:buNone/>
            </a:pPr>
            <a:r>
              <a:t/>
            </a:r>
            <a:endParaRPr/>
          </a:p>
          <a:p>
            <a:pPr lvl="0">
              <a:spcBef>
                <a:spcPts val="0"/>
              </a:spcBef>
              <a:buNone/>
            </a:pPr>
            <a:r>
              <a:rPr lang="en"/>
              <a:t>Drawing inferences from sample in a population( so no assignemnt) </a:t>
            </a:r>
          </a:p>
          <a:p>
            <a:pPr lvl="0">
              <a:spcBef>
                <a:spcPts val="0"/>
              </a:spcBef>
              <a:buNone/>
            </a:pPr>
            <a:r>
              <a:t/>
            </a:r>
            <a:endParaRPr/>
          </a:p>
          <a:p>
            <a:pPr lvl="0">
              <a:spcBef>
                <a:spcPts val="0"/>
              </a:spcBef>
              <a:buNone/>
            </a:pPr>
            <a:r>
              <a:rPr lang="en"/>
              <a:t>INTERVENTION STUDY </a:t>
            </a:r>
          </a:p>
          <a:p>
            <a:pPr lvl="0">
              <a:spcBef>
                <a:spcPts val="0"/>
              </a:spcBef>
              <a:buNone/>
            </a:pPr>
            <a:r>
              <a:rPr lang="en"/>
              <a:t>RANDOMLY</a:t>
            </a:r>
            <a:r>
              <a:rPr lang="en"/>
              <a:t> ASSIGNED TO </a:t>
            </a:r>
            <a:r>
              <a:rPr lang="en"/>
              <a:t>AN</a:t>
            </a:r>
            <a:r>
              <a:rPr lang="en"/>
              <a:t> EXPERIMENTAL GRP RECIEVEING THE INTERVENTION AND TREATEMENT GRP(pLACEBO GRP)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So there was a study that was done, different eating habits, different pools of people, can assume different amount of wrinkles (so obrsevational)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a:off x="47996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a:off x="4137525" y="2915950"/>
              <a:ext cx="207000" cy="207000"/>
            </a:xfrm>
            <a:prstGeom prst="ellipse">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14" name="Shape 14"/>
          <p:cNvSpPr txBox="1"/>
          <p:nvPr>
            <p:ph type="ctrTitle"/>
          </p:nvPr>
        </p:nvSpPr>
        <p:spPr>
          <a:xfrm>
            <a:off x="671257" y="990800"/>
            <a:ext cx="7801500" cy="1730100"/>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5" name="Shape 15"/>
          <p:cNvSpPr txBox="1"/>
          <p:nvPr>
            <p:ph idx="1" type="subTitle"/>
          </p:nvPr>
        </p:nvSpPr>
        <p:spPr>
          <a:xfrm>
            <a:off x="671250" y="3174875"/>
            <a:ext cx="7801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16" name="Shape 16"/>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255275"/>
            <a:ext cx="8520600" cy="18906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51" name="Shape 51"/>
          <p:cNvSpPr txBox="1"/>
          <p:nvPr>
            <p:ph idx="1" type="body"/>
          </p:nvPr>
        </p:nvSpPr>
        <p:spPr>
          <a:xfrm>
            <a:off x="311700" y="32284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7" name="Shape 17"/>
        <p:cNvGrpSpPr/>
        <p:nvPr/>
      </p:nvGrpSpPr>
      <p:grpSpPr>
        <a:xfrm>
          <a:off x="0" y="0"/>
          <a:ext cx="0" cy="0"/>
          <a:chOff x="0" y="0"/>
          <a:chExt cx="0" cy="0"/>
        </a:xfrm>
      </p:grpSpPr>
      <p:sp>
        <p:nvSpPr>
          <p:cNvPr id="18" name="Shape 18"/>
          <p:cNvSpPr txBox="1"/>
          <p:nvPr>
            <p:ph type="title"/>
          </p:nvPr>
        </p:nvSpPr>
        <p:spPr>
          <a:xfrm>
            <a:off x="671250" y="2141250"/>
            <a:ext cx="7852200" cy="8610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9" name="Shape 19"/>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62271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8" name="Shape 3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2" name="Shape 42"/>
          <p:cNvSpPr txBox="1"/>
          <p:nvPr>
            <p:ph type="title"/>
          </p:nvPr>
        </p:nvSpPr>
        <p:spPr>
          <a:xfrm>
            <a:off x="265500" y="1081400"/>
            <a:ext cx="4045200" cy="1710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3" name="Shape 43"/>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p:txBody>
      </p:sp>
      <p:sp>
        <p:nvSpPr>
          <p:cNvPr id="44" name="Shape 4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5" name="Shape 45"/>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8" name="Shape 48"/>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0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0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9.png"/><Relationship Id="rId4"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671257" y="990800"/>
            <a:ext cx="7801500" cy="1730100"/>
          </a:xfrm>
          <a:prstGeom prst="rect">
            <a:avLst/>
          </a:prstGeom>
        </p:spPr>
        <p:txBody>
          <a:bodyPr anchorCtr="0" anchor="b" bIns="91425" lIns="91425" rIns="91425" tIns="91425">
            <a:noAutofit/>
          </a:bodyPr>
          <a:lstStyle/>
          <a:p>
            <a:pPr lvl="0">
              <a:spcBef>
                <a:spcPts val="0"/>
              </a:spcBef>
              <a:buNone/>
            </a:pPr>
            <a:r>
              <a:rPr lang="en">
                <a:latin typeface="Lobster"/>
                <a:ea typeface="Lobster"/>
                <a:cs typeface="Lobster"/>
                <a:sym typeface="Lobster"/>
              </a:rPr>
              <a:t>THE NONSENSE DU JOUR </a:t>
            </a:r>
          </a:p>
        </p:txBody>
      </p:sp>
      <p:sp>
        <p:nvSpPr>
          <p:cNvPr id="60" name="Shape 60"/>
          <p:cNvSpPr txBox="1"/>
          <p:nvPr>
            <p:ph idx="1" type="subTitle"/>
          </p:nvPr>
        </p:nvSpPr>
        <p:spPr>
          <a:xfrm>
            <a:off x="671250" y="3174875"/>
            <a:ext cx="7801500" cy="792600"/>
          </a:xfrm>
          <a:prstGeom prst="rect">
            <a:avLst/>
          </a:prstGeom>
        </p:spPr>
        <p:txBody>
          <a:bodyPr anchorCtr="0" anchor="t" bIns="91425" lIns="91425" rIns="91425" tIns="91425">
            <a:noAutofit/>
          </a:bodyPr>
          <a:lstStyle/>
          <a:p>
            <a:pPr lvl="0">
              <a:spcBef>
                <a:spcPts val="0"/>
              </a:spcBef>
              <a:buNone/>
            </a:pPr>
            <a:r>
              <a:rPr lang="en"/>
              <a:t>Somesh*</a:t>
            </a:r>
          </a:p>
          <a:p>
            <a:pPr lvl="0">
              <a:spcBef>
                <a:spcPts val="0"/>
              </a:spcBef>
              <a:buNone/>
            </a:pPr>
            <a:r>
              <a:rPr lang="en"/>
              <a:t>Yongjia </a:t>
            </a:r>
          </a:p>
          <a:p>
            <a:pPr lvl="0">
              <a:spcBef>
                <a:spcPts val="0"/>
              </a:spcBef>
              <a:buNone/>
            </a:pPr>
            <a:r>
              <a:rPr lang="en"/>
              <a:t>James </a:t>
            </a:r>
          </a:p>
          <a:p>
            <a:pPr lvl="0">
              <a:spcBef>
                <a:spcPts val="0"/>
              </a:spcBef>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311700" y="2574325"/>
            <a:ext cx="8520600" cy="572700"/>
          </a:xfrm>
          <a:prstGeom prst="rect">
            <a:avLst/>
          </a:prstGeom>
        </p:spPr>
        <p:txBody>
          <a:bodyPr anchorCtr="0" anchor="t" bIns="91425" lIns="91425" rIns="91425" tIns="91425">
            <a:noAutofit/>
          </a:bodyPr>
          <a:lstStyle/>
          <a:p>
            <a:pPr lvl="0" algn="ctr">
              <a:spcBef>
                <a:spcPts val="0"/>
              </a:spcBef>
              <a:buNone/>
            </a:pPr>
            <a:r>
              <a:rPr lang="en" sz="6000"/>
              <a:t>CONFOUNDERS</a:t>
            </a:r>
          </a:p>
        </p:txBody>
      </p:sp>
      <p:sp>
        <p:nvSpPr>
          <p:cNvPr id="119" name="Shape 11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images (3).jfif" id="120" name="Shape 120"/>
          <p:cNvPicPr preferRelativeResize="0"/>
          <p:nvPr/>
        </p:nvPicPr>
        <p:blipFill>
          <a:blip r:embed="rId3">
            <a:alphaModFix/>
          </a:blip>
          <a:stretch>
            <a:fillRect/>
          </a:stretch>
        </p:blipFill>
        <p:spPr>
          <a:xfrm rot="-740700">
            <a:off x="6537365" y="287595"/>
            <a:ext cx="2096094" cy="208678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idx="1" type="body"/>
          </p:nvPr>
        </p:nvSpPr>
        <p:spPr>
          <a:xfrm>
            <a:off x="311700" y="863550"/>
            <a:ext cx="8520600" cy="3416400"/>
          </a:xfrm>
          <a:prstGeom prst="rect">
            <a:avLst/>
          </a:prstGeom>
        </p:spPr>
        <p:txBody>
          <a:bodyPr anchorCtr="0" anchor="t" bIns="91425" lIns="91425" rIns="91425" tIns="91425">
            <a:noAutofit/>
          </a:bodyPr>
          <a:lstStyle/>
          <a:p>
            <a:pPr lvl="0">
              <a:spcBef>
                <a:spcPts val="0"/>
              </a:spcBef>
              <a:buNone/>
            </a:pPr>
            <a:r>
              <a:rPr b="1" lang="en" sz="3600">
                <a:solidFill>
                  <a:srgbClr val="222222"/>
                </a:solidFill>
                <a:highlight>
                  <a:srgbClr val="FFFFFF"/>
                </a:highlight>
                <a:latin typeface="Arial"/>
                <a:ea typeface="Arial"/>
                <a:cs typeface="Arial"/>
                <a:sym typeface="Arial"/>
              </a:rPr>
              <a:t>confounder</a:t>
            </a:r>
            <a:r>
              <a:rPr lang="en" sz="3600">
                <a:solidFill>
                  <a:srgbClr val="222222"/>
                </a:solidFill>
                <a:highlight>
                  <a:srgbClr val="FFFFFF"/>
                </a:highlight>
                <a:latin typeface="Arial"/>
                <a:ea typeface="Arial"/>
                <a:cs typeface="Arial"/>
                <a:sym typeface="Arial"/>
              </a:rPr>
              <a:t> is an unobserved exposure associated with the exposure of interest and is a potential cause of the outcome of interest.</a:t>
            </a:r>
            <a:r>
              <a:rPr b="1" lang="en" sz="3600">
                <a:solidFill>
                  <a:srgbClr val="222222"/>
                </a:solidFill>
                <a:highlight>
                  <a:srgbClr val="FFFFFF"/>
                </a:highlight>
                <a:latin typeface="Arial"/>
                <a:ea typeface="Arial"/>
                <a:cs typeface="Arial"/>
                <a:sym typeface="Arial"/>
              </a:rPr>
              <a:t>Confounders</a:t>
            </a:r>
            <a:r>
              <a:rPr lang="en" sz="3600">
                <a:solidFill>
                  <a:srgbClr val="222222"/>
                </a:solidFill>
                <a:highlight>
                  <a:srgbClr val="FFFFFF"/>
                </a:highlight>
                <a:latin typeface="Arial"/>
                <a:ea typeface="Arial"/>
                <a:cs typeface="Arial"/>
                <a:sym typeface="Arial"/>
              </a:rPr>
              <a:t> lead to bias that distorts the magnitude of the relationship between two factors of interest.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31" name="Shape 131"/>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ownload (4).png" id="132" name="Shape 132"/>
          <p:cNvPicPr preferRelativeResize="0"/>
          <p:nvPr/>
        </p:nvPicPr>
        <p:blipFill>
          <a:blip r:embed="rId3">
            <a:alphaModFix/>
          </a:blip>
          <a:stretch>
            <a:fillRect/>
          </a:stretch>
        </p:blipFill>
        <p:spPr>
          <a:xfrm>
            <a:off x="2021400" y="1348862"/>
            <a:ext cx="5101199" cy="24457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6" name="Shape 136"/>
        <p:cNvGrpSpPr/>
        <p:nvPr/>
      </p:nvGrpSpPr>
      <p:grpSpPr>
        <a:xfrm>
          <a:off x="0" y="0"/>
          <a:ext cx="0" cy="0"/>
          <a:chOff x="0" y="0"/>
          <a:chExt cx="0" cy="0"/>
        </a:xfrm>
      </p:grpSpPr>
      <p:sp>
        <p:nvSpPr>
          <p:cNvPr id="137" name="Shape 137"/>
          <p:cNvSpPr txBox="1"/>
          <p:nvPr>
            <p:ph type="title"/>
          </p:nvPr>
        </p:nvSpPr>
        <p:spPr>
          <a:xfrm>
            <a:off x="367800" y="2285400"/>
            <a:ext cx="8408400" cy="572700"/>
          </a:xfrm>
          <a:prstGeom prst="rect">
            <a:avLst/>
          </a:prstGeom>
        </p:spPr>
        <p:txBody>
          <a:bodyPr anchorCtr="0" anchor="t" bIns="91425" lIns="91425" rIns="91425" tIns="91425">
            <a:noAutofit/>
          </a:bodyPr>
          <a:lstStyle/>
          <a:p>
            <a:pPr lvl="0" algn="ctr">
              <a:spcBef>
                <a:spcPts val="0"/>
              </a:spcBef>
              <a:buNone/>
            </a:pPr>
            <a:r>
              <a:rPr lang="en" sz="6000"/>
              <a:t>FROM THE LAB BENCH TO THE GLOSSIES </a:t>
            </a:r>
          </a:p>
        </p:txBody>
      </p:sp>
      <p:sp>
        <p:nvSpPr>
          <p:cNvPr id="138" name="Shape 13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144" name="Shape 144"/>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ownload (13).jfif" id="145" name="Shape 145"/>
          <p:cNvPicPr preferRelativeResize="0"/>
          <p:nvPr/>
        </p:nvPicPr>
        <p:blipFill>
          <a:blip r:embed="rId3">
            <a:alphaModFix/>
          </a:blip>
          <a:stretch>
            <a:fillRect/>
          </a:stretch>
        </p:blipFill>
        <p:spPr>
          <a:xfrm>
            <a:off x="2098437" y="1647095"/>
            <a:ext cx="4947124" cy="2427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t/>
            </a:r>
            <a:endParaRPr/>
          </a:p>
        </p:txBody>
      </p:sp>
      <p:sp>
        <p:nvSpPr>
          <p:cNvPr id="151" name="Shape 15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Curcumin </a:t>
            </a:r>
          </a:p>
          <a:p>
            <a:pPr indent="-228600" lvl="0" marL="457200">
              <a:spcBef>
                <a:spcPts val="0"/>
              </a:spcBef>
              <a:buChar char="●"/>
            </a:pPr>
            <a:r>
              <a:rPr lang="en"/>
              <a:t>The maount of it in each amount of tumeric.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Case Study</a:t>
            </a:r>
          </a:p>
        </p:txBody>
      </p:sp>
      <p:sp>
        <p:nvSpPr>
          <p:cNvPr id="157" name="Shape 157"/>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‘Britain’s Leading Nutritionist’, Dowden</a:t>
            </a:r>
          </a:p>
          <a:p>
            <a:pPr indent="-228600" lvl="0" marL="457200" rtl="0">
              <a:spcBef>
                <a:spcPts val="0"/>
              </a:spcBef>
              <a:buChar char="-"/>
            </a:pPr>
            <a:r>
              <a:rPr lang="en"/>
              <a:t>Advice given ‘based on research’:</a:t>
            </a:r>
          </a:p>
          <a:p>
            <a:pPr indent="457200" lvl="0" rtl="0">
              <a:spcBef>
                <a:spcPts val="0"/>
              </a:spcBef>
              <a:buNone/>
            </a:pPr>
            <a:r>
              <a:rPr lang="en"/>
              <a:t>=&gt;Eat more olive oil: Protection against skin wrinkling</a:t>
            </a:r>
          </a:p>
          <a:p>
            <a:pPr indent="-228600" lvl="0" marL="457200" rtl="0">
              <a:spcBef>
                <a:spcPts val="0"/>
              </a:spcBef>
              <a:buChar char="-"/>
            </a:pPr>
            <a:r>
              <a:rPr lang="en"/>
              <a:t>Matches research findings?</a:t>
            </a:r>
          </a:p>
          <a:p>
            <a:pPr lvl="0" rtl="0">
              <a:spcBef>
                <a:spcPts val="0"/>
              </a:spcBef>
              <a:buNone/>
            </a:pPr>
            <a:r>
              <a:rPr lang="en"/>
              <a:t>	=&gt; Research was OBSERVATIONAL STUDY</a:t>
            </a:r>
          </a:p>
          <a:p>
            <a:pPr indent="-228600" lvl="0" marL="457200">
              <a:spcBef>
                <a:spcPts val="0"/>
              </a:spcBef>
              <a:buChar char="-"/>
            </a:pPr>
            <a:r>
              <a:rPr lang="en"/>
              <a:t>CONFOUNDING VARIABLES at play</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Lessons Learnt</a:t>
            </a:r>
          </a:p>
        </p:txBody>
      </p:sp>
      <p:sp>
        <p:nvSpPr>
          <p:cNvPr id="163" name="Shape 16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Careful with extrapolating results from observational study</a:t>
            </a:r>
          </a:p>
          <a:p>
            <a:pPr lvl="0" rtl="0">
              <a:spcBef>
                <a:spcPts val="0"/>
              </a:spcBef>
              <a:buNone/>
            </a:pPr>
            <a:r>
              <a:rPr lang="en"/>
              <a:t>	=&gt; CONFOUNDERS may affect results</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255175" y="2574325"/>
            <a:ext cx="8520600" cy="572700"/>
          </a:xfrm>
          <a:prstGeom prst="rect">
            <a:avLst/>
          </a:prstGeom>
        </p:spPr>
        <p:txBody>
          <a:bodyPr anchorCtr="0" anchor="t" bIns="91425" lIns="91425" rIns="91425" tIns="91425">
            <a:noAutofit/>
          </a:bodyPr>
          <a:lstStyle/>
          <a:p>
            <a:pPr lvl="0" algn="ctr">
              <a:spcBef>
                <a:spcPts val="0"/>
              </a:spcBef>
              <a:buNone/>
            </a:pPr>
            <a:r>
              <a:rPr lang="en" sz="6000"/>
              <a:t>“CHERRY PICKING”</a:t>
            </a:r>
          </a:p>
        </p:txBody>
      </p:sp>
      <p:sp>
        <p:nvSpPr>
          <p:cNvPr id="169" name="Shape 16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ownload (12).jfif" id="170" name="Shape 170"/>
          <p:cNvPicPr preferRelativeResize="0"/>
          <p:nvPr/>
        </p:nvPicPr>
        <p:blipFill>
          <a:blip r:embed="rId3">
            <a:alphaModFix/>
          </a:blip>
          <a:stretch>
            <a:fillRect/>
          </a:stretch>
        </p:blipFill>
        <p:spPr>
          <a:xfrm>
            <a:off x="6053800" y="347037"/>
            <a:ext cx="2495550" cy="1838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What is CHERRY PICKING </a:t>
            </a:r>
          </a:p>
        </p:txBody>
      </p:sp>
      <p:sp>
        <p:nvSpPr>
          <p:cNvPr id="176" name="Shape 17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Supressing evidence</a:t>
            </a:r>
          </a:p>
          <a:p>
            <a:pPr lvl="0">
              <a:spcBef>
                <a:spcPts val="0"/>
              </a:spcBef>
              <a:buNone/>
            </a:pPr>
            <a:r>
              <a:rPr lang="en"/>
              <a:t>To ignore evidence that may contradict their data</a:t>
            </a:r>
          </a:p>
          <a:p>
            <a:pPr lvl="0">
              <a:spcBef>
                <a:spcPts val="0"/>
              </a:spcBef>
              <a:buNone/>
            </a:pPr>
            <a:r>
              <a:rPr lang="en"/>
              <a:t>Only using the data that support your stance.</a:t>
            </a:r>
          </a:p>
          <a:p>
            <a:pPr lvl="0">
              <a:spcBef>
                <a:spcPts val="0"/>
              </a:spcBef>
              <a:buNone/>
            </a:pPr>
            <a:r>
              <a:t/>
            </a:r>
            <a:endParaRPr/>
          </a:p>
          <a:p>
            <a:pPr lvl="0">
              <a:spcBef>
                <a:spcPts val="0"/>
              </a:spcBef>
              <a:buNone/>
            </a:pPr>
            <a:r>
              <a:rPr lang="en"/>
              <a:t> </a:t>
            </a:r>
          </a:p>
          <a:p>
            <a:pPr lv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LE OVERVIEW </a:t>
            </a:r>
          </a:p>
        </p:txBody>
      </p:sp>
      <p:sp>
        <p:nvSpPr>
          <p:cNvPr id="66" name="Shape 6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 "Four key errors" made by so-called "nutritionists"</a:t>
            </a:r>
          </a:p>
          <a:p>
            <a:pPr lvl="0" rtl="0">
              <a:spcBef>
                <a:spcPts val="0"/>
              </a:spcBef>
              <a:buNone/>
            </a:pPr>
            <a:r>
              <a:t/>
            </a:r>
            <a:endParaRPr/>
          </a:p>
          <a:p>
            <a:pPr indent="-228600" lvl="0" marL="457200" rtl="0">
              <a:spcBef>
                <a:spcPts val="0"/>
              </a:spcBef>
              <a:buChar char="-"/>
            </a:pPr>
            <a:r>
              <a:rPr lang="en"/>
              <a:t>The case for/against antioxidants.</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nSpc>
                <a:spcPct val="115000"/>
              </a:lnSpc>
              <a:spcBef>
                <a:spcPts val="0"/>
              </a:spcBef>
              <a:spcAft>
                <a:spcPts val="1600"/>
              </a:spcAft>
              <a:buNone/>
            </a:pPr>
            <a:r>
              <a:rPr lang="en" sz="1800">
                <a:solidFill>
                  <a:schemeClr val="accent3"/>
                </a:solidFill>
                <a:latin typeface="Average"/>
                <a:ea typeface="Average"/>
                <a:cs typeface="Average"/>
                <a:sym typeface="Average"/>
              </a:rPr>
              <a:t>Why is it bad?</a:t>
            </a:r>
          </a:p>
        </p:txBody>
      </p:sp>
      <p:sp>
        <p:nvSpPr>
          <p:cNvPr id="182" name="Shape 18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a:t>The idea of using all the information at your disposal instead of only those that might be useful to you. </a:t>
            </a:r>
          </a:p>
          <a:p>
            <a:pPr lvl="0">
              <a:spcBef>
                <a:spcPts val="0"/>
              </a:spcBef>
              <a:buNone/>
            </a:pPr>
            <a:r>
              <a:t/>
            </a:r>
            <a:endParaRPr/>
          </a:p>
          <a:p>
            <a:pPr lvl="0">
              <a:spcBef>
                <a:spcPts val="0"/>
              </a:spcBef>
              <a:buNone/>
            </a:pPr>
            <a:r>
              <a:t/>
            </a:r>
            <a:endParaRPr/>
          </a:p>
          <a:p>
            <a:pPr lvl="0">
              <a:spcBef>
                <a:spcPts val="0"/>
              </a:spcBef>
              <a:buNone/>
            </a:pPr>
            <a:r>
              <a:rPr lang="en"/>
              <a:t>Here’s an example…..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World recycling rates 2015</a:t>
            </a:r>
          </a:p>
        </p:txBody>
      </p:sp>
      <p:pic>
        <p:nvPicPr>
          <p:cNvPr id="188" name="Shape 188"/>
          <p:cNvPicPr preferRelativeResize="0"/>
          <p:nvPr/>
        </p:nvPicPr>
        <p:blipFill>
          <a:blip r:embed="rId3">
            <a:alphaModFix/>
          </a:blip>
          <a:stretch>
            <a:fillRect/>
          </a:stretch>
        </p:blipFill>
        <p:spPr>
          <a:xfrm>
            <a:off x="680475" y="1093849"/>
            <a:ext cx="7695225" cy="3833499"/>
          </a:xfrm>
          <a:prstGeom prst="rect">
            <a:avLst/>
          </a:prstGeom>
          <a:noFill/>
          <a:ln cap="flat" cmpd="sng" w="28575">
            <a:solidFill>
              <a:srgbClr val="666666"/>
            </a:solidFill>
            <a:prstDash val="solid"/>
            <a:round/>
            <a:headEnd len="med" w="med" type="none"/>
            <a:tailEnd len="med" w="med" type="none"/>
          </a:ln>
        </p:spPr>
      </p:pic>
      <p:sp>
        <p:nvSpPr>
          <p:cNvPr id="189" name="Shape 189"/>
          <p:cNvSpPr/>
          <p:nvPr/>
        </p:nvSpPr>
        <p:spPr>
          <a:xfrm>
            <a:off x="1330900" y="2005375"/>
            <a:ext cx="430200" cy="260100"/>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cxnSp>
        <p:nvCxnSpPr>
          <p:cNvPr id="190" name="Shape 190"/>
          <p:cNvCxnSpPr/>
          <p:nvPr/>
        </p:nvCxnSpPr>
        <p:spPr>
          <a:xfrm>
            <a:off x="1761100" y="2005375"/>
            <a:ext cx="5200500" cy="59100"/>
          </a:xfrm>
          <a:prstGeom prst="straightConnector1">
            <a:avLst/>
          </a:prstGeom>
          <a:noFill/>
          <a:ln cap="flat" cmpd="sng" w="28575">
            <a:solidFill>
              <a:srgbClr val="FF0000"/>
            </a:solidFill>
            <a:prstDash val="solid"/>
            <a:round/>
            <a:headEnd len="lg" w="lg" type="none"/>
            <a:tailEnd len="lg" w="lg" type="none"/>
          </a:ln>
        </p:spPr>
      </p:cxnSp>
      <p:cxnSp>
        <p:nvCxnSpPr>
          <p:cNvPr id="191" name="Shape 191"/>
          <p:cNvCxnSpPr/>
          <p:nvPr/>
        </p:nvCxnSpPr>
        <p:spPr>
          <a:xfrm>
            <a:off x="1761100" y="2265475"/>
            <a:ext cx="5211300" cy="58800"/>
          </a:xfrm>
          <a:prstGeom prst="straightConnector1">
            <a:avLst/>
          </a:prstGeom>
          <a:noFill/>
          <a:ln cap="flat" cmpd="sng" w="28575">
            <a:solidFill>
              <a:srgbClr val="FF0000"/>
            </a:solidFill>
            <a:prstDash val="solid"/>
            <a:round/>
            <a:headEnd len="lg" w="lg" type="none"/>
            <a:tailEnd len="lg" w="lg" type="none"/>
          </a:ln>
        </p:spPr>
      </p:cxnSp>
      <p:sp>
        <p:nvSpPr>
          <p:cNvPr id="192" name="Shape 192"/>
          <p:cNvSpPr/>
          <p:nvPr/>
        </p:nvSpPr>
        <p:spPr>
          <a:xfrm rot="10658540">
            <a:off x="6966911" y="2055478"/>
            <a:ext cx="430264" cy="260024"/>
          </a:xfrm>
          <a:prstGeom prst="leftBracket">
            <a:avLst>
              <a:gd fmla="val 8333" name="adj"/>
            </a:avLst>
          </a:prstGeom>
          <a:noFill/>
          <a:ln cap="flat" cmpd="sng" w="28575">
            <a:solidFill>
              <a:srgbClr val="FF00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x="0" y="0"/>
          <a:ext cx="0" cy="0"/>
          <a:chOff x="0" y="0"/>
          <a:chExt cx="0" cy="0"/>
        </a:xfrm>
      </p:grpSpPr>
      <p:graphicFrame>
        <p:nvGraphicFramePr>
          <p:cNvPr id="197" name="Shape 197"/>
          <p:cNvGraphicFramePr/>
          <p:nvPr/>
        </p:nvGraphicFramePr>
        <p:xfrm>
          <a:off x="852425" y="558150"/>
          <a:ext cx="3000000" cy="3000000"/>
        </p:xfrm>
        <a:graphic>
          <a:graphicData uri="http://schemas.openxmlformats.org/drawingml/2006/table">
            <a:tbl>
              <a:tblPr>
                <a:noFill/>
                <a:tableStyleId>{B14D6FDB-55CC-4C61-A30C-9751CC4556D1}</a:tableStyleId>
              </a:tblPr>
              <a:tblGrid>
                <a:gridCol w="3619500"/>
                <a:gridCol w="3619500"/>
              </a:tblGrid>
              <a:tr h="381000">
                <a:tc>
                  <a:txBody>
                    <a:bodyPr>
                      <a:noAutofit/>
                    </a:bodyPr>
                    <a:lstStyle/>
                    <a:p>
                      <a:pPr lvl="0" rtl="0">
                        <a:spcBef>
                          <a:spcPts val="0"/>
                        </a:spcBef>
                        <a:buNone/>
                      </a:pPr>
                      <a:r>
                        <a:rPr lang="en">
                          <a:solidFill>
                            <a:srgbClr val="FFFFFF"/>
                          </a:solidFill>
                        </a:rPr>
                        <a:t>Waste Type</a:t>
                      </a:r>
                    </a:p>
                  </a:txBody>
                  <a:tcPr marT="91425" marB="91425" marR="91425" marL="91425"/>
                </a:tc>
                <a:tc>
                  <a:txBody>
                    <a:bodyPr>
                      <a:noAutofit/>
                    </a:bodyPr>
                    <a:lstStyle/>
                    <a:p>
                      <a:pPr lvl="0" rtl="0">
                        <a:spcBef>
                          <a:spcPts val="0"/>
                        </a:spcBef>
                        <a:buNone/>
                      </a:pPr>
                      <a:r>
                        <a:rPr lang="en">
                          <a:solidFill>
                            <a:srgbClr val="FFFFFF"/>
                          </a:solidFill>
                        </a:rPr>
                        <a:t>Recycling rate (%)</a:t>
                      </a:r>
                    </a:p>
                  </a:txBody>
                  <a:tcPr marT="91425" marB="91425" marR="91425" marL="91425"/>
                </a:tc>
              </a:tr>
              <a:tr h="381000">
                <a:tc>
                  <a:txBody>
                    <a:bodyPr>
                      <a:noAutofit/>
                    </a:bodyPr>
                    <a:lstStyle/>
                    <a:p>
                      <a:pPr lvl="0" rtl="0">
                        <a:spcBef>
                          <a:spcPts val="0"/>
                        </a:spcBef>
                        <a:buNone/>
                      </a:pPr>
                      <a:r>
                        <a:rPr b="1" lang="en" sz="1800">
                          <a:solidFill>
                            <a:srgbClr val="FF0000"/>
                          </a:solidFill>
                        </a:rPr>
                        <a:t>CONSTRUCTION DEBRIS</a:t>
                      </a:r>
                    </a:p>
                  </a:txBody>
                  <a:tcPr marT="91425" marB="91425" marR="91425" marL="91425"/>
                </a:tc>
                <a:tc>
                  <a:txBody>
                    <a:bodyPr>
                      <a:noAutofit/>
                    </a:bodyPr>
                    <a:lstStyle/>
                    <a:p>
                      <a:pPr lvl="0" rtl="0">
                        <a:spcBef>
                          <a:spcPts val="0"/>
                        </a:spcBef>
                        <a:buNone/>
                      </a:pPr>
                      <a:r>
                        <a:rPr b="1" lang="en" sz="1800">
                          <a:solidFill>
                            <a:srgbClr val="FF0000"/>
                          </a:solidFill>
                        </a:rPr>
                        <a:t>99</a:t>
                      </a:r>
                    </a:p>
                  </a:txBody>
                  <a:tcPr marT="91425" marB="91425" marR="91425" marL="91425"/>
                </a:tc>
              </a:tr>
              <a:tr h="381000">
                <a:tc>
                  <a:txBody>
                    <a:bodyPr>
                      <a:noAutofit/>
                    </a:bodyPr>
                    <a:lstStyle/>
                    <a:p>
                      <a:pPr lvl="0" rtl="0">
                        <a:spcBef>
                          <a:spcPts val="0"/>
                        </a:spcBef>
                        <a:buNone/>
                      </a:pPr>
                      <a:r>
                        <a:rPr lang="en">
                          <a:solidFill>
                            <a:srgbClr val="FFFFFF"/>
                          </a:solidFill>
                        </a:rPr>
                        <a:t>Ferrous metal</a:t>
                      </a:r>
                    </a:p>
                  </a:txBody>
                  <a:tcPr marT="91425" marB="91425" marR="91425" marL="91425"/>
                </a:tc>
                <a:tc>
                  <a:txBody>
                    <a:bodyPr>
                      <a:noAutofit/>
                    </a:bodyPr>
                    <a:lstStyle/>
                    <a:p>
                      <a:pPr lvl="0" rtl="0">
                        <a:spcBef>
                          <a:spcPts val="0"/>
                        </a:spcBef>
                        <a:buNone/>
                      </a:pPr>
                      <a:r>
                        <a:rPr lang="en">
                          <a:solidFill>
                            <a:srgbClr val="FFFFFF"/>
                          </a:solidFill>
                        </a:rPr>
                        <a:t>99</a:t>
                      </a:r>
                    </a:p>
                  </a:txBody>
                  <a:tcPr marT="91425" marB="91425" marR="91425" marL="91425"/>
                </a:tc>
              </a:tr>
              <a:tr h="381000">
                <a:tc>
                  <a:txBody>
                    <a:bodyPr>
                      <a:noAutofit/>
                    </a:bodyPr>
                    <a:lstStyle/>
                    <a:p>
                      <a:pPr lvl="0" rtl="0">
                        <a:spcBef>
                          <a:spcPts val="0"/>
                        </a:spcBef>
                        <a:buNone/>
                      </a:pPr>
                      <a:r>
                        <a:rPr lang="en">
                          <a:solidFill>
                            <a:srgbClr val="FFFFFF"/>
                          </a:solidFill>
                        </a:rPr>
                        <a:t>Scrap tyres</a:t>
                      </a:r>
                    </a:p>
                  </a:txBody>
                  <a:tcPr marT="91425" marB="91425" marR="91425" marL="91425"/>
                </a:tc>
                <a:tc>
                  <a:txBody>
                    <a:bodyPr>
                      <a:noAutofit/>
                    </a:bodyPr>
                    <a:lstStyle/>
                    <a:p>
                      <a:pPr lvl="0" rtl="0">
                        <a:spcBef>
                          <a:spcPts val="0"/>
                        </a:spcBef>
                        <a:buNone/>
                      </a:pPr>
                      <a:r>
                        <a:rPr lang="en">
                          <a:solidFill>
                            <a:srgbClr val="FFFFFF"/>
                          </a:solidFill>
                        </a:rPr>
                        <a:t>92</a:t>
                      </a:r>
                    </a:p>
                  </a:txBody>
                  <a:tcPr marT="91425" marB="91425" marR="91425" marL="91425"/>
                </a:tc>
              </a:tr>
              <a:tr h="381000">
                <a:tc>
                  <a:txBody>
                    <a:bodyPr>
                      <a:noAutofit/>
                    </a:bodyPr>
                    <a:lstStyle/>
                    <a:p>
                      <a:pPr lvl="0" rtl="0">
                        <a:spcBef>
                          <a:spcPts val="0"/>
                        </a:spcBef>
                        <a:buNone/>
                      </a:pPr>
                      <a:r>
                        <a:rPr lang="en">
                          <a:solidFill>
                            <a:srgbClr val="FFFFFF"/>
                          </a:solidFill>
                        </a:rPr>
                        <a:t>Wood</a:t>
                      </a:r>
                    </a:p>
                  </a:txBody>
                  <a:tcPr marT="91425" marB="91425" marR="91425" marL="91425"/>
                </a:tc>
                <a:tc>
                  <a:txBody>
                    <a:bodyPr>
                      <a:noAutofit/>
                    </a:bodyPr>
                    <a:lstStyle/>
                    <a:p>
                      <a:pPr lvl="0" rtl="0">
                        <a:spcBef>
                          <a:spcPts val="0"/>
                        </a:spcBef>
                        <a:buNone/>
                      </a:pPr>
                      <a:r>
                        <a:rPr lang="en">
                          <a:solidFill>
                            <a:srgbClr val="FFFFFF"/>
                          </a:solidFill>
                        </a:rPr>
                        <a:t>79</a:t>
                      </a:r>
                    </a:p>
                  </a:txBody>
                  <a:tcPr marT="91425" marB="91425" marR="91425" marL="91425"/>
                </a:tc>
              </a:tr>
              <a:tr h="381000">
                <a:tc>
                  <a:txBody>
                    <a:bodyPr>
                      <a:noAutofit/>
                    </a:bodyPr>
                    <a:lstStyle/>
                    <a:p>
                      <a:pPr lvl="0" rtl="0">
                        <a:spcBef>
                          <a:spcPts val="0"/>
                        </a:spcBef>
                        <a:buNone/>
                      </a:pPr>
                      <a:r>
                        <a:rPr b="1" lang="en" sz="1800">
                          <a:solidFill>
                            <a:srgbClr val="FF0000"/>
                          </a:solidFill>
                        </a:rPr>
                        <a:t>Paper/cardboard</a:t>
                      </a:r>
                    </a:p>
                  </a:txBody>
                  <a:tcPr marT="91425" marB="91425" marR="91425" marL="91425"/>
                </a:tc>
                <a:tc>
                  <a:txBody>
                    <a:bodyPr>
                      <a:noAutofit/>
                    </a:bodyPr>
                    <a:lstStyle/>
                    <a:p>
                      <a:pPr lvl="0" rtl="0">
                        <a:spcBef>
                          <a:spcPts val="0"/>
                        </a:spcBef>
                        <a:buNone/>
                      </a:pPr>
                      <a:r>
                        <a:rPr b="1" lang="en" sz="1800">
                          <a:solidFill>
                            <a:srgbClr val="FF0000"/>
                          </a:solidFill>
                        </a:rPr>
                        <a:t>51</a:t>
                      </a:r>
                    </a:p>
                  </a:txBody>
                  <a:tcPr marT="91425" marB="91425" marR="91425" marL="91425"/>
                </a:tc>
              </a:tr>
              <a:tr h="381000">
                <a:tc>
                  <a:txBody>
                    <a:bodyPr>
                      <a:noAutofit/>
                    </a:bodyPr>
                    <a:lstStyle/>
                    <a:p>
                      <a:pPr lvl="0" rtl="0">
                        <a:spcBef>
                          <a:spcPts val="0"/>
                        </a:spcBef>
                        <a:buNone/>
                      </a:pPr>
                      <a:r>
                        <a:rPr lang="en">
                          <a:solidFill>
                            <a:srgbClr val="FFFFFF"/>
                          </a:solidFill>
                        </a:rPr>
                        <a:t>Glass Food</a:t>
                      </a:r>
                    </a:p>
                  </a:txBody>
                  <a:tcPr marT="91425" marB="91425" marR="91425" marL="91425"/>
                </a:tc>
                <a:tc>
                  <a:txBody>
                    <a:bodyPr>
                      <a:noAutofit/>
                    </a:bodyPr>
                    <a:lstStyle/>
                    <a:p>
                      <a:pPr lvl="0" rtl="0">
                        <a:spcBef>
                          <a:spcPts val="0"/>
                        </a:spcBef>
                        <a:buNone/>
                      </a:pPr>
                      <a:r>
                        <a:rPr lang="en">
                          <a:solidFill>
                            <a:srgbClr val="FFFFFF"/>
                          </a:solidFill>
                        </a:rPr>
                        <a:t>19</a:t>
                      </a:r>
                    </a:p>
                  </a:txBody>
                  <a:tcPr marT="91425" marB="91425" marR="91425" marL="91425"/>
                </a:tc>
              </a:tr>
              <a:tr h="381000">
                <a:tc>
                  <a:txBody>
                    <a:bodyPr>
                      <a:noAutofit/>
                    </a:bodyPr>
                    <a:lstStyle/>
                    <a:p>
                      <a:pPr lvl="0" rtl="0">
                        <a:spcBef>
                          <a:spcPts val="0"/>
                        </a:spcBef>
                        <a:buNone/>
                      </a:pPr>
                      <a:r>
                        <a:rPr lang="en">
                          <a:solidFill>
                            <a:srgbClr val="FFFFFF"/>
                          </a:solidFill>
                        </a:rPr>
                        <a:t>Food</a:t>
                      </a:r>
                    </a:p>
                  </a:txBody>
                  <a:tcPr marT="91425" marB="91425" marR="91425" marL="91425"/>
                </a:tc>
                <a:tc>
                  <a:txBody>
                    <a:bodyPr>
                      <a:noAutofit/>
                    </a:bodyPr>
                    <a:lstStyle/>
                    <a:p>
                      <a:pPr lvl="0" rtl="0">
                        <a:spcBef>
                          <a:spcPts val="0"/>
                        </a:spcBef>
                        <a:buNone/>
                      </a:pPr>
                      <a:r>
                        <a:rPr lang="en">
                          <a:solidFill>
                            <a:srgbClr val="FFFFFF"/>
                          </a:solidFill>
                        </a:rPr>
                        <a:t>13</a:t>
                      </a:r>
                    </a:p>
                  </a:txBody>
                  <a:tcPr marT="91425" marB="91425" marR="91425" marL="91425"/>
                </a:tc>
              </a:tr>
              <a:tr h="381000">
                <a:tc>
                  <a:txBody>
                    <a:bodyPr>
                      <a:noAutofit/>
                    </a:bodyPr>
                    <a:lstStyle/>
                    <a:p>
                      <a:pPr lvl="0" rtl="0">
                        <a:spcBef>
                          <a:spcPts val="0"/>
                        </a:spcBef>
                        <a:buNone/>
                      </a:pPr>
                      <a:r>
                        <a:rPr lang="en">
                          <a:solidFill>
                            <a:srgbClr val="FFFFFF"/>
                          </a:solidFill>
                        </a:rPr>
                        <a:t>Textiles/Leather</a:t>
                      </a:r>
                    </a:p>
                  </a:txBody>
                  <a:tcPr marT="91425" marB="91425" marR="91425" marL="91425"/>
                </a:tc>
                <a:tc>
                  <a:txBody>
                    <a:bodyPr>
                      <a:noAutofit/>
                    </a:bodyPr>
                    <a:lstStyle/>
                    <a:p>
                      <a:pPr lvl="0" rtl="0">
                        <a:spcBef>
                          <a:spcPts val="0"/>
                        </a:spcBef>
                        <a:buNone/>
                      </a:pPr>
                      <a:r>
                        <a:rPr lang="en">
                          <a:solidFill>
                            <a:srgbClr val="FFFFFF"/>
                          </a:solidFill>
                        </a:rPr>
                        <a:t>8</a:t>
                      </a:r>
                    </a:p>
                  </a:txBody>
                  <a:tcPr marT="91425" marB="91425" marR="91425" marL="91425"/>
                </a:tc>
              </a:tr>
              <a:tr h="381000">
                <a:tc>
                  <a:txBody>
                    <a:bodyPr>
                      <a:noAutofit/>
                    </a:bodyPr>
                    <a:lstStyle/>
                    <a:p>
                      <a:pPr lvl="0" rtl="0">
                        <a:spcBef>
                          <a:spcPts val="0"/>
                        </a:spcBef>
                        <a:buNone/>
                      </a:pPr>
                      <a:r>
                        <a:rPr b="1" lang="en" sz="1800">
                          <a:solidFill>
                            <a:srgbClr val="FF0000"/>
                          </a:solidFill>
                        </a:rPr>
                        <a:t>PLASTICS</a:t>
                      </a:r>
                    </a:p>
                  </a:txBody>
                  <a:tcPr marT="91425" marB="91425" marR="91425" marL="91425"/>
                </a:tc>
                <a:tc>
                  <a:txBody>
                    <a:bodyPr>
                      <a:noAutofit/>
                    </a:bodyPr>
                    <a:lstStyle/>
                    <a:p>
                      <a:pPr lvl="0" rtl="0">
                        <a:spcBef>
                          <a:spcPts val="0"/>
                        </a:spcBef>
                        <a:buNone/>
                      </a:pPr>
                      <a:r>
                        <a:rPr b="1" lang="en" sz="1800">
                          <a:solidFill>
                            <a:srgbClr val="FF0000"/>
                          </a:solidFill>
                        </a:rPr>
                        <a:t>7</a:t>
                      </a: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sp>
        <p:nvSpPr>
          <p:cNvPr id="202" name="Shape 202"/>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sz="4800"/>
              <a:t>The Case of </a:t>
            </a:r>
          </a:p>
          <a:p>
            <a:pPr lvl="0">
              <a:spcBef>
                <a:spcPts val="0"/>
              </a:spcBef>
              <a:buNone/>
            </a:pPr>
            <a:r>
              <a:rPr lang="en" sz="4800"/>
              <a:t>Antioxidants</a:t>
            </a:r>
          </a:p>
        </p:txBody>
      </p:sp>
      <p:sp>
        <p:nvSpPr>
          <p:cNvPr id="203" name="Shape 203"/>
          <p:cNvSpPr txBox="1"/>
          <p:nvPr>
            <p:ph idx="1" type="body"/>
          </p:nvPr>
        </p:nvSpPr>
        <p:spPr>
          <a:xfrm>
            <a:off x="311700" y="1897825"/>
            <a:ext cx="8520600" cy="3416400"/>
          </a:xfrm>
          <a:prstGeom prst="rect">
            <a:avLst/>
          </a:prstGeom>
        </p:spPr>
        <p:txBody>
          <a:bodyPr anchorCtr="0" anchor="t" bIns="91425" lIns="91425" rIns="91425" tIns="91425">
            <a:noAutofit/>
          </a:bodyPr>
          <a:lstStyle/>
          <a:p>
            <a:pPr lvl="0">
              <a:spcBef>
                <a:spcPts val="0"/>
              </a:spcBef>
              <a:buNone/>
            </a:pPr>
            <a:r>
              <a:rPr lang="en"/>
              <a:t>The free radical theory of ageing</a:t>
            </a:r>
          </a:p>
        </p:txBody>
      </p:sp>
      <p:pic>
        <p:nvPicPr>
          <p:cNvPr id="204" name="Shape 204"/>
          <p:cNvPicPr preferRelativeResize="0"/>
          <p:nvPr/>
        </p:nvPicPr>
        <p:blipFill rotWithShape="1">
          <a:blip r:embed="rId3">
            <a:alphaModFix/>
          </a:blip>
          <a:srcRect b="6296" l="0" r="6829" t="0"/>
          <a:stretch/>
        </p:blipFill>
        <p:spPr>
          <a:xfrm>
            <a:off x="4175825" y="161950"/>
            <a:ext cx="3973424" cy="48195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140225"/>
            <a:ext cx="8520600" cy="572700"/>
          </a:xfrm>
          <a:prstGeom prst="rect">
            <a:avLst/>
          </a:prstGeom>
        </p:spPr>
        <p:txBody>
          <a:bodyPr anchorCtr="0" anchor="t" bIns="91425" lIns="91425" rIns="91425" tIns="91425">
            <a:noAutofit/>
          </a:bodyPr>
          <a:lstStyle/>
          <a:p>
            <a:pPr lvl="0" rtl="0">
              <a:spcBef>
                <a:spcPts val="0"/>
              </a:spcBef>
              <a:buNone/>
            </a:pPr>
            <a:r>
              <a:rPr lang="en"/>
              <a:t>The Case </a:t>
            </a:r>
            <a:r>
              <a:rPr lang="en">
                <a:solidFill>
                  <a:srgbClr val="00FF00"/>
                </a:solidFill>
              </a:rPr>
              <a:t>FOR</a:t>
            </a:r>
            <a:r>
              <a:rPr lang="en"/>
              <a:t> Antioxidants</a:t>
            </a:r>
          </a:p>
        </p:txBody>
      </p:sp>
      <p:sp>
        <p:nvSpPr>
          <p:cNvPr id="210" name="Shape 210"/>
          <p:cNvSpPr txBox="1"/>
          <p:nvPr>
            <p:ph idx="1" type="body"/>
          </p:nvPr>
        </p:nvSpPr>
        <p:spPr>
          <a:xfrm>
            <a:off x="311700" y="1081000"/>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Higher beta-carotene intake =&gt; lower risk of cancer</a:t>
            </a:r>
          </a:p>
          <a:p>
            <a:pPr lvl="0" rtl="0">
              <a:spcBef>
                <a:spcPts val="0"/>
              </a:spcBef>
              <a:buNone/>
            </a:pPr>
            <a:r>
              <a:t/>
            </a:r>
            <a:endParaRPr/>
          </a:p>
          <a:p>
            <a:pPr indent="-228600" lvl="0" marL="457200" rtl="0">
              <a:spcBef>
                <a:spcPts val="0"/>
              </a:spcBef>
              <a:buChar char="-"/>
            </a:pPr>
            <a:r>
              <a:rPr lang="en"/>
              <a:t>Case-control study and cohort study</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title"/>
          </p:nvPr>
        </p:nvSpPr>
        <p:spPr>
          <a:xfrm>
            <a:off x="311700" y="140225"/>
            <a:ext cx="8520600" cy="572700"/>
          </a:xfrm>
          <a:prstGeom prst="rect">
            <a:avLst/>
          </a:prstGeom>
        </p:spPr>
        <p:txBody>
          <a:bodyPr anchorCtr="0" anchor="t" bIns="91425" lIns="91425" rIns="91425" tIns="91425">
            <a:noAutofit/>
          </a:bodyPr>
          <a:lstStyle/>
          <a:p>
            <a:pPr lvl="0" rtl="0">
              <a:spcBef>
                <a:spcPts val="0"/>
              </a:spcBef>
              <a:buNone/>
            </a:pPr>
            <a:r>
              <a:rPr lang="en"/>
              <a:t>The Case </a:t>
            </a:r>
            <a:r>
              <a:rPr lang="en">
                <a:solidFill>
                  <a:srgbClr val="F4CCCC"/>
                </a:solidFill>
              </a:rPr>
              <a:t>AGAINST </a:t>
            </a:r>
            <a:r>
              <a:rPr lang="en"/>
              <a:t>Antioxidants</a:t>
            </a:r>
          </a:p>
        </p:txBody>
      </p:sp>
      <p:sp>
        <p:nvSpPr>
          <p:cNvPr id="216" name="Shape 216"/>
          <p:cNvSpPr txBox="1"/>
          <p:nvPr>
            <p:ph idx="1" type="body"/>
          </p:nvPr>
        </p:nvSpPr>
        <p:spPr>
          <a:xfrm>
            <a:off x="311700" y="1081000"/>
            <a:ext cx="8520600" cy="3416400"/>
          </a:xfrm>
          <a:prstGeom prst="rect">
            <a:avLst/>
          </a:prstGeom>
        </p:spPr>
        <p:txBody>
          <a:bodyPr anchorCtr="0" anchor="t" bIns="91425" lIns="91425" rIns="91425" tIns="91425">
            <a:noAutofit/>
          </a:bodyPr>
          <a:lstStyle/>
          <a:p>
            <a:pPr indent="-228600" lvl="0" marL="457200" rtl="0">
              <a:spcBef>
                <a:spcPts val="0"/>
              </a:spcBef>
              <a:buChar char="-"/>
            </a:pPr>
            <a:r>
              <a:rPr lang="en"/>
              <a:t>2 large trials of antioxidants</a:t>
            </a:r>
          </a:p>
          <a:p>
            <a:pPr lvl="0" rtl="0">
              <a:spcBef>
                <a:spcPts val="0"/>
              </a:spcBef>
              <a:buNone/>
            </a:pPr>
            <a:r>
              <a:rPr lang="en"/>
              <a:t>	=&gt; 30,000 participants </a:t>
            </a:r>
            <a:r>
              <a:rPr lang="en"/>
              <a:t>high-risk of lung cancer to </a:t>
            </a:r>
            <a:r>
              <a:rPr lang="en"/>
              <a:t>receive beta-carotene, vitamin E</a:t>
            </a:r>
          </a:p>
          <a:p>
            <a:pPr lvl="0" rtl="0">
              <a:spcBef>
                <a:spcPts val="0"/>
              </a:spcBef>
              <a:buNone/>
            </a:pPr>
            <a:r>
              <a:rPr lang="en"/>
              <a:t>	=&gt; ‘CARET’ Study</a:t>
            </a:r>
          </a:p>
          <a:p>
            <a:pPr lvl="0" rtl="0">
              <a:spcBef>
                <a:spcPts val="0"/>
              </a:spcBef>
              <a:buNone/>
            </a:pPr>
            <a:r>
              <a:t/>
            </a:r>
            <a:endParaRPr/>
          </a:p>
          <a:p>
            <a:pPr indent="-228600" lvl="0" marL="457200" rtl="0">
              <a:spcBef>
                <a:spcPts val="0"/>
              </a:spcBef>
              <a:buChar char="-"/>
            </a:pPr>
            <a:r>
              <a:rPr lang="en"/>
              <a:t>Apparent harm instead of benefit with use of antioxidants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sp>
        <p:nvSpPr>
          <p:cNvPr id="221" name="Shape 221"/>
          <p:cNvSpPr txBox="1"/>
          <p:nvPr>
            <p:ph type="title"/>
          </p:nvPr>
        </p:nvSpPr>
        <p:spPr>
          <a:xfrm>
            <a:off x="311700" y="140225"/>
            <a:ext cx="8520600" cy="572700"/>
          </a:xfrm>
          <a:prstGeom prst="rect">
            <a:avLst/>
          </a:prstGeom>
        </p:spPr>
        <p:txBody>
          <a:bodyPr anchorCtr="0" anchor="t" bIns="91425" lIns="91425" rIns="91425" tIns="91425">
            <a:noAutofit/>
          </a:bodyPr>
          <a:lstStyle/>
          <a:p>
            <a:pPr lvl="0">
              <a:spcBef>
                <a:spcPts val="0"/>
              </a:spcBef>
              <a:buNone/>
            </a:pPr>
            <a:r>
              <a:rPr lang="en"/>
              <a:t>Why don’t we know about this?</a:t>
            </a:r>
          </a:p>
          <a:p>
            <a:pPr lvl="0" rtl="0">
              <a:spcBef>
                <a:spcPts val="0"/>
              </a:spcBef>
              <a:buNone/>
            </a:pPr>
            <a:r>
              <a:rPr lang="en"/>
              <a:t>(Public Ignorance)</a:t>
            </a:r>
          </a:p>
        </p:txBody>
      </p:sp>
      <p:sp>
        <p:nvSpPr>
          <p:cNvPr id="222" name="Shape 222"/>
          <p:cNvSpPr txBox="1"/>
          <p:nvPr>
            <p:ph idx="1" type="body"/>
          </p:nvPr>
        </p:nvSpPr>
        <p:spPr>
          <a:xfrm>
            <a:off x="311700" y="1385800"/>
            <a:ext cx="8520600" cy="3416400"/>
          </a:xfrm>
          <a:prstGeom prst="rect">
            <a:avLst/>
          </a:prstGeom>
        </p:spPr>
        <p:txBody>
          <a:bodyPr anchorCtr="0" anchor="t" bIns="91425" lIns="91425" rIns="91425" tIns="91425">
            <a:noAutofit/>
          </a:bodyPr>
          <a:lstStyle/>
          <a:p>
            <a:pPr indent="-228600" lvl="0" marL="457200" rtl="0">
              <a:spcBef>
                <a:spcPts val="0"/>
              </a:spcBef>
              <a:buAutoNum type="arabicParenR"/>
            </a:pPr>
            <a:r>
              <a:rPr lang="en"/>
              <a:t>Unexpected finding</a:t>
            </a:r>
          </a:p>
          <a:p>
            <a:pPr indent="-228600" lvl="0" marL="457200" rtl="0">
              <a:spcBef>
                <a:spcPts val="0"/>
              </a:spcBef>
              <a:buAutoNum type="arabicParenR"/>
            </a:pPr>
            <a:r>
              <a:rPr lang="en"/>
              <a:t>Food supplement industry’s publicity gimmick</a:t>
            </a:r>
          </a:p>
          <a:p>
            <a:pPr indent="-228600" lvl="0" marL="457200" rtl="0">
              <a:spcBef>
                <a:spcPts val="0"/>
              </a:spcBef>
              <a:buAutoNum type="arabicParenR"/>
            </a:pPr>
            <a:r>
              <a:rPr lang="en"/>
              <a:t>Media’s inability to challenge industry’s claim</a:t>
            </a:r>
          </a:p>
          <a:p>
            <a:pPr indent="-228600" lvl="0" marL="457200" rtl="0">
              <a:spcBef>
                <a:spcPts val="0"/>
              </a:spcBef>
              <a:buAutoNum type="arabicParenR"/>
            </a:pPr>
            <a:r>
              <a:rPr lang="en"/>
              <a:t>Paralysed by confusion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TAKE HOME MESSAGE</a:t>
            </a:r>
          </a:p>
        </p:txBody>
      </p:sp>
      <p:sp>
        <p:nvSpPr>
          <p:cNvPr id="228" name="Shape 228"/>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rPr lang="en" sz="3600"/>
              <a:t>Never bullshit your way through life. </a:t>
            </a:r>
          </a:p>
          <a:p>
            <a:pPr lvl="0">
              <a:spcBef>
                <a:spcPts val="0"/>
              </a:spcBef>
              <a:buNone/>
            </a:pPr>
            <a:r>
              <a:t/>
            </a:r>
            <a:endParaRPr sz="3600"/>
          </a:p>
          <a:p>
            <a:pPr lvl="0">
              <a:spcBef>
                <a:spcPts val="0"/>
              </a:spcBef>
              <a:buNone/>
            </a:pPr>
            <a:r>
              <a:rPr lang="en" sz="3600"/>
              <a:t>A Good research is grounded on true data and not bullshit.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2285400"/>
            <a:ext cx="8520600" cy="572700"/>
          </a:xfrm>
          <a:prstGeom prst="rect">
            <a:avLst/>
          </a:prstGeom>
        </p:spPr>
        <p:txBody>
          <a:bodyPr anchorCtr="0" anchor="t" bIns="91425" lIns="91425" rIns="91425" tIns="91425">
            <a:noAutofit/>
          </a:bodyPr>
          <a:lstStyle/>
          <a:p>
            <a:pPr lvl="0" algn="ctr">
              <a:spcBef>
                <a:spcPts val="0"/>
              </a:spcBef>
              <a:buNone/>
            </a:pPr>
            <a:r>
              <a:rPr lang="en" sz="6000"/>
              <a:t>DOES THE DATA EXIST?</a:t>
            </a:r>
          </a:p>
        </p:txBody>
      </p:sp>
      <p:sp>
        <p:nvSpPr>
          <p:cNvPr id="72" name="Shape 72"/>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images (2).jfif" id="73" name="Shape 73"/>
          <p:cNvPicPr preferRelativeResize="0"/>
          <p:nvPr/>
        </p:nvPicPr>
        <p:blipFill>
          <a:blip r:embed="rId3">
            <a:alphaModFix/>
          </a:blip>
          <a:stretch>
            <a:fillRect/>
          </a:stretch>
        </p:blipFill>
        <p:spPr>
          <a:xfrm>
            <a:off x="1708975" y="3267825"/>
            <a:ext cx="5657849" cy="169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 </a:t>
            </a:r>
          </a:p>
        </p:txBody>
      </p:sp>
      <p:sp>
        <p:nvSpPr>
          <p:cNvPr id="79" name="Shape 7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ownload (7).jfif" id="80" name="Shape 80"/>
          <p:cNvPicPr preferRelativeResize="0"/>
          <p:nvPr/>
        </p:nvPicPr>
        <p:blipFill>
          <a:blip r:embed="rId3">
            <a:alphaModFix/>
          </a:blip>
          <a:stretch>
            <a:fillRect/>
          </a:stretch>
        </p:blipFill>
        <p:spPr>
          <a:xfrm>
            <a:off x="2296650" y="1017734"/>
            <a:ext cx="4550699" cy="30172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lgn="ctr">
              <a:lnSpc>
                <a:spcPct val="115000"/>
              </a:lnSpc>
              <a:spcBef>
                <a:spcPts val="0"/>
              </a:spcBef>
              <a:spcAft>
                <a:spcPts val="1600"/>
              </a:spcAft>
              <a:buNone/>
            </a:pPr>
            <a:r>
              <a:rPr lang="en" sz="4800">
                <a:solidFill>
                  <a:schemeClr val="accent3"/>
                </a:solidFill>
                <a:latin typeface="Average"/>
                <a:ea typeface="Average"/>
                <a:cs typeface="Average"/>
                <a:sym typeface="Average"/>
              </a:rPr>
              <a:t>THE POMEGRANATE STORY </a:t>
            </a:r>
          </a:p>
          <a:p>
            <a:pPr lvl="0">
              <a:spcBef>
                <a:spcPts val="0"/>
              </a:spcBef>
              <a:buNone/>
            </a:pPr>
            <a:r>
              <a:t/>
            </a:r>
            <a:endParaRPr/>
          </a:p>
        </p:txBody>
      </p:sp>
      <p:sp>
        <p:nvSpPr>
          <p:cNvPr id="86" name="Shape 8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381000" lvl="0" marL="457200" rtl="0">
              <a:spcBef>
                <a:spcPts val="0"/>
              </a:spcBef>
              <a:buSzPct val="100000"/>
              <a:buFont typeface="Lato"/>
              <a:buChar char="●"/>
            </a:pPr>
            <a:r>
              <a:rPr lang="en" sz="2400">
                <a:latin typeface="Lato"/>
                <a:ea typeface="Lato"/>
                <a:cs typeface="Lato"/>
                <a:sym typeface="Lato"/>
              </a:rPr>
              <a:t>PREVENTS WRINKLES </a:t>
            </a:r>
          </a:p>
          <a:p>
            <a:pPr indent="-381000" lvl="0" marL="457200" rtl="0">
              <a:spcBef>
                <a:spcPts val="0"/>
              </a:spcBef>
              <a:buSzPct val="100000"/>
              <a:buFont typeface="Lato"/>
              <a:buChar char="●"/>
            </a:pPr>
            <a:r>
              <a:rPr lang="en" sz="2400">
                <a:latin typeface="Lato"/>
                <a:ea typeface="Lato"/>
                <a:cs typeface="Lato"/>
                <a:sym typeface="Lato"/>
              </a:rPr>
              <a:t>NO OFFICIAL STUDIES </a:t>
            </a:r>
          </a:p>
          <a:p>
            <a:pPr indent="-381000" lvl="0" marL="457200" rtl="0">
              <a:spcBef>
                <a:spcPts val="0"/>
              </a:spcBef>
              <a:buSzPct val="100000"/>
              <a:buFont typeface="Lato"/>
              <a:buChar char="●"/>
            </a:pPr>
            <a:r>
              <a:rPr lang="en" sz="2400">
                <a:latin typeface="Lato"/>
                <a:ea typeface="Lato"/>
                <a:cs typeface="Lato"/>
                <a:sym typeface="Lato"/>
              </a:rPr>
              <a:t>SPECIFIC CLAIMS </a:t>
            </a:r>
          </a:p>
          <a:p>
            <a:pPr indent="-381000" lvl="0" marL="457200">
              <a:spcBef>
                <a:spcPts val="0"/>
              </a:spcBef>
              <a:buSzPct val="100000"/>
              <a:buFont typeface="Lato"/>
              <a:buChar char="●"/>
            </a:pPr>
            <a:r>
              <a:rPr lang="en" sz="2400">
                <a:latin typeface="Lato"/>
                <a:ea typeface="Lato"/>
                <a:cs typeface="Lato"/>
                <a:sym typeface="Lato"/>
              </a:rPr>
              <a:t>THE “BULLSHIT” IDEA</a:t>
            </a:r>
          </a:p>
        </p:txBody>
      </p:sp>
      <p:pic>
        <p:nvPicPr>
          <p:cNvPr descr="download (8).jfif" id="87" name="Shape 87"/>
          <p:cNvPicPr preferRelativeResize="0"/>
          <p:nvPr/>
        </p:nvPicPr>
        <p:blipFill>
          <a:blip r:embed="rId3">
            <a:alphaModFix/>
          </a:blip>
          <a:stretch>
            <a:fillRect/>
          </a:stretch>
        </p:blipFill>
        <p:spPr>
          <a:xfrm rot="-1180418">
            <a:off x="5777074" y="2091150"/>
            <a:ext cx="2666999" cy="1714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311700" y="2285400"/>
            <a:ext cx="8520600" cy="572700"/>
          </a:xfrm>
          <a:prstGeom prst="rect">
            <a:avLst/>
          </a:prstGeom>
        </p:spPr>
        <p:txBody>
          <a:bodyPr anchorCtr="0" anchor="t" bIns="91425" lIns="91425" rIns="91425" tIns="91425">
            <a:noAutofit/>
          </a:bodyPr>
          <a:lstStyle/>
          <a:p>
            <a:pPr lvl="0" algn="ctr">
              <a:spcBef>
                <a:spcPts val="0"/>
              </a:spcBef>
              <a:buNone/>
            </a:pPr>
            <a:r>
              <a:rPr lang="en" sz="6000"/>
              <a:t>OBSERVATION OR INTERVENTION? </a:t>
            </a:r>
          </a:p>
        </p:txBody>
      </p:sp>
      <p:sp>
        <p:nvSpPr>
          <p:cNvPr id="93" name="Shape 93"/>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t/>
            </a:r>
            <a:endParaRPr/>
          </a:p>
        </p:txBody>
      </p:sp>
      <p:sp>
        <p:nvSpPr>
          <p:cNvPr id="99" name="Shape 99"/>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lgn="ctr">
              <a:spcBef>
                <a:spcPts val="0"/>
              </a:spcBef>
              <a:buNone/>
            </a:pPr>
            <a:r>
              <a:rPr lang="en" sz="4800"/>
              <a:t>OBSERVATION VS INTERVENTION </a:t>
            </a:r>
          </a:p>
        </p:txBody>
      </p:sp>
      <p:pic>
        <p:nvPicPr>
          <p:cNvPr descr="download (3).png" id="100" name="Shape 100"/>
          <p:cNvPicPr preferRelativeResize="0"/>
          <p:nvPr/>
        </p:nvPicPr>
        <p:blipFill>
          <a:blip r:embed="rId3">
            <a:alphaModFix/>
          </a:blip>
          <a:stretch>
            <a:fillRect/>
          </a:stretch>
        </p:blipFill>
        <p:spPr>
          <a:xfrm rot="-927672">
            <a:off x="477012" y="2557024"/>
            <a:ext cx="1685925" cy="2286000"/>
          </a:xfrm>
          <a:prstGeom prst="rect">
            <a:avLst/>
          </a:prstGeom>
          <a:noFill/>
          <a:ln>
            <a:noFill/>
          </a:ln>
        </p:spPr>
      </p:pic>
      <p:pic>
        <p:nvPicPr>
          <p:cNvPr descr="download (10).jfif" id="101" name="Shape 101"/>
          <p:cNvPicPr preferRelativeResize="0"/>
          <p:nvPr/>
        </p:nvPicPr>
        <p:blipFill>
          <a:blip r:embed="rId4">
            <a:alphaModFix/>
          </a:blip>
          <a:stretch>
            <a:fillRect/>
          </a:stretch>
        </p:blipFill>
        <p:spPr>
          <a:xfrm rot="842092">
            <a:off x="5717937" y="3143712"/>
            <a:ext cx="2619374" cy="17430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idx="1" type="body"/>
          </p:nvPr>
        </p:nvSpPr>
        <p:spPr>
          <a:xfrm>
            <a:off x="311700" y="1152475"/>
            <a:ext cx="8520600" cy="3416400"/>
          </a:xfrm>
          <a:prstGeom prst="rect">
            <a:avLst/>
          </a:prstGeom>
        </p:spPr>
        <p:txBody>
          <a:bodyPr anchorCtr="0" anchor="t" bIns="91425" lIns="91425" rIns="91425" tIns="91425">
            <a:noAutofit/>
          </a:bodyPr>
          <a:lstStyle/>
          <a:p>
            <a:pPr lvl="0">
              <a:spcBef>
                <a:spcPts val="0"/>
              </a:spcBef>
              <a:buNone/>
            </a:pPr>
            <a:r>
              <a:t/>
            </a:r>
            <a:endParaRPr/>
          </a:p>
        </p:txBody>
      </p:sp>
      <p:pic>
        <p:nvPicPr>
          <p:cNvPr descr="download (9).jfif" id="107" name="Shape 107"/>
          <p:cNvPicPr preferRelativeResize="0"/>
          <p:nvPr/>
        </p:nvPicPr>
        <p:blipFill>
          <a:blip r:embed="rId3">
            <a:alphaModFix/>
          </a:blip>
          <a:stretch>
            <a:fillRect/>
          </a:stretch>
        </p:blipFill>
        <p:spPr>
          <a:xfrm>
            <a:off x="2289674" y="1340049"/>
            <a:ext cx="4549274" cy="302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445025"/>
            <a:ext cx="8520600" cy="572700"/>
          </a:xfrm>
          <a:prstGeom prst="rect">
            <a:avLst/>
          </a:prstGeom>
        </p:spPr>
        <p:txBody>
          <a:bodyPr anchorCtr="0" anchor="t" bIns="91425" lIns="91425" rIns="91425" tIns="91425">
            <a:noAutofit/>
          </a:bodyPr>
          <a:lstStyle/>
          <a:p>
            <a:pPr lvl="0" algn="ctr">
              <a:spcBef>
                <a:spcPts val="0"/>
              </a:spcBef>
              <a:buNone/>
            </a:pPr>
            <a:r>
              <a:t/>
            </a:r>
            <a:endParaRPr/>
          </a:p>
        </p:txBody>
      </p:sp>
      <p:sp>
        <p:nvSpPr>
          <p:cNvPr id="113" name="Shape 113"/>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533400" lvl="0" marL="457200" rtl="0">
              <a:spcBef>
                <a:spcPts val="0"/>
              </a:spcBef>
              <a:buSzPct val="100000"/>
              <a:buChar char="●"/>
            </a:pPr>
            <a:r>
              <a:rPr lang="en" sz="4800"/>
              <a:t>Study was done </a:t>
            </a:r>
          </a:p>
          <a:p>
            <a:pPr indent="-533400" lvl="0" marL="457200" rtl="0">
              <a:spcBef>
                <a:spcPts val="0"/>
              </a:spcBef>
              <a:buSzPct val="100000"/>
              <a:buChar char="●"/>
            </a:pPr>
            <a:r>
              <a:rPr lang="en" sz="4800"/>
              <a:t>BUT OBSERVATIONAL</a:t>
            </a:r>
          </a:p>
          <a:p>
            <a:pPr indent="-533400" lvl="0" marL="457200">
              <a:spcBef>
                <a:spcPts val="0"/>
              </a:spcBef>
              <a:buSzPct val="100000"/>
              <a:buChar char="●"/>
            </a:pPr>
            <a:r>
              <a:rPr lang="en" sz="4800"/>
              <a:t>LEADS TO…...</a:t>
            </a: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