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61" r:id="rId1"/>
  </p:sldMasterIdLst>
  <p:notesMasterIdLst>
    <p:notesMasterId r:id="rId23"/>
  </p:notesMasterIdLst>
  <p:sldIdLst>
    <p:sldId id="256" r:id="rId2"/>
    <p:sldId id="257" r:id="rId3"/>
    <p:sldId id="258" r:id="rId4"/>
    <p:sldId id="261" r:id="rId5"/>
    <p:sldId id="259" r:id="rId6"/>
    <p:sldId id="260" r:id="rId7"/>
    <p:sldId id="262" r:id="rId8"/>
    <p:sldId id="263" r:id="rId9"/>
    <p:sldId id="267" r:id="rId10"/>
    <p:sldId id="268" r:id="rId11"/>
    <p:sldId id="266" r:id="rId12"/>
    <p:sldId id="278" r:id="rId13"/>
    <p:sldId id="264" r:id="rId14"/>
    <p:sldId id="265" r:id="rId15"/>
    <p:sldId id="269" r:id="rId16"/>
    <p:sldId id="270" r:id="rId17"/>
    <p:sldId id="272" r:id="rId18"/>
    <p:sldId id="271" r:id="rId19"/>
    <p:sldId id="273" r:id="rId20"/>
    <p:sldId id="275"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48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754"/>
    <p:restoredTop sz="94671"/>
  </p:normalViewPr>
  <p:slideViewPr>
    <p:cSldViewPr snapToGrid="0" snapToObjects="1">
      <p:cViewPr varScale="1">
        <p:scale>
          <a:sx n="61" d="100"/>
          <a:sy n="61" d="100"/>
        </p:scale>
        <p:origin x="248" y="8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5ED986-CF93-C34D-844B-4DC7D190893A}"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E5E78D14-6CF2-654D-901B-1F80AD2300BA}">
      <dgm:prSet phldrT="[Text]"/>
      <dgm:spPr/>
      <dgm:t>
        <a:bodyPr/>
        <a:lstStyle/>
        <a:p>
          <a:r>
            <a:rPr lang="en-US" dirty="0" smtClean="0"/>
            <a:t>Ignoring Small Probabilities</a:t>
          </a:r>
          <a:endParaRPr lang="en-US" dirty="0"/>
        </a:p>
      </dgm:t>
    </dgm:pt>
    <dgm:pt modelId="{D3EEC993-7025-BF4E-BF58-85860F446B4D}" type="parTrans" cxnId="{012F38B7-0C26-B14E-8664-0A6C9D57FFA4}">
      <dgm:prSet/>
      <dgm:spPr/>
      <dgm:t>
        <a:bodyPr/>
        <a:lstStyle/>
        <a:p>
          <a:endParaRPr lang="en-US"/>
        </a:p>
      </dgm:t>
    </dgm:pt>
    <dgm:pt modelId="{704B152E-599C-064D-9B23-4DF4EC1D79E5}" type="sibTrans" cxnId="{012F38B7-0C26-B14E-8664-0A6C9D57FFA4}">
      <dgm:prSet/>
      <dgm:spPr/>
      <dgm:t>
        <a:bodyPr/>
        <a:lstStyle/>
        <a:p>
          <a:endParaRPr lang="en-US"/>
        </a:p>
      </dgm:t>
    </dgm:pt>
    <dgm:pt modelId="{3EA829BF-DAAD-E048-92A1-2AF761B4BC54}">
      <dgm:prSet phldrT="[Text]"/>
      <dgm:spPr/>
      <dgm:t>
        <a:bodyPr/>
        <a:lstStyle/>
        <a:p>
          <a:r>
            <a:rPr lang="en-US" dirty="0" smtClean="0"/>
            <a:t>Why should we ignore these probabilities?</a:t>
          </a:r>
          <a:endParaRPr lang="en-US" dirty="0"/>
        </a:p>
      </dgm:t>
    </dgm:pt>
    <dgm:pt modelId="{A646A2E4-4C1A-8446-AD75-C38EB1D487D7}" type="parTrans" cxnId="{5A8CAC40-9A74-F948-89CE-5C3DB6C6F0D4}">
      <dgm:prSet/>
      <dgm:spPr/>
      <dgm:t>
        <a:bodyPr/>
        <a:lstStyle/>
        <a:p>
          <a:endParaRPr lang="en-US"/>
        </a:p>
      </dgm:t>
    </dgm:pt>
    <dgm:pt modelId="{617280DE-1DD2-D846-9C7A-FEE005F7235C}" type="sibTrans" cxnId="{5A8CAC40-9A74-F948-89CE-5C3DB6C6F0D4}">
      <dgm:prSet/>
      <dgm:spPr/>
      <dgm:t>
        <a:bodyPr/>
        <a:lstStyle/>
        <a:p>
          <a:endParaRPr lang="en-US"/>
        </a:p>
      </dgm:t>
    </dgm:pt>
    <dgm:pt modelId="{43EF9F64-4635-3B4F-816A-88CD257509AA}">
      <dgm:prSet phldrT="[Text]"/>
      <dgm:spPr/>
      <dgm:t>
        <a:bodyPr/>
        <a:lstStyle/>
        <a:p>
          <a:r>
            <a:rPr lang="en-US" dirty="0" smtClean="0"/>
            <a:t>Overestimating</a:t>
          </a:r>
          <a:r>
            <a:rPr lang="en-US" baseline="0" dirty="0" smtClean="0"/>
            <a:t> small </a:t>
          </a:r>
          <a:r>
            <a:rPr lang="en-US" baseline="0" dirty="0" err="1" smtClean="0"/>
            <a:t>probabililites</a:t>
          </a:r>
          <a:endParaRPr lang="en-US" dirty="0"/>
        </a:p>
      </dgm:t>
    </dgm:pt>
    <dgm:pt modelId="{AC85D922-8CFE-1C42-B78E-C58F98479937}" type="parTrans" cxnId="{816D4C67-95CB-5542-9EDA-838FC768EB14}">
      <dgm:prSet/>
      <dgm:spPr/>
      <dgm:t>
        <a:bodyPr/>
        <a:lstStyle/>
        <a:p>
          <a:endParaRPr lang="en-US"/>
        </a:p>
      </dgm:t>
    </dgm:pt>
    <dgm:pt modelId="{EB028889-8E56-AF4F-A51F-D5DEACAE3A00}" type="sibTrans" cxnId="{816D4C67-95CB-5542-9EDA-838FC768EB14}">
      <dgm:prSet/>
      <dgm:spPr/>
      <dgm:t>
        <a:bodyPr/>
        <a:lstStyle/>
        <a:p>
          <a:pPr rtl="0"/>
          <a:endParaRPr lang="en-US"/>
        </a:p>
      </dgm:t>
    </dgm:pt>
    <dgm:pt modelId="{FFB4141D-DD49-304E-B7A9-D3C41FD646CB}">
      <dgm:prSet phldrT="[Text]"/>
      <dgm:spPr/>
      <dgm:t>
        <a:bodyPr/>
        <a:lstStyle/>
        <a:p>
          <a:r>
            <a:rPr lang="en-US" dirty="0" smtClean="0"/>
            <a:t>Should we always ignore them?</a:t>
          </a:r>
          <a:endParaRPr lang="en-US" dirty="0"/>
        </a:p>
      </dgm:t>
    </dgm:pt>
    <dgm:pt modelId="{D6640B8D-4907-7A4F-9FAF-17986CA144DC}" type="parTrans" cxnId="{8E7ACDE6-394B-F74D-8FBF-ED519374E79B}">
      <dgm:prSet/>
      <dgm:spPr/>
      <dgm:t>
        <a:bodyPr/>
        <a:lstStyle/>
        <a:p>
          <a:endParaRPr lang="en-US"/>
        </a:p>
      </dgm:t>
    </dgm:pt>
    <dgm:pt modelId="{1A6B3269-7D76-B944-97A3-ED755704245A}" type="sibTrans" cxnId="{8E7ACDE6-394B-F74D-8FBF-ED519374E79B}">
      <dgm:prSet/>
      <dgm:spPr/>
      <dgm:t>
        <a:bodyPr/>
        <a:lstStyle/>
        <a:p>
          <a:endParaRPr lang="en-US"/>
        </a:p>
      </dgm:t>
    </dgm:pt>
    <dgm:pt modelId="{1F01DB4B-4A65-4946-9BCA-7FF9C4CFBD15}">
      <dgm:prSet/>
      <dgm:spPr/>
      <dgm:t>
        <a:bodyPr/>
        <a:lstStyle/>
        <a:p>
          <a:r>
            <a:rPr lang="en-US" dirty="0" smtClean="0"/>
            <a:t>Utility Function</a:t>
          </a:r>
        </a:p>
      </dgm:t>
    </dgm:pt>
    <dgm:pt modelId="{C154F4E9-06FC-E54A-A87D-4F22BCDAA46E}" type="parTrans" cxnId="{001850A6-7CE6-114D-933E-8944D8597D32}">
      <dgm:prSet/>
      <dgm:spPr/>
      <dgm:t>
        <a:bodyPr/>
        <a:lstStyle/>
        <a:p>
          <a:endParaRPr lang="en-US"/>
        </a:p>
      </dgm:t>
    </dgm:pt>
    <dgm:pt modelId="{4A6ADF68-F15B-1F47-92E2-B7B091263E12}" type="sibTrans" cxnId="{001850A6-7CE6-114D-933E-8944D8597D32}">
      <dgm:prSet/>
      <dgm:spPr/>
      <dgm:t>
        <a:bodyPr/>
        <a:lstStyle/>
        <a:p>
          <a:endParaRPr lang="en-US"/>
        </a:p>
      </dgm:t>
    </dgm:pt>
    <dgm:pt modelId="{3B661E22-A05F-F54B-96EB-BE55C9152DB3}">
      <dgm:prSet/>
      <dgm:spPr/>
      <dgm:t>
        <a:bodyPr/>
        <a:lstStyle/>
        <a:p>
          <a:r>
            <a:rPr lang="en-US" dirty="0" smtClean="0"/>
            <a:t>When do we use this?</a:t>
          </a:r>
          <a:endParaRPr lang="en-US" dirty="0"/>
        </a:p>
      </dgm:t>
    </dgm:pt>
    <dgm:pt modelId="{F478BE0F-5077-7D48-AF4C-975AA5825329}" type="parTrans" cxnId="{DE870312-12EF-5740-8466-7E0FDDB827BC}">
      <dgm:prSet/>
      <dgm:spPr/>
      <dgm:t>
        <a:bodyPr/>
        <a:lstStyle/>
        <a:p>
          <a:endParaRPr lang="en-US"/>
        </a:p>
      </dgm:t>
    </dgm:pt>
    <dgm:pt modelId="{90E3572F-8103-C047-B93C-571890E22AB9}" type="sibTrans" cxnId="{DE870312-12EF-5740-8466-7E0FDDB827BC}">
      <dgm:prSet/>
      <dgm:spPr/>
      <dgm:t>
        <a:bodyPr/>
        <a:lstStyle/>
        <a:p>
          <a:endParaRPr lang="en-US"/>
        </a:p>
      </dgm:t>
    </dgm:pt>
    <dgm:pt modelId="{3CCD7497-7535-214A-9CDF-1DAAB595AE93}">
      <dgm:prSet/>
      <dgm:spPr/>
      <dgm:t>
        <a:bodyPr/>
        <a:lstStyle/>
        <a:p>
          <a:r>
            <a:rPr lang="en-US" dirty="0" smtClean="0"/>
            <a:t>How it works</a:t>
          </a:r>
          <a:endParaRPr lang="en-US" dirty="0"/>
        </a:p>
      </dgm:t>
    </dgm:pt>
    <dgm:pt modelId="{3EBDE5D6-09F9-3D4F-B82F-E5DA74C89590}" type="parTrans" cxnId="{5F7F5522-AD3F-B24C-B011-7D1479A1ACA7}">
      <dgm:prSet/>
      <dgm:spPr/>
      <dgm:t>
        <a:bodyPr/>
        <a:lstStyle/>
        <a:p>
          <a:endParaRPr lang="en-US"/>
        </a:p>
      </dgm:t>
    </dgm:pt>
    <dgm:pt modelId="{C8726F09-7668-9F4C-BA87-0FC8E089D8C9}" type="sibTrans" cxnId="{5F7F5522-AD3F-B24C-B011-7D1479A1ACA7}">
      <dgm:prSet/>
      <dgm:spPr/>
      <dgm:t>
        <a:bodyPr/>
        <a:lstStyle/>
        <a:p>
          <a:endParaRPr lang="en-US"/>
        </a:p>
      </dgm:t>
    </dgm:pt>
    <dgm:pt modelId="{A5C8BB4C-21A1-8745-B6E1-AB13D01E0BDE}">
      <dgm:prSet/>
      <dgm:spPr/>
      <dgm:t>
        <a:bodyPr/>
        <a:lstStyle/>
        <a:p>
          <a:r>
            <a:rPr lang="en-US" dirty="0" smtClean="0"/>
            <a:t>Conclusion</a:t>
          </a:r>
          <a:endParaRPr lang="en-US" dirty="0"/>
        </a:p>
      </dgm:t>
    </dgm:pt>
    <dgm:pt modelId="{BE734F26-6E07-9C4D-AA85-BE0A6F9F32EC}" type="parTrans" cxnId="{9A318110-FF4E-A54D-8C89-84FEB0F91B19}">
      <dgm:prSet/>
      <dgm:spPr/>
      <dgm:t>
        <a:bodyPr/>
        <a:lstStyle/>
        <a:p>
          <a:endParaRPr lang="en-US"/>
        </a:p>
      </dgm:t>
    </dgm:pt>
    <dgm:pt modelId="{A5EDC00A-40FC-B746-8A8A-4F45EDD1D06D}" type="sibTrans" cxnId="{9A318110-FF4E-A54D-8C89-84FEB0F91B19}">
      <dgm:prSet/>
      <dgm:spPr/>
      <dgm:t>
        <a:bodyPr/>
        <a:lstStyle/>
        <a:p>
          <a:endParaRPr lang="en-US"/>
        </a:p>
      </dgm:t>
    </dgm:pt>
    <dgm:pt modelId="{F06F3701-3B5F-6B4B-A44F-9EADC892D64E}" type="pres">
      <dgm:prSet presAssocID="{C75ED986-CF93-C34D-844B-4DC7D190893A}" presName="vert0" presStyleCnt="0">
        <dgm:presLayoutVars>
          <dgm:dir/>
          <dgm:animOne val="branch"/>
          <dgm:animLvl val="lvl"/>
        </dgm:presLayoutVars>
      </dgm:prSet>
      <dgm:spPr/>
      <dgm:t>
        <a:bodyPr/>
        <a:lstStyle/>
        <a:p>
          <a:endParaRPr lang="en-US"/>
        </a:p>
      </dgm:t>
    </dgm:pt>
    <dgm:pt modelId="{D37ED335-83F1-AF49-9213-1103306AEF0D}" type="pres">
      <dgm:prSet presAssocID="{E5E78D14-6CF2-654D-901B-1F80AD2300BA}" presName="thickLine" presStyleLbl="alignNode1" presStyleIdx="0" presStyleCnt="3" custLinFactNeighborX="-339" custLinFactNeighborY="2305"/>
      <dgm:spPr/>
    </dgm:pt>
    <dgm:pt modelId="{D5D85AC2-0D50-EE4B-BFCE-3A496F76A9F3}" type="pres">
      <dgm:prSet presAssocID="{E5E78D14-6CF2-654D-901B-1F80AD2300BA}" presName="horz1" presStyleCnt="0"/>
      <dgm:spPr/>
    </dgm:pt>
    <dgm:pt modelId="{3BD4FDC7-786A-C249-89BE-87E2870684AD}" type="pres">
      <dgm:prSet presAssocID="{E5E78D14-6CF2-654D-901B-1F80AD2300BA}" presName="tx1" presStyleLbl="revTx" presStyleIdx="0" presStyleCnt="8" custScaleX="184746" custLinFactNeighborX="-16612" custLinFactNeighborY="938"/>
      <dgm:spPr/>
      <dgm:t>
        <a:bodyPr/>
        <a:lstStyle/>
        <a:p>
          <a:endParaRPr lang="en-US"/>
        </a:p>
      </dgm:t>
    </dgm:pt>
    <dgm:pt modelId="{0C6FFC89-6B6B-B44E-A1AF-1D57AD12075B}" type="pres">
      <dgm:prSet presAssocID="{E5E78D14-6CF2-654D-901B-1F80AD2300BA}" presName="vert1" presStyleCnt="0"/>
      <dgm:spPr/>
    </dgm:pt>
    <dgm:pt modelId="{1FA479A0-6562-634A-84D6-0774440CB6B3}" type="pres">
      <dgm:prSet presAssocID="{3EA829BF-DAAD-E048-92A1-2AF761B4BC54}" presName="vertSpace2a" presStyleCnt="0"/>
      <dgm:spPr/>
    </dgm:pt>
    <dgm:pt modelId="{4DD7E35D-D63A-ED48-9DE7-C7246696AE61}" type="pres">
      <dgm:prSet presAssocID="{3EA829BF-DAAD-E048-92A1-2AF761B4BC54}" presName="horz2" presStyleCnt="0"/>
      <dgm:spPr/>
    </dgm:pt>
    <dgm:pt modelId="{98DD8AF2-DB90-304A-9AF1-33E61FB7B37B}" type="pres">
      <dgm:prSet presAssocID="{3EA829BF-DAAD-E048-92A1-2AF761B4BC54}" presName="horzSpace2" presStyleCnt="0"/>
      <dgm:spPr/>
    </dgm:pt>
    <dgm:pt modelId="{71B6FDE8-371A-B04A-A193-754CA3797DC5}" type="pres">
      <dgm:prSet presAssocID="{3EA829BF-DAAD-E048-92A1-2AF761B4BC54}" presName="tx2" presStyleLbl="revTx" presStyleIdx="1" presStyleCnt="8"/>
      <dgm:spPr/>
      <dgm:t>
        <a:bodyPr/>
        <a:lstStyle/>
        <a:p>
          <a:endParaRPr lang="en-US"/>
        </a:p>
      </dgm:t>
    </dgm:pt>
    <dgm:pt modelId="{C56A21C2-22C9-F749-8221-D1794C1223C9}" type="pres">
      <dgm:prSet presAssocID="{3EA829BF-DAAD-E048-92A1-2AF761B4BC54}" presName="vert2" presStyleCnt="0"/>
      <dgm:spPr/>
    </dgm:pt>
    <dgm:pt modelId="{AA9FC516-C5E2-394C-9B6F-F54C31D2B111}" type="pres">
      <dgm:prSet presAssocID="{3EA829BF-DAAD-E048-92A1-2AF761B4BC54}" presName="thinLine2b" presStyleLbl="callout" presStyleIdx="0" presStyleCnt="5"/>
      <dgm:spPr/>
    </dgm:pt>
    <dgm:pt modelId="{946E1DC3-FE6D-814E-B20E-6E055F276193}" type="pres">
      <dgm:prSet presAssocID="{3EA829BF-DAAD-E048-92A1-2AF761B4BC54}" presName="vertSpace2b" presStyleCnt="0"/>
      <dgm:spPr/>
    </dgm:pt>
    <dgm:pt modelId="{78F62F60-D61A-C643-A23E-E81FC684BA7C}" type="pres">
      <dgm:prSet presAssocID="{43EF9F64-4635-3B4F-816A-88CD257509AA}" presName="horz2" presStyleCnt="0"/>
      <dgm:spPr/>
    </dgm:pt>
    <dgm:pt modelId="{18758023-C127-1C4E-85C6-3A42897B2472}" type="pres">
      <dgm:prSet presAssocID="{43EF9F64-4635-3B4F-816A-88CD257509AA}" presName="horzSpace2" presStyleCnt="0"/>
      <dgm:spPr/>
    </dgm:pt>
    <dgm:pt modelId="{FED367B3-68FE-3746-8A7E-BB797808BD83}" type="pres">
      <dgm:prSet presAssocID="{43EF9F64-4635-3B4F-816A-88CD257509AA}" presName="tx2" presStyleLbl="revTx" presStyleIdx="2" presStyleCnt="8"/>
      <dgm:spPr/>
      <dgm:t>
        <a:bodyPr/>
        <a:lstStyle/>
        <a:p>
          <a:endParaRPr lang="en-US"/>
        </a:p>
      </dgm:t>
    </dgm:pt>
    <dgm:pt modelId="{5D9DB2AF-C23D-8043-AADE-44034F0A274E}" type="pres">
      <dgm:prSet presAssocID="{43EF9F64-4635-3B4F-816A-88CD257509AA}" presName="vert2" presStyleCnt="0"/>
      <dgm:spPr/>
    </dgm:pt>
    <dgm:pt modelId="{EA79A0BA-E19A-C349-99E6-8C4C47467E3F}" type="pres">
      <dgm:prSet presAssocID="{43EF9F64-4635-3B4F-816A-88CD257509AA}" presName="thinLine2b" presStyleLbl="callout" presStyleIdx="1" presStyleCnt="5"/>
      <dgm:spPr/>
    </dgm:pt>
    <dgm:pt modelId="{1DA935FD-C11B-6D49-813A-5C592BD6EFBE}" type="pres">
      <dgm:prSet presAssocID="{43EF9F64-4635-3B4F-816A-88CD257509AA}" presName="vertSpace2b" presStyleCnt="0"/>
      <dgm:spPr/>
    </dgm:pt>
    <dgm:pt modelId="{8E44473E-4AA0-D04E-9B43-C08EF14FE1B3}" type="pres">
      <dgm:prSet presAssocID="{FFB4141D-DD49-304E-B7A9-D3C41FD646CB}" presName="horz2" presStyleCnt="0"/>
      <dgm:spPr/>
    </dgm:pt>
    <dgm:pt modelId="{180A3D34-6F7F-F34C-ACE8-58A55EDC183C}" type="pres">
      <dgm:prSet presAssocID="{FFB4141D-DD49-304E-B7A9-D3C41FD646CB}" presName="horzSpace2" presStyleCnt="0"/>
      <dgm:spPr/>
    </dgm:pt>
    <dgm:pt modelId="{4C8ECABA-4A96-2342-A607-D979F81F88AD}" type="pres">
      <dgm:prSet presAssocID="{FFB4141D-DD49-304E-B7A9-D3C41FD646CB}" presName="tx2" presStyleLbl="revTx" presStyleIdx="3" presStyleCnt="8"/>
      <dgm:spPr/>
      <dgm:t>
        <a:bodyPr/>
        <a:lstStyle/>
        <a:p>
          <a:endParaRPr lang="en-US"/>
        </a:p>
      </dgm:t>
    </dgm:pt>
    <dgm:pt modelId="{918E1265-AB88-0F41-9D41-41712CD7CF37}" type="pres">
      <dgm:prSet presAssocID="{FFB4141D-DD49-304E-B7A9-D3C41FD646CB}" presName="vert2" presStyleCnt="0"/>
      <dgm:spPr/>
    </dgm:pt>
    <dgm:pt modelId="{15F878FB-4FAF-F24E-9F76-95FC231DA35C}" type="pres">
      <dgm:prSet presAssocID="{FFB4141D-DD49-304E-B7A9-D3C41FD646CB}" presName="thinLine2b" presStyleLbl="callout" presStyleIdx="2" presStyleCnt="5"/>
      <dgm:spPr/>
    </dgm:pt>
    <dgm:pt modelId="{EB949E5F-80DC-0440-BF56-EF5F6F224D64}" type="pres">
      <dgm:prSet presAssocID="{FFB4141D-DD49-304E-B7A9-D3C41FD646CB}" presName="vertSpace2b" presStyleCnt="0"/>
      <dgm:spPr/>
    </dgm:pt>
    <dgm:pt modelId="{FE4A3902-D5ED-934F-ABF2-A6FE4E344A71}" type="pres">
      <dgm:prSet presAssocID="{1F01DB4B-4A65-4946-9BCA-7FF9C4CFBD15}" presName="thickLine" presStyleLbl="alignNode1" presStyleIdx="1" presStyleCnt="3"/>
      <dgm:spPr/>
    </dgm:pt>
    <dgm:pt modelId="{098534D3-E05F-824C-ACE0-792920C19A92}" type="pres">
      <dgm:prSet presAssocID="{1F01DB4B-4A65-4946-9BCA-7FF9C4CFBD15}" presName="horz1" presStyleCnt="0"/>
      <dgm:spPr/>
    </dgm:pt>
    <dgm:pt modelId="{DF75AEDB-1DF4-DC47-ABC0-B57634ED2E55}" type="pres">
      <dgm:prSet presAssocID="{1F01DB4B-4A65-4946-9BCA-7FF9C4CFBD15}" presName="tx1" presStyleLbl="revTx" presStyleIdx="4" presStyleCnt="8" custScaleX="182177"/>
      <dgm:spPr/>
      <dgm:t>
        <a:bodyPr/>
        <a:lstStyle/>
        <a:p>
          <a:endParaRPr lang="en-US"/>
        </a:p>
      </dgm:t>
    </dgm:pt>
    <dgm:pt modelId="{92A98BD2-E3F4-A14B-9BCB-085D83B362CD}" type="pres">
      <dgm:prSet presAssocID="{1F01DB4B-4A65-4946-9BCA-7FF9C4CFBD15}" presName="vert1" presStyleCnt="0"/>
      <dgm:spPr/>
    </dgm:pt>
    <dgm:pt modelId="{DF7E2765-B01C-DB44-8B69-801549B274C7}" type="pres">
      <dgm:prSet presAssocID="{3B661E22-A05F-F54B-96EB-BE55C9152DB3}" presName="vertSpace2a" presStyleCnt="0"/>
      <dgm:spPr/>
    </dgm:pt>
    <dgm:pt modelId="{D9743186-6908-CE48-BEB0-572A85E07B9D}" type="pres">
      <dgm:prSet presAssocID="{3B661E22-A05F-F54B-96EB-BE55C9152DB3}" presName="horz2" presStyleCnt="0"/>
      <dgm:spPr/>
    </dgm:pt>
    <dgm:pt modelId="{0BAE82B3-3B07-B545-A7BE-D83C792B9C13}" type="pres">
      <dgm:prSet presAssocID="{3B661E22-A05F-F54B-96EB-BE55C9152DB3}" presName="horzSpace2" presStyleCnt="0"/>
      <dgm:spPr/>
    </dgm:pt>
    <dgm:pt modelId="{14876892-9547-2440-B008-3E8925947C9B}" type="pres">
      <dgm:prSet presAssocID="{3B661E22-A05F-F54B-96EB-BE55C9152DB3}" presName="tx2" presStyleLbl="revTx" presStyleIdx="5" presStyleCnt="8"/>
      <dgm:spPr/>
      <dgm:t>
        <a:bodyPr/>
        <a:lstStyle/>
        <a:p>
          <a:endParaRPr lang="en-US"/>
        </a:p>
      </dgm:t>
    </dgm:pt>
    <dgm:pt modelId="{2FDA4509-25FE-134D-B7BA-F60AFE9BFE2A}" type="pres">
      <dgm:prSet presAssocID="{3B661E22-A05F-F54B-96EB-BE55C9152DB3}" presName="vert2" presStyleCnt="0"/>
      <dgm:spPr/>
    </dgm:pt>
    <dgm:pt modelId="{5F987D35-F2F4-0B4A-884E-BD9BAEEB1C6B}" type="pres">
      <dgm:prSet presAssocID="{3B661E22-A05F-F54B-96EB-BE55C9152DB3}" presName="thinLine2b" presStyleLbl="callout" presStyleIdx="3" presStyleCnt="5"/>
      <dgm:spPr/>
    </dgm:pt>
    <dgm:pt modelId="{67D7B784-18CE-4F4E-8118-F62CA8FB49D1}" type="pres">
      <dgm:prSet presAssocID="{3B661E22-A05F-F54B-96EB-BE55C9152DB3}" presName="vertSpace2b" presStyleCnt="0"/>
      <dgm:spPr/>
    </dgm:pt>
    <dgm:pt modelId="{B4FBD44B-8C5B-7846-A249-B3F1F20B4F02}" type="pres">
      <dgm:prSet presAssocID="{3CCD7497-7535-214A-9CDF-1DAAB595AE93}" presName="horz2" presStyleCnt="0"/>
      <dgm:spPr/>
    </dgm:pt>
    <dgm:pt modelId="{9722905A-B50A-A64F-9A1B-A2CE226C9D9A}" type="pres">
      <dgm:prSet presAssocID="{3CCD7497-7535-214A-9CDF-1DAAB595AE93}" presName="horzSpace2" presStyleCnt="0"/>
      <dgm:spPr/>
    </dgm:pt>
    <dgm:pt modelId="{516EAC6B-B6E9-064C-B466-349707742FE6}" type="pres">
      <dgm:prSet presAssocID="{3CCD7497-7535-214A-9CDF-1DAAB595AE93}" presName="tx2" presStyleLbl="revTx" presStyleIdx="6" presStyleCnt="8"/>
      <dgm:spPr/>
      <dgm:t>
        <a:bodyPr/>
        <a:lstStyle/>
        <a:p>
          <a:endParaRPr lang="en-US"/>
        </a:p>
      </dgm:t>
    </dgm:pt>
    <dgm:pt modelId="{33CF768B-97DB-7048-B839-3C8A8880FFC3}" type="pres">
      <dgm:prSet presAssocID="{3CCD7497-7535-214A-9CDF-1DAAB595AE93}" presName="vert2" presStyleCnt="0"/>
      <dgm:spPr/>
    </dgm:pt>
    <dgm:pt modelId="{CAFFAA9E-CF88-D54D-9F4D-994A3500B436}" type="pres">
      <dgm:prSet presAssocID="{3CCD7497-7535-214A-9CDF-1DAAB595AE93}" presName="thinLine2b" presStyleLbl="callout" presStyleIdx="4" presStyleCnt="5"/>
      <dgm:spPr/>
    </dgm:pt>
    <dgm:pt modelId="{DFB76819-9F00-4F48-AF37-200F003EDF73}" type="pres">
      <dgm:prSet presAssocID="{3CCD7497-7535-214A-9CDF-1DAAB595AE93}" presName="vertSpace2b" presStyleCnt="0"/>
      <dgm:spPr/>
    </dgm:pt>
    <dgm:pt modelId="{DE4E8AA5-E446-9142-A86B-EFF9E54EE748}" type="pres">
      <dgm:prSet presAssocID="{A5C8BB4C-21A1-8745-B6E1-AB13D01E0BDE}" presName="thickLine" presStyleLbl="alignNode1" presStyleIdx="2" presStyleCnt="3"/>
      <dgm:spPr/>
    </dgm:pt>
    <dgm:pt modelId="{DF18184A-41D1-C846-AAD1-6397B485B8D0}" type="pres">
      <dgm:prSet presAssocID="{A5C8BB4C-21A1-8745-B6E1-AB13D01E0BDE}" presName="horz1" presStyleCnt="0"/>
      <dgm:spPr/>
    </dgm:pt>
    <dgm:pt modelId="{54492950-4716-CB46-8A5F-514574682458}" type="pres">
      <dgm:prSet presAssocID="{A5C8BB4C-21A1-8745-B6E1-AB13D01E0BDE}" presName="tx1" presStyleLbl="revTx" presStyleIdx="7" presStyleCnt="8"/>
      <dgm:spPr/>
      <dgm:t>
        <a:bodyPr/>
        <a:lstStyle/>
        <a:p>
          <a:endParaRPr lang="en-US"/>
        </a:p>
      </dgm:t>
    </dgm:pt>
    <dgm:pt modelId="{5ADA3E16-7FFB-3046-B55D-2264826FDBD4}" type="pres">
      <dgm:prSet presAssocID="{A5C8BB4C-21A1-8745-B6E1-AB13D01E0BDE}" presName="vert1" presStyleCnt="0"/>
      <dgm:spPr/>
    </dgm:pt>
  </dgm:ptLst>
  <dgm:cxnLst>
    <dgm:cxn modelId="{B5B0AF36-BC09-5D43-A260-76BBB4BC05C6}" type="presOf" srcId="{43EF9F64-4635-3B4F-816A-88CD257509AA}" destId="{FED367B3-68FE-3746-8A7E-BB797808BD83}" srcOrd="0" destOrd="0" presId="urn:microsoft.com/office/officeart/2008/layout/LinedList"/>
    <dgm:cxn modelId="{DE870312-12EF-5740-8466-7E0FDDB827BC}" srcId="{1F01DB4B-4A65-4946-9BCA-7FF9C4CFBD15}" destId="{3B661E22-A05F-F54B-96EB-BE55C9152DB3}" srcOrd="0" destOrd="0" parTransId="{F478BE0F-5077-7D48-AF4C-975AA5825329}" sibTransId="{90E3572F-8103-C047-B93C-571890E22AB9}"/>
    <dgm:cxn modelId="{06B52D62-13D7-1446-A8A7-82D263692FF5}" type="presOf" srcId="{C75ED986-CF93-C34D-844B-4DC7D190893A}" destId="{F06F3701-3B5F-6B4B-A44F-9EADC892D64E}" srcOrd="0" destOrd="0" presId="urn:microsoft.com/office/officeart/2008/layout/LinedList"/>
    <dgm:cxn modelId="{9A318110-FF4E-A54D-8C89-84FEB0F91B19}" srcId="{C75ED986-CF93-C34D-844B-4DC7D190893A}" destId="{A5C8BB4C-21A1-8745-B6E1-AB13D01E0BDE}" srcOrd="2" destOrd="0" parTransId="{BE734F26-6E07-9C4D-AA85-BE0A6F9F32EC}" sibTransId="{A5EDC00A-40FC-B746-8A8A-4F45EDD1D06D}"/>
    <dgm:cxn modelId="{012F38B7-0C26-B14E-8664-0A6C9D57FFA4}" srcId="{C75ED986-CF93-C34D-844B-4DC7D190893A}" destId="{E5E78D14-6CF2-654D-901B-1F80AD2300BA}" srcOrd="0" destOrd="0" parTransId="{D3EEC993-7025-BF4E-BF58-85860F446B4D}" sibTransId="{704B152E-599C-064D-9B23-4DF4EC1D79E5}"/>
    <dgm:cxn modelId="{0F665178-6E64-B744-B8F8-D283BBF1EF0F}" type="presOf" srcId="{3B661E22-A05F-F54B-96EB-BE55C9152DB3}" destId="{14876892-9547-2440-B008-3E8925947C9B}" srcOrd="0" destOrd="0" presId="urn:microsoft.com/office/officeart/2008/layout/LinedList"/>
    <dgm:cxn modelId="{816D4C67-95CB-5542-9EDA-838FC768EB14}" srcId="{E5E78D14-6CF2-654D-901B-1F80AD2300BA}" destId="{43EF9F64-4635-3B4F-816A-88CD257509AA}" srcOrd="1" destOrd="0" parTransId="{AC85D922-8CFE-1C42-B78E-C58F98479937}" sibTransId="{EB028889-8E56-AF4F-A51F-D5DEACAE3A00}"/>
    <dgm:cxn modelId="{5A8CAC40-9A74-F948-89CE-5C3DB6C6F0D4}" srcId="{E5E78D14-6CF2-654D-901B-1F80AD2300BA}" destId="{3EA829BF-DAAD-E048-92A1-2AF761B4BC54}" srcOrd="0" destOrd="0" parTransId="{A646A2E4-4C1A-8446-AD75-C38EB1D487D7}" sibTransId="{617280DE-1DD2-D846-9C7A-FEE005F7235C}"/>
    <dgm:cxn modelId="{8E7ACDE6-394B-F74D-8FBF-ED519374E79B}" srcId="{E5E78D14-6CF2-654D-901B-1F80AD2300BA}" destId="{FFB4141D-DD49-304E-B7A9-D3C41FD646CB}" srcOrd="2" destOrd="0" parTransId="{D6640B8D-4907-7A4F-9FAF-17986CA144DC}" sibTransId="{1A6B3269-7D76-B944-97A3-ED755704245A}"/>
    <dgm:cxn modelId="{35DF4F48-FB72-004D-8E4C-21FA625A1439}" type="presOf" srcId="{FFB4141D-DD49-304E-B7A9-D3C41FD646CB}" destId="{4C8ECABA-4A96-2342-A607-D979F81F88AD}" srcOrd="0" destOrd="0" presId="urn:microsoft.com/office/officeart/2008/layout/LinedList"/>
    <dgm:cxn modelId="{BECDD2BA-EC6E-374A-9707-DC9DA05021C3}" type="presOf" srcId="{1F01DB4B-4A65-4946-9BCA-7FF9C4CFBD15}" destId="{DF75AEDB-1DF4-DC47-ABC0-B57634ED2E55}" srcOrd="0" destOrd="0" presId="urn:microsoft.com/office/officeart/2008/layout/LinedList"/>
    <dgm:cxn modelId="{CE6DA617-99AE-754B-88B0-0375F38BE446}" type="presOf" srcId="{A5C8BB4C-21A1-8745-B6E1-AB13D01E0BDE}" destId="{54492950-4716-CB46-8A5F-514574682458}" srcOrd="0" destOrd="0" presId="urn:microsoft.com/office/officeart/2008/layout/LinedList"/>
    <dgm:cxn modelId="{001850A6-7CE6-114D-933E-8944D8597D32}" srcId="{C75ED986-CF93-C34D-844B-4DC7D190893A}" destId="{1F01DB4B-4A65-4946-9BCA-7FF9C4CFBD15}" srcOrd="1" destOrd="0" parTransId="{C154F4E9-06FC-E54A-A87D-4F22BCDAA46E}" sibTransId="{4A6ADF68-F15B-1F47-92E2-B7B091263E12}"/>
    <dgm:cxn modelId="{7D49B5DB-4C54-E24C-B871-9E01050972AE}" type="presOf" srcId="{3CCD7497-7535-214A-9CDF-1DAAB595AE93}" destId="{516EAC6B-B6E9-064C-B466-349707742FE6}" srcOrd="0" destOrd="0" presId="urn:microsoft.com/office/officeart/2008/layout/LinedList"/>
    <dgm:cxn modelId="{2EBBBF37-2DF7-E548-8F71-61442CD7C034}" type="presOf" srcId="{3EA829BF-DAAD-E048-92A1-2AF761B4BC54}" destId="{71B6FDE8-371A-B04A-A193-754CA3797DC5}" srcOrd="0" destOrd="0" presId="urn:microsoft.com/office/officeart/2008/layout/LinedList"/>
    <dgm:cxn modelId="{5F7F5522-AD3F-B24C-B011-7D1479A1ACA7}" srcId="{1F01DB4B-4A65-4946-9BCA-7FF9C4CFBD15}" destId="{3CCD7497-7535-214A-9CDF-1DAAB595AE93}" srcOrd="1" destOrd="0" parTransId="{3EBDE5D6-09F9-3D4F-B82F-E5DA74C89590}" sibTransId="{C8726F09-7668-9F4C-BA87-0FC8E089D8C9}"/>
    <dgm:cxn modelId="{D151B81B-2972-F84E-A41E-BD27697B3122}" type="presOf" srcId="{E5E78D14-6CF2-654D-901B-1F80AD2300BA}" destId="{3BD4FDC7-786A-C249-89BE-87E2870684AD}" srcOrd="0" destOrd="0" presId="urn:microsoft.com/office/officeart/2008/layout/LinedList"/>
    <dgm:cxn modelId="{E5209556-9408-2E4F-AABA-511BB316786D}" type="presParOf" srcId="{F06F3701-3B5F-6B4B-A44F-9EADC892D64E}" destId="{D37ED335-83F1-AF49-9213-1103306AEF0D}" srcOrd="0" destOrd="0" presId="urn:microsoft.com/office/officeart/2008/layout/LinedList"/>
    <dgm:cxn modelId="{73907405-F796-454E-80D7-DD25ACDFC6D9}" type="presParOf" srcId="{F06F3701-3B5F-6B4B-A44F-9EADC892D64E}" destId="{D5D85AC2-0D50-EE4B-BFCE-3A496F76A9F3}" srcOrd="1" destOrd="0" presId="urn:microsoft.com/office/officeart/2008/layout/LinedList"/>
    <dgm:cxn modelId="{F26918CA-A605-B748-94AB-F5131079AA98}" type="presParOf" srcId="{D5D85AC2-0D50-EE4B-BFCE-3A496F76A9F3}" destId="{3BD4FDC7-786A-C249-89BE-87E2870684AD}" srcOrd="0" destOrd="0" presId="urn:microsoft.com/office/officeart/2008/layout/LinedList"/>
    <dgm:cxn modelId="{0E1C3D5F-D4F5-6347-A62D-57A1946E7BC1}" type="presParOf" srcId="{D5D85AC2-0D50-EE4B-BFCE-3A496F76A9F3}" destId="{0C6FFC89-6B6B-B44E-A1AF-1D57AD12075B}" srcOrd="1" destOrd="0" presId="urn:microsoft.com/office/officeart/2008/layout/LinedList"/>
    <dgm:cxn modelId="{445F6299-0F8A-F14E-A39C-62C30424DF44}" type="presParOf" srcId="{0C6FFC89-6B6B-B44E-A1AF-1D57AD12075B}" destId="{1FA479A0-6562-634A-84D6-0774440CB6B3}" srcOrd="0" destOrd="0" presId="urn:microsoft.com/office/officeart/2008/layout/LinedList"/>
    <dgm:cxn modelId="{784B2972-C68E-2F47-872A-6CC5AF9DB98E}" type="presParOf" srcId="{0C6FFC89-6B6B-B44E-A1AF-1D57AD12075B}" destId="{4DD7E35D-D63A-ED48-9DE7-C7246696AE61}" srcOrd="1" destOrd="0" presId="urn:microsoft.com/office/officeart/2008/layout/LinedList"/>
    <dgm:cxn modelId="{F1095D22-32E1-4843-8843-2E471ADDA151}" type="presParOf" srcId="{4DD7E35D-D63A-ED48-9DE7-C7246696AE61}" destId="{98DD8AF2-DB90-304A-9AF1-33E61FB7B37B}" srcOrd="0" destOrd="0" presId="urn:microsoft.com/office/officeart/2008/layout/LinedList"/>
    <dgm:cxn modelId="{9FFA4DBB-92BF-C14D-A776-61055F442DC8}" type="presParOf" srcId="{4DD7E35D-D63A-ED48-9DE7-C7246696AE61}" destId="{71B6FDE8-371A-B04A-A193-754CA3797DC5}" srcOrd="1" destOrd="0" presId="urn:microsoft.com/office/officeart/2008/layout/LinedList"/>
    <dgm:cxn modelId="{BBF7AE26-6119-C84F-AA49-FC8A7D8FE20D}" type="presParOf" srcId="{4DD7E35D-D63A-ED48-9DE7-C7246696AE61}" destId="{C56A21C2-22C9-F749-8221-D1794C1223C9}" srcOrd="2" destOrd="0" presId="urn:microsoft.com/office/officeart/2008/layout/LinedList"/>
    <dgm:cxn modelId="{5B41479C-BD22-AD4A-95AF-EB97278FFDBB}" type="presParOf" srcId="{0C6FFC89-6B6B-B44E-A1AF-1D57AD12075B}" destId="{AA9FC516-C5E2-394C-9B6F-F54C31D2B111}" srcOrd="2" destOrd="0" presId="urn:microsoft.com/office/officeart/2008/layout/LinedList"/>
    <dgm:cxn modelId="{CDEB7FCD-1625-F84C-8BC0-99F1C8807D20}" type="presParOf" srcId="{0C6FFC89-6B6B-B44E-A1AF-1D57AD12075B}" destId="{946E1DC3-FE6D-814E-B20E-6E055F276193}" srcOrd="3" destOrd="0" presId="urn:microsoft.com/office/officeart/2008/layout/LinedList"/>
    <dgm:cxn modelId="{C7F8E651-8072-AC44-9E7C-E50145BA8170}" type="presParOf" srcId="{0C6FFC89-6B6B-B44E-A1AF-1D57AD12075B}" destId="{78F62F60-D61A-C643-A23E-E81FC684BA7C}" srcOrd="4" destOrd="0" presId="urn:microsoft.com/office/officeart/2008/layout/LinedList"/>
    <dgm:cxn modelId="{A95D35AA-A6CF-4447-8516-399D9904EAD1}" type="presParOf" srcId="{78F62F60-D61A-C643-A23E-E81FC684BA7C}" destId="{18758023-C127-1C4E-85C6-3A42897B2472}" srcOrd="0" destOrd="0" presId="urn:microsoft.com/office/officeart/2008/layout/LinedList"/>
    <dgm:cxn modelId="{539B9C70-ECBB-D949-BC49-E25562D831A7}" type="presParOf" srcId="{78F62F60-D61A-C643-A23E-E81FC684BA7C}" destId="{FED367B3-68FE-3746-8A7E-BB797808BD83}" srcOrd="1" destOrd="0" presId="urn:microsoft.com/office/officeart/2008/layout/LinedList"/>
    <dgm:cxn modelId="{47F99152-7F69-0040-B88B-F3B1193B7CCF}" type="presParOf" srcId="{78F62F60-D61A-C643-A23E-E81FC684BA7C}" destId="{5D9DB2AF-C23D-8043-AADE-44034F0A274E}" srcOrd="2" destOrd="0" presId="urn:microsoft.com/office/officeart/2008/layout/LinedList"/>
    <dgm:cxn modelId="{00860597-0CF9-384D-9BD5-ECDF8269A8B8}" type="presParOf" srcId="{0C6FFC89-6B6B-B44E-A1AF-1D57AD12075B}" destId="{EA79A0BA-E19A-C349-99E6-8C4C47467E3F}" srcOrd="5" destOrd="0" presId="urn:microsoft.com/office/officeart/2008/layout/LinedList"/>
    <dgm:cxn modelId="{BF3B8D5D-5162-BB4B-8FEC-DFBB15A251B0}" type="presParOf" srcId="{0C6FFC89-6B6B-B44E-A1AF-1D57AD12075B}" destId="{1DA935FD-C11B-6D49-813A-5C592BD6EFBE}" srcOrd="6" destOrd="0" presId="urn:microsoft.com/office/officeart/2008/layout/LinedList"/>
    <dgm:cxn modelId="{C1BDF037-CB2D-B847-A633-65955BF9C82E}" type="presParOf" srcId="{0C6FFC89-6B6B-B44E-A1AF-1D57AD12075B}" destId="{8E44473E-4AA0-D04E-9B43-C08EF14FE1B3}" srcOrd="7" destOrd="0" presId="urn:microsoft.com/office/officeart/2008/layout/LinedList"/>
    <dgm:cxn modelId="{9DB31E42-4EC5-184E-8B1F-179A7BD2804A}" type="presParOf" srcId="{8E44473E-4AA0-D04E-9B43-C08EF14FE1B3}" destId="{180A3D34-6F7F-F34C-ACE8-58A55EDC183C}" srcOrd="0" destOrd="0" presId="urn:microsoft.com/office/officeart/2008/layout/LinedList"/>
    <dgm:cxn modelId="{EF5F4E4F-249B-944D-A809-D4EF6AE2DCE9}" type="presParOf" srcId="{8E44473E-4AA0-D04E-9B43-C08EF14FE1B3}" destId="{4C8ECABA-4A96-2342-A607-D979F81F88AD}" srcOrd="1" destOrd="0" presId="urn:microsoft.com/office/officeart/2008/layout/LinedList"/>
    <dgm:cxn modelId="{D5DBF660-D590-2F46-97C7-639037DCB3FA}" type="presParOf" srcId="{8E44473E-4AA0-D04E-9B43-C08EF14FE1B3}" destId="{918E1265-AB88-0F41-9D41-41712CD7CF37}" srcOrd="2" destOrd="0" presId="urn:microsoft.com/office/officeart/2008/layout/LinedList"/>
    <dgm:cxn modelId="{1B45A8FB-6F9C-454C-BDD7-8061D142CDAD}" type="presParOf" srcId="{0C6FFC89-6B6B-B44E-A1AF-1D57AD12075B}" destId="{15F878FB-4FAF-F24E-9F76-95FC231DA35C}" srcOrd="8" destOrd="0" presId="urn:microsoft.com/office/officeart/2008/layout/LinedList"/>
    <dgm:cxn modelId="{37DFAA06-9C53-3A47-9C6E-F9936D57C972}" type="presParOf" srcId="{0C6FFC89-6B6B-B44E-A1AF-1D57AD12075B}" destId="{EB949E5F-80DC-0440-BF56-EF5F6F224D64}" srcOrd="9" destOrd="0" presId="urn:microsoft.com/office/officeart/2008/layout/LinedList"/>
    <dgm:cxn modelId="{6BB0C812-F458-9348-B013-072918D409DD}" type="presParOf" srcId="{F06F3701-3B5F-6B4B-A44F-9EADC892D64E}" destId="{FE4A3902-D5ED-934F-ABF2-A6FE4E344A71}" srcOrd="2" destOrd="0" presId="urn:microsoft.com/office/officeart/2008/layout/LinedList"/>
    <dgm:cxn modelId="{B06B827F-5C7B-A240-9584-C3E0B5973F13}" type="presParOf" srcId="{F06F3701-3B5F-6B4B-A44F-9EADC892D64E}" destId="{098534D3-E05F-824C-ACE0-792920C19A92}" srcOrd="3" destOrd="0" presId="urn:microsoft.com/office/officeart/2008/layout/LinedList"/>
    <dgm:cxn modelId="{F15AB6DA-6C82-484B-9D64-2BD8CC076F5A}" type="presParOf" srcId="{098534D3-E05F-824C-ACE0-792920C19A92}" destId="{DF75AEDB-1DF4-DC47-ABC0-B57634ED2E55}" srcOrd="0" destOrd="0" presId="urn:microsoft.com/office/officeart/2008/layout/LinedList"/>
    <dgm:cxn modelId="{16AD05B0-2CCE-6A43-8D5A-0EC15EBE4664}" type="presParOf" srcId="{098534D3-E05F-824C-ACE0-792920C19A92}" destId="{92A98BD2-E3F4-A14B-9BCB-085D83B362CD}" srcOrd="1" destOrd="0" presId="urn:microsoft.com/office/officeart/2008/layout/LinedList"/>
    <dgm:cxn modelId="{D1BC9581-2CDD-7043-ACB3-F69A78435027}" type="presParOf" srcId="{92A98BD2-E3F4-A14B-9BCB-085D83B362CD}" destId="{DF7E2765-B01C-DB44-8B69-801549B274C7}" srcOrd="0" destOrd="0" presId="urn:microsoft.com/office/officeart/2008/layout/LinedList"/>
    <dgm:cxn modelId="{70BABFA2-C260-D041-9D92-211D8CFEEE1E}" type="presParOf" srcId="{92A98BD2-E3F4-A14B-9BCB-085D83B362CD}" destId="{D9743186-6908-CE48-BEB0-572A85E07B9D}" srcOrd="1" destOrd="0" presId="urn:microsoft.com/office/officeart/2008/layout/LinedList"/>
    <dgm:cxn modelId="{26F31957-1AE1-4747-B1FC-3A35BB58D57F}" type="presParOf" srcId="{D9743186-6908-CE48-BEB0-572A85E07B9D}" destId="{0BAE82B3-3B07-B545-A7BE-D83C792B9C13}" srcOrd="0" destOrd="0" presId="urn:microsoft.com/office/officeart/2008/layout/LinedList"/>
    <dgm:cxn modelId="{4FF6B3AB-7935-CF4D-BEBC-B502C53CD845}" type="presParOf" srcId="{D9743186-6908-CE48-BEB0-572A85E07B9D}" destId="{14876892-9547-2440-B008-3E8925947C9B}" srcOrd="1" destOrd="0" presId="urn:microsoft.com/office/officeart/2008/layout/LinedList"/>
    <dgm:cxn modelId="{8538E186-C737-B74E-BBE8-9C750944BF00}" type="presParOf" srcId="{D9743186-6908-CE48-BEB0-572A85E07B9D}" destId="{2FDA4509-25FE-134D-B7BA-F60AFE9BFE2A}" srcOrd="2" destOrd="0" presId="urn:microsoft.com/office/officeart/2008/layout/LinedList"/>
    <dgm:cxn modelId="{B0E2AA92-0A44-4C40-8983-85528CE6BD25}" type="presParOf" srcId="{92A98BD2-E3F4-A14B-9BCB-085D83B362CD}" destId="{5F987D35-F2F4-0B4A-884E-BD9BAEEB1C6B}" srcOrd="2" destOrd="0" presId="urn:microsoft.com/office/officeart/2008/layout/LinedList"/>
    <dgm:cxn modelId="{86886021-1941-2244-B318-425550CA8205}" type="presParOf" srcId="{92A98BD2-E3F4-A14B-9BCB-085D83B362CD}" destId="{67D7B784-18CE-4F4E-8118-F62CA8FB49D1}" srcOrd="3" destOrd="0" presId="urn:microsoft.com/office/officeart/2008/layout/LinedList"/>
    <dgm:cxn modelId="{914189CC-74E2-9240-B8E8-7E7C5AAC6BF4}" type="presParOf" srcId="{92A98BD2-E3F4-A14B-9BCB-085D83B362CD}" destId="{B4FBD44B-8C5B-7846-A249-B3F1F20B4F02}" srcOrd="4" destOrd="0" presId="urn:microsoft.com/office/officeart/2008/layout/LinedList"/>
    <dgm:cxn modelId="{F7C93773-D22A-DA48-8D3C-700A310C0F0F}" type="presParOf" srcId="{B4FBD44B-8C5B-7846-A249-B3F1F20B4F02}" destId="{9722905A-B50A-A64F-9A1B-A2CE226C9D9A}" srcOrd="0" destOrd="0" presId="urn:microsoft.com/office/officeart/2008/layout/LinedList"/>
    <dgm:cxn modelId="{5E1692C0-9A27-3141-B722-38E8698D36F7}" type="presParOf" srcId="{B4FBD44B-8C5B-7846-A249-B3F1F20B4F02}" destId="{516EAC6B-B6E9-064C-B466-349707742FE6}" srcOrd="1" destOrd="0" presId="urn:microsoft.com/office/officeart/2008/layout/LinedList"/>
    <dgm:cxn modelId="{DEF1965F-44E5-6D4E-959D-835602E26E0E}" type="presParOf" srcId="{B4FBD44B-8C5B-7846-A249-B3F1F20B4F02}" destId="{33CF768B-97DB-7048-B839-3C8A8880FFC3}" srcOrd="2" destOrd="0" presId="urn:microsoft.com/office/officeart/2008/layout/LinedList"/>
    <dgm:cxn modelId="{55702160-99E1-684A-8A1D-5FD87DC2313F}" type="presParOf" srcId="{92A98BD2-E3F4-A14B-9BCB-085D83B362CD}" destId="{CAFFAA9E-CF88-D54D-9F4D-994A3500B436}" srcOrd="5" destOrd="0" presId="urn:microsoft.com/office/officeart/2008/layout/LinedList"/>
    <dgm:cxn modelId="{1047AA49-1F01-A044-8A51-F139FA454B1A}" type="presParOf" srcId="{92A98BD2-E3F4-A14B-9BCB-085D83B362CD}" destId="{DFB76819-9F00-4F48-AF37-200F003EDF73}" srcOrd="6" destOrd="0" presId="urn:microsoft.com/office/officeart/2008/layout/LinedList"/>
    <dgm:cxn modelId="{FE2B8BDD-4C18-D84A-89EB-70B213C96EF3}" type="presParOf" srcId="{F06F3701-3B5F-6B4B-A44F-9EADC892D64E}" destId="{DE4E8AA5-E446-9142-A86B-EFF9E54EE748}" srcOrd="4" destOrd="0" presId="urn:microsoft.com/office/officeart/2008/layout/LinedList"/>
    <dgm:cxn modelId="{6821A0ED-82E4-9941-BA29-5E80D2FCA1C1}" type="presParOf" srcId="{F06F3701-3B5F-6B4B-A44F-9EADC892D64E}" destId="{DF18184A-41D1-C846-AAD1-6397B485B8D0}" srcOrd="5" destOrd="0" presId="urn:microsoft.com/office/officeart/2008/layout/LinedList"/>
    <dgm:cxn modelId="{1677D3D1-D8DA-254B-A167-15F65B98F626}" type="presParOf" srcId="{DF18184A-41D1-C846-AAD1-6397B485B8D0}" destId="{54492950-4716-CB46-8A5F-514574682458}" srcOrd="0" destOrd="0" presId="urn:microsoft.com/office/officeart/2008/layout/LinedList"/>
    <dgm:cxn modelId="{2363EA4D-DBCF-2047-816F-CBE9D4B7E300}" type="presParOf" srcId="{DF18184A-41D1-C846-AAD1-6397B485B8D0}" destId="{5ADA3E16-7FFB-3046-B55D-2264826FDBD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ED335-83F1-AF49-9213-1103306AEF0D}">
      <dsp:nvSpPr>
        <dsp:cNvPr id="0" name=""/>
        <dsp:cNvSpPr/>
      </dsp:nvSpPr>
      <dsp:spPr>
        <a:xfrm>
          <a:off x="0" y="44238"/>
          <a:ext cx="9990666" cy="0"/>
        </a:xfrm>
        <a:prstGeom prst="line">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w="6350" cap="flat" cmpd="sng" algn="ctr">
          <a:solidFill>
            <a:schemeClr val="accent1">
              <a:hueOff val="0"/>
              <a:satOff val="0"/>
              <a:lumOff val="0"/>
              <a:alphaOff val="0"/>
            </a:schemeClr>
          </a:solidFill>
          <a:prstDash val="solid"/>
        </a:ln>
        <a:effectLst>
          <a:softEdge rad="12700"/>
        </a:effectLst>
      </dsp:spPr>
      <dsp:style>
        <a:lnRef idx="1">
          <a:scrgbClr r="0" g="0" b="0"/>
        </a:lnRef>
        <a:fillRef idx="3">
          <a:scrgbClr r="0" g="0" b="0"/>
        </a:fillRef>
        <a:effectRef idx="2">
          <a:scrgbClr r="0" g="0" b="0"/>
        </a:effectRef>
        <a:fontRef idx="minor">
          <a:schemeClr val="lt1"/>
        </a:fontRef>
      </dsp:style>
    </dsp:sp>
    <dsp:sp modelId="{3BD4FDC7-786A-C249-89BE-87E2870684AD}">
      <dsp:nvSpPr>
        <dsp:cNvPr id="0" name=""/>
        <dsp:cNvSpPr/>
      </dsp:nvSpPr>
      <dsp:spPr>
        <a:xfrm>
          <a:off x="0" y="19571"/>
          <a:ext cx="3154333" cy="1804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t>Ignoring Small Probabilities</a:t>
          </a:r>
          <a:endParaRPr lang="en-US" sz="2700" kern="1200" dirty="0"/>
        </a:p>
      </dsp:txBody>
      <dsp:txXfrm>
        <a:off x="0" y="19571"/>
        <a:ext cx="3154333" cy="1804458"/>
      </dsp:txXfrm>
    </dsp:sp>
    <dsp:sp modelId="{71B6FDE8-371A-B04A-A193-754CA3797DC5}">
      <dsp:nvSpPr>
        <dsp:cNvPr id="0" name=""/>
        <dsp:cNvSpPr/>
      </dsp:nvSpPr>
      <dsp:spPr>
        <a:xfrm>
          <a:off x="3282387" y="30840"/>
          <a:ext cx="6701502" cy="563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smtClean="0"/>
            <a:t>Why should we ignore these probabilities?</a:t>
          </a:r>
          <a:endParaRPr lang="en-US" sz="2600" kern="1200" dirty="0"/>
        </a:p>
      </dsp:txBody>
      <dsp:txXfrm>
        <a:off x="3282387" y="30840"/>
        <a:ext cx="6701502" cy="563893"/>
      </dsp:txXfrm>
    </dsp:sp>
    <dsp:sp modelId="{AA9FC516-C5E2-394C-9B6F-F54C31D2B111}">
      <dsp:nvSpPr>
        <dsp:cNvPr id="0" name=""/>
        <dsp:cNvSpPr/>
      </dsp:nvSpPr>
      <dsp:spPr>
        <a:xfrm>
          <a:off x="3154333" y="594733"/>
          <a:ext cx="682955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FED367B3-68FE-3746-8A7E-BB797808BD83}">
      <dsp:nvSpPr>
        <dsp:cNvPr id="0" name=""/>
        <dsp:cNvSpPr/>
      </dsp:nvSpPr>
      <dsp:spPr>
        <a:xfrm>
          <a:off x="3282387" y="622928"/>
          <a:ext cx="6701502" cy="563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smtClean="0"/>
            <a:t>Overestimating</a:t>
          </a:r>
          <a:r>
            <a:rPr lang="en-US" sz="2600" kern="1200" baseline="0" dirty="0" smtClean="0"/>
            <a:t> small </a:t>
          </a:r>
          <a:r>
            <a:rPr lang="en-US" sz="2600" kern="1200" baseline="0" dirty="0" err="1" smtClean="0"/>
            <a:t>probabililites</a:t>
          </a:r>
          <a:endParaRPr lang="en-US" sz="2600" kern="1200" dirty="0"/>
        </a:p>
      </dsp:txBody>
      <dsp:txXfrm>
        <a:off x="3282387" y="622928"/>
        <a:ext cx="6701502" cy="563893"/>
      </dsp:txXfrm>
    </dsp:sp>
    <dsp:sp modelId="{EA79A0BA-E19A-C349-99E6-8C4C47467E3F}">
      <dsp:nvSpPr>
        <dsp:cNvPr id="0" name=""/>
        <dsp:cNvSpPr/>
      </dsp:nvSpPr>
      <dsp:spPr>
        <a:xfrm>
          <a:off x="3154333" y="1186821"/>
          <a:ext cx="682955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4C8ECABA-4A96-2342-A607-D979F81F88AD}">
      <dsp:nvSpPr>
        <dsp:cNvPr id="0" name=""/>
        <dsp:cNvSpPr/>
      </dsp:nvSpPr>
      <dsp:spPr>
        <a:xfrm>
          <a:off x="3282387" y="1215016"/>
          <a:ext cx="6701502" cy="563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smtClean="0"/>
            <a:t>Should we always ignore them?</a:t>
          </a:r>
          <a:endParaRPr lang="en-US" sz="2600" kern="1200" dirty="0"/>
        </a:p>
      </dsp:txBody>
      <dsp:txXfrm>
        <a:off x="3282387" y="1215016"/>
        <a:ext cx="6701502" cy="563893"/>
      </dsp:txXfrm>
    </dsp:sp>
    <dsp:sp modelId="{15F878FB-4FAF-F24E-9F76-95FC231DA35C}">
      <dsp:nvSpPr>
        <dsp:cNvPr id="0" name=""/>
        <dsp:cNvSpPr/>
      </dsp:nvSpPr>
      <dsp:spPr>
        <a:xfrm>
          <a:off x="3154333" y="1778909"/>
          <a:ext cx="682955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FE4A3902-D5ED-934F-ABF2-A6FE4E344A71}">
      <dsp:nvSpPr>
        <dsp:cNvPr id="0" name=""/>
        <dsp:cNvSpPr/>
      </dsp:nvSpPr>
      <dsp:spPr>
        <a:xfrm>
          <a:off x="0" y="1807104"/>
          <a:ext cx="9990666" cy="0"/>
        </a:xfrm>
        <a:prstGeom prst="line">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w="6350" cap="flat" cmpd="sng" algn="ctr">
          <a:solidFill>
            <a:schemeClr val="accent1">
              <a:hueOff val="0"/>
              <a:satOff val="0"/>
              <a:lumOff val="0"/>
              <a:alphaOff val="0"/>
            </a:schemeClr>
          </a:solidFill>
          <a:prstDash val="solid"/>
        </a:ln>
        <a:effectLst>
          <a:softEdge rad="12700"/>
        </a:effectLst>
      </dsp:spPr>
      <dsp:style>
        <a:lnRef idx="1">
          <a:scrgbClr r="0" g="0" b="0"/>
        </a:lnRef>
        <a:fillRef idx="3">
          <a:scrgbClr r="0" g="0" b="0"/>
        </a:fillRef>
        <a:effectRef idx="2">
          <a:scrgbClr r="0" g="0" b="0"/>
        </a:effectRef>
        <a:fontRef idx="minor">
          <a:schemeClr val="lt1"/>
        </a:fontRef>
      </dsp:style>
    </dsp:sp>
    <dsp:sp modelId="{DF75AEDB-1DF4-DC47-ABC0-B57634ED2E55}">
      <dsp:nvSpPr>
        <dsp:cNvPr id="0" name=""/>
        <dsp:cNvSpPr/>
      </dsp:nvSpPr>
      <dsp:spPr>
        <a:xfrm>
          <a:off x="0" y="1807104"/>
          <a:ext cx="3124689" cy="1804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t>Utility Function</a:t>
          </a:r>
        </a:p>
      </dsp:txBody>
      <dsp:txXfrm>
        <a:off x="0" y="1807104"/>
        <a:ext cx="3124689" cy="1804458"/>
      </dsp:txXfrm>
    </dsp:sp>
    <dsp:sp modelId="{14876892-9547-2440-B008-3E8925947C9B}">
      <dsp:nvSpPr>
        <dsp:cNvPr id="0" name=""/>
        <dsp:cNvSpPr/>
      </dsp:nvSpPr>
      <dsp:spPr>
        <a:xfrm>
          <a:off x="3253329" y="1849043"/>
          <a:ext cx="6732138" cy="838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smtClean="0"/>
            <a:t>When do we use this?</a:t>
          </a:r>
          <a:endParaRPr lang="en-US" sz="2600" kern="1200" dirty="0"/>
        </a:p>
      </dsp:txBody>
      <dsp:txXfrm>
        <a:off x="3253329" y="1849043"/>
        <a:ext cx="6732138" cy="838791"/>
      </dsp:txXfrm>
    </dsp:sp>
    <dsp:sp modelId="{5F987D35-F2F4-0B4A-884E-BD9BAEEB1C6B}">
      <dsp:nvSpPr>
        <dsp:cNvPr id="0" name=""/>
        <dsp:cNvSpPr/>
      </dsp:nvSpPr>
      <dsp:spPr>
        <a:xfrm>
          <a:off x="3124689" y="2687835"/>
          <a:ext cx="686077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516EAC6B-B6E9-064C-B466-349707742FE6}">
      <dsp:nvSpPr>
        <dsp:cNvPr id="0" name=""/>
        <dsp:cNvSpPr/>
      </dsp:nvSpPr>
      <dsp:spPr>
        <a:xfrm>
          <a:off x="3253329" y="2729774"/>
          <a:ext cx="6732138" cy="838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smtClean="0"/>
            <a:t>How it works</a:t>
          </a:r>
          <a:endParaRPr lang="en-US" sz="2600" kern="1200" dirty="0"/>
        </a:p>
      </dsp:txBody>
      <dsp:txXfrm>
        <a:off x="3253329" y="2729774"/>
        <a:ext cx="6732138" cy="838791"/>
      </dsp:txXfrm>
    </dsp:sp>
    <dsp:sp modelId="{CAFFAA9E-CF88-D54D-9F4D-994A3500B436}">
      <dsp:nvSpPr>
        <dsp:cNvPr id="0" name=""/>
        <dsp:cNvSpPr/>
      </dsp:nvSpPr>
      <dsp:spPr>
        <a:xfrm>
          <a:off x="3124689" y="3568565"/>
          <a:ext cx="686077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DE4E8AA5-E446-9142-A86B-EFF9E54EE748}">
      <dsp:nvSpPr>
        <dsp:cNvPr id="0" name=""/>
        <dsp:cNvSpPr/>
      </dsp:nvSpPr>
      <dsp:spPr>
        <a:xfrm>
          <a:off x="0" y="3611562"/>
          <a:ext cx="9990666" cy="0"/>
        </a:xfrm>
        <a:prstGeom prst="line">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w="6350" cap="flat" cmpd="sng" algn="ctr">
          <a:solidFill>
            <a:schemeClr val="accent1">
              <a:hueOff val="0"/>
              <a:satOff val="0"/>
              <a:lumOff val="0"/>
              <a:alphaOff val="0"/>
            </a:schemeClr>
          </a:solidFill>
          <a:prstDash val="solid"/>
        </a:ln>
        <a:effectLst>
          <a:softEdge rad="12700"/>
        </a:effectLst>
      </dsp:spPr>
      <dsp:style>
        <a:lnRef idx="1">
          <a:scrgbClr r="0" g="0" b="0"/>
        </a:lnRef>
        <a:fillRef idx="3">
          <a:scrgbClr r="0" g="0" b="0"/>
        </a:fillRef>
        <a:effectRef idx="2">
          <a:scrgbClr r="0" g="0" b="0"/>
        </a:effectRef>
        <a:fontRef idx="minor">
          <a:schemeClr val="lt1"/>
        </a:fontRef>
      </dsp:style>
    </dsp:sp>
    <dsp:sp modelId="{54492950-4716-CB46-8A5F-514574682458}">
      <dsp:nvSpPr>
        <dsp:cNvPr id="0" name=""/>
        <dsp:cNvSpPr/>
      </dsp:nvSpPr>
      <dsp:spPr>
        <a:xfrm>
          <a:off x="0" y="3611562"/>
          <a:ext cx="1998133" cy="1804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t>Conclusion</a:t>
          </a:r>
          <a:endParaRPr lang="en-US" sz="2700" kern="1200" dirty="0"/>
        </a:p>
      </dsp:txBody>
      <dsp:txXfrm>
        <a:off x="0" y="3611562"/>
        <a:ext cx="1998133" cy="180445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BD1346-FD27-6642-9FDE-BC566CFDD3B8}" type="datetimeFigureOut">
              <a:rPr lang="en-US" smtClean="0"/>
              <a:t>2/13/17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CDBB2F-788B-4B42-8674-55D954A9E84A}" type="slidenum">
              <a:rPr lang="en-US" smtClean="0"/>
              <a:t>‹#›</a:t>
            </a:fld>
            <a:endParaRPr lang="en-US"/>
          </a:p>
        </p:txBody>
      </p:sp>
    </p:spTree>
    <p:extLst>
      <p:ext uri="{BB962C8B-B14F-4D97-AF65-F5344CB8AC3E}">
        <p14:creationId xmlns:p14="http://schemas.microsoft.com/office/powerpoint/2010/main" val="1039052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 this really necessary?</a:t>
            </a:r>
            <a:endParaRPr lang="en-US" dirty="0"/>
          </a:p>
        </p:txBody>
      </p:sp>
      <p:sp>
        <p:nvSpPr>
          <p:cNvPr id="4" name="Slide Number Placeholder 3"/>
          <p:cNvSpPr>
            <a:spLocks noGrp="1"/>
          </p:cNvSpPr>
          <p:nvPr>
            <p:ph type="sldNum" sz="quarter" idx="10"/>
          </p:nvPr>
        </p:nvSpPr>
        <p:spPr/>
        <p:txBody>
          <a:bodyPr/>
          <a:lstStyle/>
          <a:p>
            <a:fld id="{7FCDBB2F-788B-4B42-8674-55D954A9E84A}" type="slidenum">
              <a:rPr lang="en-US" smtClean="0"/>
              <a:t>9</a:t>
            </a:fld>
            <a:endParaRPr lang="en-US"/>
          </a:p>
        </p:txBody>
      </p:sp>
    </p:spTree>
    <p:extLst>
      <p:ext uri="{BB962C8B-B14F-4D97-AF65-F5344CB8AC3E}">
        <p14:creationId xmlns:p14="http://schemas.microsoft.com/office/powerpoint/2010/main" val="11156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Sounds perfect</a:t>
            </a:r>
            <a:r>
              <a:rPr lang="en-US" baseline="0" dirty="0" smtClean="0"/>
              <a:t> right? How to do?</a:t>
            </a:r>
            <a:endParaRPr lang="en-US" dirty="0"/>
          </a:p>
        </p:txBody>
      </p:sp>
      <p:sp>
        <p:nvSpPr>
          <p:cNvPr id="4" name="Slide Number Placeholder 3"/>
          <p:cNvSpPr>
            <a:spLocks noGrp="1"/>
          </p:cNvSpPr>
          <p:nvPr>
            <p:ph type="sldNum" sz="quarter" idx="10"/>
          </p:nvPr>
        </p:nvSpPr>
        <p:spPr/>
        <p:txBody>
          <a:bodyPr/>
          <a:lstStyle/>
          <a:p>
            <a:fld id="{7FCDBB2F-788B-4B42-8674-55D954A9E84A}" type="slidenum">
              <a:rPr lang="en-US" smtClean="0"/>
              <a:t>16</a:t>
            </a:fld>
            <a:endParaRPr lang="en-US"/>
          </a:p>
        </p:txBody>
      </p:sp>
    </p:spTree>
    <p:extLst>
      <p:ext uri="{BB962C8B-B14F-4D97-AF65-F5344CB8AC3E}">
        <p14:creationId xmlns:p14="http://schemas.microsoft.com/office/powerpoint/2010/main" val="686454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ideas?? </a:t>
            </a:r>
            <a:r>
              <a:rPr lang="en-US" dirty="0" smtClean="0">
                <a:sym typeface="Wingdings"/>
              </a:rPr>
              <a:t> math!!</a:t>
            </a:r>
            <a:endParaRPr lang="en-US" dirty="0"/>
          </a:p>
        </p:txBody>
      </p:sp>
      <p:sp>
        <p:nvSpPr>
          <p:cNvPr id="4" name="Slide Number Placeholder 3"/>
          <p:cNvSpPr>
            <a:spLocks noGrp="1"/>
          </p:cNvSpPr>
          <p:nvPr>
            <p:ph type="sldNum" sz="quarter" idx="10"/>
          </p:nvPr>
        </p:nvSpPr>
        <p:spPr/>
        <p:txBody>
          <a:bodyPr/>
          <a:lstStyle/>
          <a:p>
            <a:fld id="{7FCDBB2F-788B-4B42-8674-55D954A9E84A}" type="slidenum">
              <a:rPr lang="en-US" smtClean="0"/>
              <a:t>17</a:t>
            </a:fld>
            <a:endParaRPr lang="en-US"/>
          </a:p>
        </p:txBody>
      </p:sp>
    </p:spTree>
    <p:extLst>
      <p:ext uri="{BB962C8B-B14F-4D97-AF65-F5344CB8AC3E}">
        <p14:creationId xmlns:p14="http://schemas.microsoft.com/office/powerpoint/2010/main" val="581500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of math?!</a:t>
            </a:r>
            <a:endParaRPr lang="en-US" dirty="0"/>
          </a:p>
        </p:txBody>
      </p:sp>
      <p:sp>
        <p:nvSpPr>
          <p:cNvPr id="4" name="Slide Number Placeholder 3"/>
          <p:cNvSpPr>
            <a:spLocks noGrp="1"/>
          </p:cNvSpPr>
          <p:nvPr>
            <p:ph type="sldNum" sz="quarter" idx="10"/>
          </p:nvPr>
        </p:nvSpPr>
        <p:spPr/>
        <p:txBody>
          <a:bodyPr/>
          <a:lstStyle/>
          <a:p>
            <a:fld id="{7FCDBB2F-788B-4B42-8674-55D954A9E84A}" type="slidenum">
              <a:rPr lang="en-US" smtClean="0"/>
              <a:t>18</a:t>
            </a:fld>
            <a:endParaRPr lang="en-US"/>
          </a:p>
        </p:txBody>
      </p:sp>
    </p:spTree>
    <p:extLst>
      <p:ext uri="{BB962C8B-B14F-4D97-AF65-F5344CB8AC3E}">
        <p14:creationId xmlns:p14="http://schemas.microsoft.com/office/powerpoint/2010/main" val="98741658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2/13/17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6017948"/>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C52C72-DE31-F449-A4ED-4C594FD91407}" type="datetimeFigureOut">
              <a:rPr lang="en-US" smtClean="0"/>
              <a:pPr/>
              <a:t>2/13/17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18280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2/13/17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114707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2/13/17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0226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8DFA1846-DA80-1C48-A609-854EA85C59AD}" type="datetimeFigureOut">
              <a:rPr lang="en-US" smtClean="0"/>
              <a:pPr/>
              <a:t>2/13/17</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2934385"/>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2/13/17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979754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2/13/17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44158100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13A34C8-038E-2045-AF43-DF7DBB8E0E9E}" type="datetimeFigureOut">
              <a:rPr lang="en-US" smtClean="0"/>
              <a:pPr/>
              <a:t>2/13/17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41411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2/13/17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080947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2/13/17</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9807353"/>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2/13/17</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87058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4" Type="http://schemas.microsoft.com/office/2007/relationships/hdphoto" Target="../media/hdphoto1.wdp"/><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09B482E8-6E0E-1B4F-B1FD-C69DB9E858D9}" type="datetimeFigureOut">
              <a:rPr lang="en-US" smtClean="0"/>
              <a:pPr/>
              <a:t>2/13/17</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5957073"/>
      </p:ext>
    </p:extLst>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4" Type="http://schemas.openxmlformats.org/officeDocument/2006/relationships/image" Target="../media/image7.png"/><Relationship Id="rId5"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tiff"/><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Guide </a:t>
            </a:r>
            <a:r>
              <a:rPr lang="en-US" smtClean="0"/>
              <a:t>to decision-making</a:t>
            </a:r>
            <a:endParaRPr lang="en-US" dirty="0"/>
          </a:p>
        </p:txBody>
      </p:sp>
      <p:sp>
        <p:nvSpPr>
          <p:cNvPr id="3" name="Subtitle 2"/>
          <p:cNvSpPr>
            <a:spLocks noGrp="1"/>
          </p:cNvSpPr>
          <p:nvPr>
            <p:ph type="subTitle" idx="1"/>
          </p:nvPr>
        </p:nvSpPr>
        <p:spPr>
          <a:xfrm>
            <a:off x="323557" y="5979196"/>
            <a:ext cx="11868443" cy="742279"/>
          </a:xfrm>
        </p:spPr>
        <p:txBody>
          <a:bodyPr>
            <a:normAutofit/>
          </a:bodyPr>
          <a:lstStyle/>
          <a:p>
            <a:r>
              <a:rPr lang="en-US" dirty="0" smtClean="0"/>
              <a:t>Group 2 ⦙</a:t>
            </a:r>
            <a:r>
              <a:rPr lang="en-US" dirty="0"/>
              <a:t> </a:t>
            </a:r>
            <a:r>
              <a:rPr lang="en-US" dirty="0" smtClean="0"/>
              <a:t>Nabilah (</a:t>
            </a:r>
            <a:r>
              <a:rPr lang="en-US" dirty="0"/>
              <a:t>presenter</a:t>
            </a:r>
            <a:r>
              <a:rPr lang="en-US" dirty="0" smtClean="0"/>
              <a:t>) ⦙ Soon </a:t>
            </a:r>
            <a:r>
              <a:rPr lang="en-US" dirty="0"/>
              <a:t>G</a:t>
            </a:r>
            <a:r>
              <a:rPr lang="en-US" dirty="0" smtClean="0"/>
              <a:t>uan ⦙ </a:t>
            </a:r>
            <a:r>
              <a:rPr lang="en-US" dirty="0"/>
              <a:t>J</a:t>
            </a:r>
            <a:r>
              <a:rPr lang="en-US" dirty="0" smtClean="0"/>
              <a:t>ing Kai </a:t>
            </a:r>
            <a:endParaRPr lang="en-US" dirty="0"/>
          </a:p>
        </p:txBody>
      </p:sp>
    </p:spTree>
    <p:extLst>
      <p:ext uri="{BB962C8B-B14F-4D97-AF65-F5344CB8AC3E}">
        <p14:creationId xmlns:p14="http://schemas.microsoft.com/office/powerpoint/2010/main" val="4097564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50500"/>
            <a:ext cx="11125200" cy="1609344"/>
          </a:xfrm>
        </p:spPr>
        <p:txBody>
          <a:bodyPr>
            <a:normAutofit/>
          </a:bodyPr>
          <a:lstStyle/>
          <a:p>
            <a:r>
              <a:rPr lang="en-US" dirty="0"/>
              <a:t>Overestimating small probabilities</a:t>
            </a:r>
          </a:p>
        </p:txBody>
      </p:sp>
    </p:spTree>
    <p:extLst>
      <p:ext uri="{BB962C8B-B14F-4D97-AF65-F5344CB8AC3E}">
        <p14:creationId xmlns:p14="http://schemas.microsoft.com/office/powerpoint/2010/main" val="277943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Overestimating small probabilities</a:t>
            </a:r>
            <a:endParaRPr lang="en-US" dirty="0"/>
          </a:p>
        </p:txBody>
      </p:sp>
      <p:sp>
        <p:nvSpPr>
          <p:cNvPr id="3" name="Content Placeholder 2"/>
          <p:cNvSpPr>
            <a:spLocks noGrp="1"/>
          </p:cNvSpPr>
          <p:nvPr>
            <p:ph idx="1"/>
          </p:nvPr>
        </p:nvSpPr>
        <p:spPr/>
        <p:txBody>
          <a:bodyPr/>
          <a:lstStyle/>
          <a:p>
            <a:r>
              <a:rPr lang="en-US" dirty="0" smtClean="0"/>
              <a:t>Media tends to </a:t>
            </a:r>
            <a:r>
              <a:rPr lang="en-US" dirty="0" smtClean="0"/>
              <a:t>instill unnecessary fear among viewers</a:t>
            </a:r>
          </a:p>
          <a:p>
            <a:pPr fontAlgn="base"/>
            <a:r>
              <a:rPr lang="en-US" dirty="0"/>
              <a:t>Part of the fault lies with how the media runs</a:t>
            </a:r>
          </a:p>
          <a:p>
            <a:pPr fontAlgn="base"/>
            <a:r>
              <a:rPr lang="en-US" dirty="0"/>
              <a:t>Death arising from natural causes are less likely the subject of news reports</a:t>
            </a:r>
          </a:p>
          <a:p>
            <a:pPr fontAlgn="base"/>
            <a:r>
              <a:rPr lang="en-US" dirty="0"/>
              <a:t>The murders/criminals are more likely to receive media attention </a:t>
            </a:r>
            <a:endParaRPr lang="en-US" dirty="0" smtClean="0"/>
          </a:p>
          <a:p>
            <a:pPr fontAlgn="base"/>
            <a:r>
              <a:rPr lang="en-US" dirty="0"/>
              <a:t>Other than media, why SARS and terrorism can strike us with fear it’s partially due to </a:t>
            </a:r>
            <a:br>
              <a:rPr lang="en-US" dirty="0"/>
            </a:br>
            <a:r>
              <a:rPr lang="en-US" dirty="0"/>
              <a:t>- These new events be relatively unknown and new contributing an element of uncertainty in them</a:t>
            </a:r>
            <a:br>
              <a:rPr lang="en-US" dirty="0"/>
            </a:br>
            <a:r>
              <a:rPr lang="en-US" dirty="0"/>
              <a:t>- Uncertainty in this scenario can inflate our perception of danger.</a:t>
            </a:r>
            <a:br>
              <a:rPr lang="en-US" dirty="0"/>
            </a:br>
            <a:r>
              <a:rPr lang="en-US" dirty="0"/>
              <a:t>- We are inclined to accept death from a way that we are accustomed to: old age, chronic diseases, cancer, </a:t>
            </a:r>
            <a:r>
              <a:rPr lang="en-US" dirty="0" err="1"/>
              <a:t>e.t.c</a:t>
            </a:r>
            <a:r>
              <a:rPr lang="en-US" dirty="0"/>
              <a:t> | </a:t>
            </a:r>
          </a:p>
          <a:p>
            <a:pPr fontAlgn="base"/>
            <a:endParaRPr lang="en-US" dirty="0"/>
          </a:p>
        </p:txBody>
      </p:sp>
    </p:spTree>
    <p:extLst>
      <p:ext uri="{BB962C8B-B14F-4D97-AF65-F5344CB8AC3E}">
        <p14:creationId xmlns:p14="http://schemas.microsoft.com/office/powerpoint/2010/main" val="18854571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16688" y="2015967"/>
            <a:ext cx="3584354" cy="1862048"/>
          </a:xfrm>
          <a:prstGeom prst="rect">
            <a:avLst/>
          </a:prstGeom>
          <a:noFill/>
        </p:spPr>
        <p:txBody>
          <a:bodyPr wrap="square" rtlCol="0">
            <a:spAutoFit/>
          </a:bodyPr>
          <a:lstStyle/>
          <a:p>
            <a:pPr algn="ctr"/>
            <a:r>
              <a:rPr lang="en-US" sz="11500" dirty="0" smtClean="0">
                <a:solidFill>
                  <a:schemeClr val="accent6"/>
                </a:solidFill>
                <a:latin typeface="Century Gothic" charset="0"/>
                <a:ea typeface="Century Gothic" charset="0"/>
                <a:cs typeface="Century Gothic" charset="0"/>
              </a:rPr>
              <a:t>3000</a:t>
            </a:r>
            <a:endParaRPr lang="en-US" sz="11500" dirty="0">
              <a:solidFill>
                <a:schemeClr val="accent6"/>
              </a:solidFill>
              <a:latin typeface="Century Gothic" charset="0"/>
              <a:ea typeface="Century Gothic" charset="0"/>
              <a:cs typeface="Century Gothic" charset="0"/>
            </a:endParaRPr>
          </a:p>
        </p:txBody>
      </p:sp>
      <p:sp>
        <p:nvSpPr>
          <p:cNvPr id="15" name="TextBox 14"/>
          <p:cNvSpPr txBox="1"/>
          <p:nvPr/>
        </p:nvSpPr>
        <p:spPr>
          <a:xfrm>
            <a:off x="4234907" y="2285270"/>
            <a:ext cx="2810934" cy="1384995"/>
          </a:xfrm>
          <a:prstGeom prst="rect">
            <a:avLst/>
          </a:prstGeom>
          <a:noFill/>
        </p:spPr>
        <p:txBody>
          <a:bodyPr wrap="square" rtlCol="0">
            <a:spAutoFit/>
          </a:bodyPr>
          <a:lstStyle/>
          <a:p>
            <a:pPr algn="ctr"/>
            <a:r>
              <a:rPr lang="en-US" sz="2800" dirty="0" smtClean="0"/>
              <a:t>Killed </a:t>
            </a:r>
            <a:r>
              <a:rPr lang="en-US" sz="2800" dirty="0" smtClean="0"/>
              <a:t>in the 9/11 terrorist attacks</a:t>
            </a:r>
            <a:endParaRPr lang="en-US" sz="2800" dirty="0"/>
          </a:p>
        </p:txBody>
      </p:sp>
      <p:sp>
        <p:nvSpPr>
          <p:cNvPr id="21" name="TextBox 20"/>
          <p:cNvSpPr txBox="1"/>
          <p:nvPr/>
        </p:nvSpPr>
        <p:spPr>
          <a:xfrm>
            <a:off x="6300772" y="2041703"/>
            <a:ext cx="5943600" cy="1323439"/>
          </a:xfrm>
          <a:prstGeom prst="rect">
            <a:avLst/>
          </a:prstGeom>
          <a:noFill/>
        </p:spPr>
        <p:txBody>
          <a:bodyPr wrap="square" rtlCol="0">
            <a:spAutoFit/>
          </a:bodyPr>
          <a:lstStyle/>
          <a:p>
            <a:pPr algn="ctr"/>
            <a:r>
              <a:rPr lang="en-US" sz="6000" dirty="0" smtClean="0">
                <a:solidFill>
                  <a:schemeClr val="accent4"/>
                </a:solidFill>
                <a:latin typeface="Century Gothic" charset="0"/>
                <a:ea typeface="Century Gothic" charset="0"/>
                <a:cs typeface="Century Gothic" charset="0"/>
              </a:rPr>
              <a:t>1</a:t>
            </a:r>
            <a:r>
              <a:rPr lang="en-US" sz="2800" dirty="0" smtClean="0">
                <a:solidFill>
                  <a:schemeClr val="accent4"/>
                </a:solidFill>
                <a:latin typeface="Century Gothic" charset="0"/>
                <a:ea typeface="Century Gothic" charset="0"/>
                <a:cs typeface="Century Gothic" charset="0"/>
              </a:rPr>
              <a:t> </a:t>
            </a:r>
            <a:r>
              <a:rPr lang="en-US" sz="2800" smtClean="0">
                <a:solidFill>
                  <a:schemeClr val="accent4"/>
                </a:solidFill>
                <a:latin typeface="Century Gothic" charset="0"/>
                <a:ea typeface="Century Gothic" charset="0"/>
                <a:cs typeface="Century Gothic" charset="0"/>
              </a:rPr>
              <a:t>in </a:t>
            </a:r>
            <a:r>
              <a:rPr lang="en-US" sz="8000" smtClean="0">
                <a:solidFill>
                  <a:schemeClr val="accent4"/>
                </a:solidFill>
                <a:latin typeface="Century Gothic" charset="0"/>
                <a:ea typeface="Century Gothic" charset="0"/>
                <a:cs typeface="Century Gothic" charset="0"/>
              </a:rPr>
              <a:t>94</a:t>
            </a:r>
            <a:r>
              <a:rPr lang="en-US" sz="8000" smtClean="0">
                <a:solidFill>
                  <a:schemeClr val="accent4"/>
                </a:solidFill>
                <a:latin typeface="Century Gothic" charset="0"/>
                <a:ea typeface="Century Gothic" charset="0"/>
                <a:cs typeface="Century Gothic" charset="0"/>
              </a:rPr>
              <a:t>,000</a:t>
            </a:r>
            <a:endParaRPr lang="en-US" sz="8000" dirty="0">
              <a:solidFill>
                <a:schemeClr val="accent4"/>
              </a:solidFill>
              <a:latin typeface="Century Gothic" charset="0"/>
              <a:ea typeface="Century Gothic" charset="0"/>
              <a:cs typeface="Century Gothic" charset="0"/>
            </a:endParaRPr>
          </a:p>
        </p:txBody>
      </p:sp>
      <p:sp>
        <p:nvSpPr>
          <p:cNvPr id="22" name="TextBox 21"/>
          <p:cNvSpPr txBox="1"/>
          <p:nvPr/>
        </p:nvSpPr>
        <p:spPr>
          <a:xfrm>
            <a:off x="321139" y="4354488"/>
            <a:ext cx="8697432" cy="1446550"/>
          </a:xfrm>
          <a:prstGeom prst="rect">
            <a:avLst/>
          </a:prstGeom>
          <a:noFill/>
        </p:spPr>
        <p:txBody>
          <a:bodyPr wrap="square" rtlCol="0">
            <a:spAutoFit/>
          </a:bodyPr>
          <a:lstStyle/>
          <a:p>
            <a:pPr algn="ctr"/>
            <a:r>
              <a:rPr lang="en-US" sz="8800" dirty="0" smtClean="0">
                <a:solidFill>
                  <a:srgbClr val="0070C0"/>
                </a:solidFill>
                <a:latin typeface="Century Gothic" charset="0"/>
                <a:ea typeface="Century Gothic" charset="0"/>
                <a:cs typeface="Century Gothic" charset="0"/>
              </a:rPr>
              <a:t>3 weeks worth</a:t>
            </a:r>
            <a:endParaRPr lang="en-US" sz="8800" dirty="0">
              <a:solidFill>
                <a:srgbClr val="0070C0"/>
              </a:solidFill>
              <a:latin typeface="Century Gothic" charset="0"/>
              <a:ea typeface="Century Gothic" charset="0"/>
              <a:cs typeface="Century Gothic" charset="0"/>
            </a:endParaRPr>
          </a:p>
        </p:txBody>
      </p:sp>
      <p:sp>
        <p:nvSpPr>
          <p:cNvPr id="23" name="TextBox 22"/>
          <p:cNvSpPr txBox="1"/>
          <p:nvPr/>
        </p:nvSpPr>
        <p:spPr>
          <a:xfrm>
            <a:off x="8626152" y="4589460"/>
            <a:ext cx="2810934" cy="954107"/>
          </a:xfrm>
          <a:prstGeom prst="rect">
            <a:avLst/>
          </a:prstGeom>
          <a:noFill/>
        </p:spPr>
        <p:txBody>
          <a:bodyPr wrap="square" rtlCol="0">
            <a:spAutoFit/>
          </a:bodyPr>
          <a:lstStyle/>
          <a:p>
            <a:pPr algn="ctr"/>
            <a:r>
              <a:rPr lang="en-US" sz="2800" dirty="0" smtClean="0"/>
              <a:t>Transportation Accidents</a:t>
            </a:r>
            <a:endParaRPr lang="en-US" sz="2800" dirty="0"/>
          </a:p>
        </p:txBody>
      </p:sp>
      <p:sp>
        <p:nvSpPr>
          <p:cNvPr id="24" name="TextBox 23"/>
          <p:cNvSpPr txBox="1"/>
          <p:nvPr/>
        </p:nvSpPr>
        <p:spPr>
          <a:xfrm>
            <a:off x="4064786" y="3490650"/>
            <a:ext cx="4247219" cy="1446550"/>
          </a:xfrm>
          <a:prstGeom prst="rect">
            <a:avLst/>
          </a:prstGeom>
          <a:noFill/>
        </p:spPr>
        <p:txBody>
          <a:bodyPr wrap="square" rtlCol="0">
            <a:spAutoFit/>
          </a:bodyPr>
          <a:lstStyle/>
          <a:p>
            <a:pPr algn="ctr"/>
            <a:r>
              <a:rPr lang="en-US" sz="8800" dirty="0">
                <a:solidFill>
                  <a:srgbClr val="002060"/>
                </a:solidFill>
                <a:latin typeface="Century Gothic" charset="0"/>
                <a:ea typeface="Century Gothic" charset="0"/>
                <a:cs typeface="Century Gothic" charset="0"/>
              </a:rPr>
              <a:t>=</a:t>
            </a:r>
            <a:endParaRPr lang="en-US" sz="8800" dirty="0">
              <a:solidFill>
                <a:srgbClr val="002060"/>
              </a:solidFill>
              <a:latin typeface="Century Gothic" charset="0"/>
              <a:ea typeface="Century Gothic" charset="0"/>
              <a:cs typeface="Century Gothic" charset="0"/>
            </a:endParaRPr>
          </a:p>
        </p:txBody>
      </p:sp>
      <p:sp>
        <p:nvSpPr>
          <p:cNvPr id="25" name="TextBox 24"/>
          <p:cNvSpPr txBox="1"/>
          <p:nvPr/>
        </p:nvSpPr>
        <p:spPr>
          <a:xfrm>
            <a:off x="6300772" y="3148373"/>
            <a:ext cx="5943600" cy="677108"/>
          </a:xfrm>
          <a:prstGeom prst="rect">
            <a:avLst/>
          </a:prstGeom>
          <a:noFill/>
        </p:spPr>
        <p:txBody>
          <a:bodyPr wrap="square" rtlCol="0">
            <a:spAutoFit/>
          </a:bodyPr>
          <a:lstStyle/>
          <a:p>
            <a:pPr algn="ctr"/>
            <a:r>
              <a:rPr lang="en-US" sz="3800" smtClean="0">
                <a:solidFill>
                  <a:schemeClr val="accent4"/>
                </a:solidFill>
                <a:latin typeface="Century Gothic" charset="0"/>
                <a:ea typeface="Century Gothic" charset="0"/>
                <a:cs typeface="Century Gothic" charset="0"/>
              </a:rPr>
              <a:t>living Americans</a:t>
            </a:r>
            <a:endParaRPr lang="en-US" sz="3800" dirty="0">
              <a:solidFill>
                <a:schemeClr val="accent4"/>
              </a:solidFill>
              <a:latin typeface="Century Gothic" charset="0"/>
              <a:ea typeface="Century Gothic" charset="0"/>
              <a:cs typeface="Century Gothic" charset="0"/>
            </a:endParaRPr>
          </a:p>
        </p:txBody>
      </p:sp>
      <p:sp>
        <p:nvSpPr>
          <p:cNvPr id="26" name="Title 1"/>
          <p:cNvSpPr>
            <a:spLocks noGrp="1"/>
          </p:cNvSpPr>
          <p:nvPr>
            <p:ph type="title"/>
          </p:nvPr>
        </p:nvSpPr>
        <p:spPr>
          <a:xfrm>
            <a:off x="321139" y="124501"/>
            <a:ext cx="10058400" cy="1609344"/>
          </a:xfrm>
        </p:spPr>
        <p:txBody>
          <a:bodyPr/>
          <a:lstStyle/>
          <a:p>
            <a:r>
              <a:rPr lang="en-US" dirty="0" smtClean="0"/>
              <a:t>Case study </a:t>
            </a:r>
            <a:r>
              <a:rPr lang="en-US" dirty="0" smtClean="0"/>
              <a:t>3: 9/11 attack</a:t>
            </a:r>
            <a:endParaRPr lang="en-US" dirty="0"/>
          </a:p>
        </p:txBody>
      </p:sp>
      <p:cxnSp>
        <p:nvCxnSpPr>
          <p:cNvPr id="27" name="Straight Connector 26"/>
          <p:cNvCxnSpPr/>
          <p:nvPr/>
        </p:nvCxnSpPr>
        <p:spPr>
          <a:xfrm flipV="1">
            <a:off x="987251" y="1994947"/>
            <a:ext cx="10368000" cy="1"/>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702930" y="1838216"/>
            <a:ext cx="270934" cy="270933"/>
          </a:xfrm>
          <a:prstGeom prst="ellipse">
            <a:avLst/>
          </a:prstGeom>
          <a:solidFill>
            <a:schemeClr val="bg1"/>
          </a:solidFill>
          <a:ln w="285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1247273" y="1859480"/>
            <a:ext cx="270934" cy="270933"/>
          </a:xfrm>
          <a:prstGeom prst="ellipse">
            <a:avLst/>
          </a:prstGeom>
          <a:solidFill>
            <a:schemeClr val="bg1"/>
          </a:solidFill>
          <a:ln w="285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2530" y="1274705"/>
            <a:ext cx="1591733" cy="584775"/>
          </a:xfrm>
          <a:prstGeom prst="rect">
            <a:avLst/>
          </a:prstGeom>
          <a:noFill/>
        </p:spPr>
        <p:txBody>
          <a:bodyPr wrap="square" rtlCol="0">
            <a:spAutoFit/>
          </a:bodyPr>
          <a:lstStyle/>
          <a:p>
            <a:pPr algn="ctr"/>
            <a:r>
              <a:rPr lang="en-US" sz="3200" dirty="0" smtClean="0">
                <a:solidFill>
                  <a:schemeClr val="accent2"/>
                </a:solidFill>
                <a:latin typeface="+mj-lt"/>
              </a:rPr>
              <a:t>2001</a:t>
            </a:r>
            <a:endParaRPr lang="en-US" sz="3200" dirty="0">
              <a:solidFill>
                <a:schemeClr val="accent2"/>
              </a:solidFill>
              <a:latin typeface="+mj-lt"/>
            </a:endParaRPr>
          </a:p>
        </p:txBody>
      </p:sp>
      <p:sp>
        <p:nvSpPr>
          <p:cNvPr id="31" name="TextBox 30"/>
          <p:cNvSpPr txBox="1"/>
          <p:nvPr/>
        </p:nvSpPr>
        <p:spPr>
          <a:xfrm>
            <a:off x="10586873" y="1282596"/>
            <a:ext cx="1591733" cy="584775"/>
          </a:xfrm>
          <a:prstGeom prst="rect">
            <a:avLst/>
          </a:prstGeom>
          <a:noFill/>
        </p:spPr>
        <p:txBody>
          <a:bodyPr wrap="square" rtlCol="0">
            <a:spAutoFit/>
          </a:bodyPr>
          <a:lstStyle/>
          <a:p>
            <a:pPr algn="ctr"/>
            <a:r>
              <a:rPr lang="en-US" sz="3200" dirty="0" smtClean="0">
                <a:solidFill>
                  <a:schemeClr val="accent2"/>
                </a:solidFill>
                <a:latin typeface="+mj-lt"/>
              </a:rPr>
              <a:t>2004</a:t>
            </a:r>
            <a:endParaRPr lang="en-US" sz="3200" dirty="0">
              <a:solidFill>
                <a:schemeClr val="accent2"/>
              </a:solidFill>
              <a:latin typeface="+mj-lt"/>
            </a:endParaRPr>
          </a:p>
        </p:txBody>
      </p:sp>
      <p:cxnSp>
        <p:nvCxnSpPr>
          <p:cNvPr id="32" name="Straight Connector 31"/>
          <p:cNvCxnSpPr/>
          <p:nvPr/>
        </p:nvCxnSpPr>
        <p:spPr>
          <a:xfrm flipV="1">
            <a:off x="5090260" y="5936505"/>
            <a:ext cx="1836000" cy="1"/>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4954773" y="5801039"/>
            <a:ext cx="270934" cy="270933"/>
          </a:xfrm>
          <a:prstGeom prst="ellipse">
            <a:avLst/>
          </a:prstGeom>
          <a:solidFill>
            <a:schemeClr val="bg1"/>
          </a:solidFill>
          <a:ln w="285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6908018" y="5801038"/>
            <a:ext cx="270934" cy="270933"/>
          </a:xfrm>
          <a:prstGeom prst="ellipse">
            <a:avLst/>
          </a:prstGeom>
          <a:solidFill>
            <a:schemeClr val="bg1"/>
          </a:solidFill>
          <a:ln w="285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294373" y="6078785"/>
            <a:ext cx="1591733" cy="584775"/>
          </a:xfrm>
          <a:prstGeom prst="rect">
            <a:avLst/>
          </a:prstGeom>
          <a:noFill/>
        </p:spPr>
        <p:txBody>
          <a:bodyPr wrap="square" rtlCol="0">
            <a:spAutoFit/>
          </a:bodyPr>
          <a:lstStyle/>
          <a:p>
            <a:pPr algn="ctr"/>
            <a:r>
              <a:rPr lang="en-US" sz="3200" dirty="0" smtClean="0">
                <a:solidFill>
                  <a:schemeClr val="accent2"/>
                </a:solidFill>
                <a:latin typeface="+mj-lt"/>
              </a:rPr>
              <a:t>week 1</a:t>
            </a:r>
            <a:endParaRPr lang="en-US" sz="3200" dirty="0">
              <a:solidFill>
                <a:schemeClr val="accent2"/>
              </a:solidFill>
              <a:latin typeface="+mj-lt"/>
            </a:endParaRPr>
          </a:p>
        </p:txBody>
      </p:sp>
      <p:sp>
        <p:nvSpPr>
          <p:cNvPr id="38" name="TextBox 37"/>
          <p:cNvSpPr txBox="1"/>
          <p:nvPr/>
        </p:nvSpPr>
        <p:spPr>
          <a:xfrm>
            <a:off x="6279507" y="6039310"/>
            <a:ext cx="1591733" cy="584775"/>
          </a:xfrm>
          <a:prstGeom prst="rect">
            <a:avLst/>
          </a:prstGeom>
          <a:noFill/>
        </p:spPr>
        <p:txBody>
          <a:bodyPr wrap="square" rtlCol="0">
            <a:spAutoFit/>
          </a:bodyPr>
          <a:lstStyle/>
          <a:p>
            <a:pPr algn="ctr"/>
            <a:r>
              <a:rPr lang="en-US" sz="3200" smtClean="0">
                <a:solidFill>
                  <a:schemeClr val="accent2"/>
                </a:solidFill>
                <a:latin typeface="+mj-lt"/>
              </a:rPr>
              <a:t>week 3</a:t>
            </a:r>
            <a:endParaRPr lang="en-US" sz="3200" dirty="0">
              <a:solidFill>
                <a:schemeClr val="accent2"/>
              </a:solidFill>
              <a:latin typeface="+mj-lt"/>
            </a:endParaRPr>
          </a:p>
        </p:txBody>
      </p:sp>
    </p:spTree>
    <p:extLst>
      <p:ext uri="{BB962C8B-B14F-4D97-AF65-F5344CB8AC3E}">
        <p14:creationId xmlns:p14="http://schemas.microsoft.com/office/powerpoint/2010/main" val="111257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33" grpId="0" animBg="1"/>
      <p:bldP spid="34" grpId="0" animBg="1"/>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Should we always ignore these probabilities?</a:t>
            </a:r>
            <a:endParaRPr lang="en-US" dirty="0"/>
          </a:p>
        </p:txBody>
      </p:sp>
      <p:sp>
        <p:nvSpPr>
          <p:cNvPr id="3" name="Content Placeholder 2"/>
          <p:cNvSpPr>
            <a:spLocks noGrp="1"/>
          </p:cNvSpPr>
          <p:nvPr>
            <p:ph idx="1"/>
          </p:nvPr>
        </p:nvSpPr>
        <p:spPr/>
        <p:txBody>
          <a:bodyPr>
            <a:normAutofit lnSpcReduction="10000"/>
          </a:bodyPr>
          <a:lstStyle/>
          <a:p>
            <a:pPr fontAlgn="base"/>
            <a:r>
              <a:rPr lang="en-US" dirty="0"/>
              <a:t>Introduces about the dilemma of ignoring improbably events </a:t>
            </a:r>
          </a:p>
          <a:p>
            <a:pPr fontAlgn="base"/>
            <a:r>
              <a:rPr lang="en-US" dirty="0"/>
              <a:t>Ignoring the extremely improbable is a sound, rational way to approach </a:t>
            </a:r>
            <a:r>
              <a:rPr lang="en-US" dirty="0" smtClean="0"/>
              <a:t>decisions, </a:t>
            </a:r>
            <a:r>
              <a:rPr lang="en-US" dirty="0"/>
              <a:t>but if we take it to extremes, we might be tempted into recklessness or negligence</a:t>
            </a:r>
          </a:p>
          <a:p>
            <a:r>
              <a:rPr lang="en-US" dirty="0"/>
              <a:t>- Why wear a </a:t>
            </a:r>
            <a:r>
              <a:rPr lang="en-US" dirty="0" smtClean="0"/>
              <a:t>seatbelt </a:t>
            </a:r>
            <a:r>
              <a:rPr lang="en-US" dirty="0"/>
              <a:t>when the odds of dying is low + the duration of drive is </a:t>
            </a:r>
            <a:r>
              <a:rPr lang="en-US" dirty="0" smtClean="0"/>
              <a:t>short</a:t>
            </a:r>
            <a:endParaRPr lang="en-US" dirty="0"/>
          </a:p>
          <a:p>
            <a:r>
              <a:rPr lang="en-US" dirty="0"/>
              <a:t>Thus, we cannot rule out or ignore small probabilities just for the sake of it.</a:t>
            </a:r>
            <a:endParaRPr lang="en-US" dirty="0"/>
          </a:p>
          <a:p>
            <a:pPr fontAlgn="base"/>
            <a:r>
              <a:rPr lang="en-US" dirty="0"/>
              <a:t>Exercise some sound judgement or logic.</a:t>
            </a:r>
          </a:p>
          <a:p>
            <a:pPr fontAlgn="base"/>
            <a:r>
              <a:rPr lang="en-US" dirty="0"/>
              <a:t>Implement precautions to such measures</a:t>
            </a:r>
          </a:p>
          <a:p>
            <a:pPr fontAlgn="base"/>
            <a:r>
              <a:rPr lang="en-US" dirty="0"/>
              <a:t>Deciding a </a:t>
            </a:r>
            <a:r>
              <a:rPr lang="en-US" dirty="0" smtClean="0"/>
              <a:t>probability </a:t>
            </a:r>
            <a:r>
              <a:rPr lang="en-US" dirty="0"/>
              <a:t>is too low to bother responding to can be harmful on </a:t>
            </a:r>
            <a:r>
              <a:rPr lang="en-US" dirty="0" smtClean="0"/>
              <a:t>societal </a:t>
            </a:r>
            <a:r>
              <a:rPr lang="en-US" dirty="0"/>
              <a:t>levels</a:t>
            </a:r>
            <a:br>
              <a:rPr lang="en-US" dirty="0"/>
            </a:br>
            <a:r>
              <a:rPr lang="en-US" dirty="0"/>
              <a:t>- Voting: one might think their vote won’t count or make any difference</a:t>
            </a:r>
          </a:p>
          <a:p>
            <a:r>
              <a:rPr lang="en-US" dirty="0"/>
              <a:t>- Recycling: one might think their efforts are futile</a:t>
            </a:r>
            <a:endParaRPr lang="en-US" dirty="0"/>
          </a:p>
        </p:txBody>
      </p:sp>
    </p:spTree>
    <p:extLst>
      <p:ext uri="{BB962C8B-B14F-4D97-AF65-F5344CB8AC3E}">
        <p14:creationId xmlns:p14="http://schemas.microsoft.com/office/powerpoint/2010/main" val="1998859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flipH="1" flipV="1">
            <a:off x="5926667" y="711200"/>
            <a:ext cx="67730" cy="5621865"/>
          </a:xfrm>
          <a:prstGeom prst="line">
            <a:avLst/>
          </a:prstGeom>
          <a:ln w="34925">
            <a:solidFill>
              <a:srgbClr val="002060">
                <a:alpha val="89000"/>
              </a:srgbClr>
            </a:solidFill>
            <a:prstDash val="sysDot"/>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069848" y="1060365"/>
            <a:ext cx="3976285" cy="1609344"/>
          </a:xfrm>
        </p:spPr>
        <p:txBody>
          <a:bodyPr>
            <a:normAutofit/>
          </a:bodyPr>
          <a:lstStyle/>
          <a:p>
            <a:pPr algn="ctr"/>
            <a:r>
              <a:rPr lang="en-US" dirty="0" smtClean="0"/>
              <a:t>High costs incurred</a:t>
            </a:r>
            <a:endParaRPr lang="en-US" dirty="0"/>
          </a:p>
        </p:txBody>
      </p:sp>
      <p:sp>
        <p:nvSpPr>
          <p:cNvPr id="16" name="Title 1"/>
          <p:cNvSpPr txBox="1">
            <a:spLocks/>
          </p:cNvSpPr>
          <p:nvPr/>
        </p:nvSpPr>
        <p:spPr>
          <a:xfrm>
            <a:off x="6874931" y="1060365"/>
            <a:ext cx="4094819"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dirty="0" smtClean="0"/>
              <a:t>Low costs incurred</a:t>
            </a:r>
            <a:endParaRPr lang="en-US" dirty="0"/>
          </a:p>
        </p:txBody>
      </p:sp>
      <p:sp>
        <p:nvSpPr>
          <p:cNvPr id="17" name="TextBox 16"/>
          <p:cNvSpPr txBox="1"/>
          <p:nvPr/>
        </p:nvSpPr>
        <p:spPr>
          <a:xfrm>
            <a:off x="1440857" y="2754374"/>
            <a:ext cx="3234266" cy="1569660"/>
          </a:xfrm>
          <a:prstGeom prst="rect">
            <a:avLst/>
          </a:prstGeom>
          <a:noFill/>
        </p:spPr>
        <p:txBody>
          <a:bodyPr wrap="square" rtlCol="0">
            <a:spAutoFit/>
          </a:bodyPr>
          <a:lstStyle/>
          <a:p>
            <a:pPr marL="285750" indent="-285750">
              <a:buFont typeface="Arial" charset="0"/>
              <a:buChar char="•"/>
            </a:pPr>
            <a:r>
              <a:rPr lang="en-US" sz="2400" dirty="0" smtClean="0">
                <a:solidFill>
                  <a:schemeClr val="accent1">
                    <a:lumMod val="75000"/>
                  </a:schemeClr>
                </a:solidFill>
                <a:ea typeface="LiHei Pro Medium" charset="-120"/>
                <a:cs typeface="LiHei Pro Medium" charset="-120"/>
              </a:rPr>
              <a:t>Gambling</a:t>
            </a:r>
          </a:p>
          <a:p>
            <a:pPr marL="285750" indent="-285750">
              <a:buFont typeface="Arial" charset="0"/>
              <a:buChar char="•"/>
            </a:pPr>
            <a:r>
              <a:rPr lang="en-US" sz="2400" dirty="0" smtClean="0">
                <a:solidFill>
                  <a:schemeClr val="accent1">
                    <a:lumMod val="75000"/>
                  </a:schemeClr>
                </a:solidFill>
                <a:ea typeface="LiHei Pro Medium" charset="-120"/>
                <a:cs typeface="LiHei Pro Medium" charset="-120"/>
              </a:rPr>
              <a:t>Flight costs</a:t>
            </a:r>
          </a:p>
          <a:p>
            <a:pPr marL="285750" indent="-285750">
              <a:buFont typeface="Arial" charset="0"/>
              <a:buChar char="•"/>
            </a:pPr>
            <a:r>
              <a:rPr lang="en-US" sz="2400" dirty="0" smtClean="0">
                <a:solidFill>
                  <a:schemeClr val="accent1">
                    <a:lumMod val="75000"/>
                  </a:schemeClr>
                </a:solidFill>
                <a:ea typeface="LiHei Pro Medium" charset="-120"/>
                <a:cs typeface="LiHei Pro Medium" charset="-120"/>
              </a:rPr>
              <a:t>Unnecessary worry</a:t>
            </a:r>
          </a:p>
          <a:p>
            <a:pPr marL="285750" indent="-285750">
              <a:buFont typeface="Arial" charset="0"/>
              <a:buChar char="•"/>
            </a:pPr>
            <a:r>
              <a:rPr lang="en-US" sz="2400" dirty="0" smtClean="0">
                <a:solidFill>
                  <a:schemeClr val="accent1">
                    <a:lumMod val="75000"/>
                  </a:schemeClr>
                </a:solidFill>
                <a:ea typeface="LiHei Pro Medium" charset="-120"/>
                <a:cs typeface="LiHei Pro Medium" charset="-120"/>
              </a:rPr>
              <a:t>Relationship threats</a:t>
            </a:r>
          </a:p>
        </p:txBody>
      </p:sp>
      <p:sp>
        <p:nvSpPr>
          <p:cNvPr id="18" name="TextBox 17"/>
          <p:cNvSpPr txBox="1"/>
          <p:nvPr/>
        </p:nvSpPr>
        <p:spPr>
          <a:xfrm>
            <a:off x="7305207" y="2818121"/>
            <a:ext cx="3234266" cy="1200329"/>
          </a:xfrm>
          <a:prstGeom prst="rect">
            <a:avLst/>
          </a:prstGeom>
          <a:noFill/>
        </p:spPr>
        <p:txBody>
          <a:bodyPr wrap="square" rtlCol="0">
            <a:spAutoFit/>
          </a:bodyPr>
          <a:lstStyle/>
          <a:p>
            <a:pPr marL="285750" indent="-285750">
              <a:buFont typeface="Arial" charset="0"/>
              <a:buChar char="•"/>
            </a:pPr>
            <a:r>
              <a:rPr lang="en-US" sz="2400" dirty="0" smtClean="0">
                <a:solidFill>
                  <a:srgbClr val="0070C0"/>
                </a:solidFill>
              </a:rPr>
              <a:t>0 money involved</a:t>
            </a:r>
          </a:p>
          <a:p>
            <a:pPr marL="285750" indent="-285750">
              <a:buFont typeface="Arial" charset="0"/>
              <a:buChar char="•"/>
            </a:pPr>
            <a:r>
              <a:rPr lang="en-US" sz="2400" dirty="0" smtClean="0">
                <a:solidFill>
                  <a:srgbClr val="0070C0"/>
                </a:solidFill>
              </a:rPr>
              <a:t>Safety </a:t>
            </a:r>
            <a:r>
              <a:rPr lang="en-US" sz="2400" dirty="0" smtClean="0">
                <a:solidFill>
                  <a:srgbClr val="0070C0"/>
                </a:solidFill>
              </a:rPr>
              <a:t>purposes</a:t>
            </a:r>
          </a:p>
          <a:p>
            <a:pPr marL="285750" indent="-285750">
              <a:buFont typeface="Arial" charset="0"/>
              <a:buChar char="•"/>
            </a:pPr>
            <a:r>
              <a:rPr lang="en-US" sz="2400" dirty="0" smtClean="0">
                <a:solidFill>
                  <a:srgbClr val="0070C0"/>
                </a:solidFill>
              </a:rPr>
              <a:t>Positive options</a:t>
            </a:r>
            <a:endParaRPr lang="en-US" sz="2400" dirty="0" smtClean="0">
              <a:solidFill>
                <a:srgbClr val="0070C0"/>
              </a:solidFill>
            </a:endParaRPr>
          </a:p>
        </p:txBody>
      </p:sp>
      <p:sp>
        <p:nvSpPr>
          <p:cNvPr id="19" name="TextBox 18"/>
          <p:cNvSpPr txBox="1"/>
          <p:nvPr/>
        </p:nvSpPr>
        <p:spPr>
          <a:xfrm>
            <a:off x="1102952" y="4555066"/>
            <a:ext cx="3910076" cy="1107996"/>
          </a:xfrm>
          <a:prstGeom prst="rect">
            <a:avLst/>
          </a:prstGeom>
          <a:noFill/>
        </p:spPr>
        <p:txBody>
          <a:bodyPr wrap="square" rtlCol="0">
            <a:spAutoFit/>
          </a:bodyPr>
          <a:lstStyle/>
          <a:p>
            <a:pPr algn="ctr"/>
            <a:r>
              <a:rPr lang="en-US" sz="6600" smtClean="0">
                <a:solidFill>
                  <a:schemeClr val="accent5"/>
                </a:solidFill>
                <a:latin typeface="Century Gothic" charset="0"/>
                <a:ea typeface="Century Gothic" charset="0"/>
                <a:cs typeface="Century Gothic" charset="0"/>
              </a:rPr>
              <a:t>IGNORE</a:t>
            </a:r>
            <a:endParaRPr lang="en-US" sz="6600">
              <a:solidFill>
                <a:schemeClr val="accent5"/>
              </a:solidFill>
              <a:latin typeface="Century Gothic" charset="0"/>
              <a:ea typeface="Century Gothic" charset="0"/>
              <a:cs typeface="Century Gothic" charset="0"/>
            </a:endParaRPr>
          </a:p>
        </p:txBody>
      </p:sp>
      <p:sp>
        <p:nvSpPr>
          <p:cNvPr id="20" name="TextBox 19"/>
          <p:cNvSpPr txBox="1"/>
          <p:nvPr/>
        </p:nvSpPr>
        <p:spPr>
          <a:xfrm>
            <a:off x="6967302" y="4324034"/>
            <a:ext cx="3910076" cy="2123658"/>
          </a:xfrm>
          <a:prstGeom prst="rect">
            <a:avLst/>
          </a:prstGeom>
          <a:noFill/>
        </p:spPr>
        <p:txBody>
          <a:bodyPr wrap="square" rtlCol="0">
            <a:spAutoFit/>
          </a:bodyPr>
          <a:lstStyle/>
          <a:p>
            <a:pPr algn="ctr"/>
            <a:r>
              <a:rPr lang="en-US" sz="6600" smtClean="0">
                <a:solidFill>
                  <a:schemeClr val="accent5"/>
                </a:solidFill>
                <a:latin typeface="Century Gothic" charset="0"/>
                <a:ea typeface="Century Gothic" charset="0"/>
                <a:cs typeface="Century Gothic" charset="0"/>
              </a:rPr>
              <a:t>DON’T IGNORE</a:t>
            </a:r>
            <a:endParaRPr lang="en-US" sz="6600">
              <a:solidFill>
                <a:schemeClr val="accent5"/>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805536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87076"/>
            <a:ext cx="11125200" cy="1609344"/>
          </a:xfrm>
        </p:spPr>
        <p:txBody>
          <a:bodyPr>
            <a:normAutofit/>
          </a:bodyPr>
          <a:lstStyle/>
          <a:p>
            <a:r>
              <a:rPr lang="en-US" dirty="0" smtClean="0"/>
              <a:t>Utility function</a:t>
            </a:r>
            <a:endParaRPr lang="en-US" dirty="0"/>
          </a:p>
        </p:txBody>
      </p:sp>
    </p:spTree>
    <p:extLst>
      <p:ext uri="{BB962C8B-B14F-4D97-AF65-F5344CB8AC3E}">
        <p14:creationId xmlns:p14="http://schemas.microsoft.com/office/powerpoint/2010/main" val="1098442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use utility function?</a:t>
            </a:r>
            <a:endParaRPr lang="en-US" dirty="0"/>
          </a:p>
        </p:txBody>
      </p:sp>
      <p:sp>
        <p:nvSpPr>
          <p:cNvPr id="3" name="Content Placeholder 2"/>
          <p:cNvSpPr>
            <a:spLocks noGrp="1"/>
          </p:cNvSpPr>
          <p:nvPr>
            <p:ph idx="1"/>
          </p:nvPr>
        </p:nvSpPr>
        <p:spPr/>
        <p:txBody>
          <a:bodyPr/>
          <a:lstStyle/>
          <a:p>
            <a:r>
              <a:rPr lang="en-US" dirty="0" smtClean="0"/>
              <a:t>Difficult decisions</a:t>
            </a:r>
          </a:p>
          <a:p>
            <a:r>
              <a:rPr lang="en-US" dirty="0" smtClean="0"/>
              <a:t>Both choices has pros and cons</a:t>
            </a:r>
          </a:p>
          <a:p>
            <a:r>
              <a:rPr lang="en-US" dirty="0" smtClean="0"/>
              <a:t>How to weigh the pros and cons? </a:t>
            </a:r>
          </a:p>
          <a:p>
            <a:r>
              <a:rPr lang="en-US" dirty="0" smtClean="0"/>
              <a:t>Sometimes just counting and comparing the number of pros and number of cons you can think of not accurate</a:t>
            </a:r>
          </a:p>
          <a:p>
            <a:r>
              <a:rPr lang="en-US" dirty="0" smtClean="0"/>
              <a:t>Because some cons are more undesirable than other cons, and vice versa for the pros </a:t>
            </a:r>
          </a:p>
          <a:p>
            <a:r>
              <a:rPr lang="en-US" dirty="0" smtClean="0"/>
              <a:t>So you use UF! </a:t>
            </a:r>
          </a:p>
          <a:p>
            <a:r>
              <a:rPr lang="en-US" dirty="0" smtClean="0"/>
              <a:t>To quantify your preferences</a:t>
            </a:r>
            <a:endParaRPr lang="en-US" dirty="0"/>
          </a:p>
        </p:txBody>
      </p:sp>
    </p:spTree>
    <p:extLst>
      <p:ext uri="{BB962C8B-B14F-4D97-AF65-F5344CB8AC3E}">
        <p14:creationId xmlns:p14="http://schemas.microsoft.com/office/powerpoint/2010/main" val="16639964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587076"/>
            <a:ext cx="11125200" cy="1609344"/>
          </a:xfrm>
        </p:spPr>
        <p:txBody>
          <a:bodyPr>
            <a:normAutofit/>
          </a:bodyPr>
          <a:lstStyle/>
          <a:p>
            <a:r>
              <a:rPr lang="en-US" dirty="0"/>
              <a:t>How to quantify your preference? </a:t>
            </a:r>
          </a:p>
        </p:txBody>
      </p:sp>
    </p:spTree>
    <p:extLst>
      <p:ext uri="{BB962C8B-B14F-4D97-AF65-F5344CB8AC3E}">
        <p14:creationId xmlns:p14="http://schemas.microsoft.com/office/powerpoint/2010/main" val="8143961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on how to quantify</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98744577"/>
              </p:ext>
            </p:extLst>
          </p:nvPr>
        </p:nvGraphicFramePr>
        <p:xfrm>
          <a:off x="1069848" y="2093975"/>
          <a:ext cx="10058400" cy="4180215"/>
        </p:xfrm>
        <a:graphic>
          <a:graphicData uri="http://schemas.openxmlformats.org/drawingml/2006/table">
            <a:tbl>
              <a:tblPr firstRow="1" bandRow="1">
                <a:tableStyleId>{5C22544A-7EE6-4342-B048-85BDC9FD1C3A}</a:tableStyleId>
              </a:tblPr>
              <a:tblGrid>
                <a:gridCol w="2514600"/>
                <a:gridCol w="2514600"/>
                <a:gridCol w="2514600"/>
                <a:gridCol w="2514600"/>
              </a:tblGrid>
              <a:tr h="1297066">
                <a:tc>
                  <a:txBody>
                    <a:bodyPr/>
                    <a:lstStyle/>
                    <a:p>
                      <a:pPr algn="ctr"/>
                      <a:r>
                        <a:rPr lang="en-US" sz="3400" b="0" dirty="0" smtClean="0">
                          <a:solidFill>
                            <a:schemeClr val="tx2"/>
                          </a:solidFill>
                          <a:latin typeface="+mj-lt"/>
                        </a:rPr>
                        <a:t>Watching a movie</a:t>
                      </a:r>
                      <a:endParaRPr lang="en-US" sz="3400" b="0" dirty="0">
                        <a:solidFill>
                          <a:schemeClr val="tx2"/>
                        </a:solidFill>
                        <a:latin typeface="+mj-lt"/>
                      </a:endParaRPr>
                    </a:p>
                  </a:txBody>
                  <a:tcPr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a:r>
                        <a:rPr lang="en-US" sz="4000" b="0" dirty="0" smtClean="0">
                          <a:solidFill>
                            <a:srgbClr val="00B050"/>
                          </a:solidFill>
                          <a:latin typeface="Century Gothic" charset="0"/>
                          <a:ea typeface="Century Gothic" charset="0"/>
                          <a:cs typeface="Century Gothic" charset="0"/>
                        </a:rPr>
                        <a:t>+</a:t>
                      </a:r>
                      <a:r>
                        <a:rPr lang="en-US" sz="4000" b="0" baseline="0" dirty="0" smtClean="0">
                          <a:solidFill>
                            <a:srgbClr val="00B050"/>
                          </a:solidFill>
                          <a:latin typeface="Century Gothic" charset="0"/>
                          <a:ea typeface="Century Gothic" charset="0"/>
                          <a:cs typeface="Century Gothic" charset="0"/>
                        </a:rPr>
                        <a:t>10</a:t>
                      </a:r>
                      <a:endParaRPr lang="en-US" sz="4000" b="0" dirty="0">
                        <a:solidFill>
                          <a:srgbClr val="00B050"/>
                        </a:solidFill>
                        <a:latin typeface="Century Gothic" charset="0"/>
                        <a:ea typeface="Century Gothic" charset="0"/>
                        <a:cs typeface="Century Gothic" charset="0"/>
                      </a:endParaRPr>
                    </a:p>
                  </a:txBody>
                  <a:tcPr anchor="ctr">
                    <a:lnL w="12700" cap="flat" cmpd="sng" algn="ctr">
                      <a:no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no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a:r>
                        <a:rPr lang="en-US" sz="3400" b="0" dirty="0" smtClean="0">
                          <a:solidFill>
                            <a:schemeClr val="tx2"/>
                          </a:solidFill>
                          <a:latin typeface="+mj-lt"/>
                        </a:rPr>
                        <a:t>Stubbing your toe</a:t>
                      </a:r>
                      <a:endParaRPr lang="en-US" sz="3400" b="0" dirty="0">
                        <a:solidFill>
                          <a:schemeClr val="tx2"/>
                        </a:solidFill>
                        <a:latin typeface="+mj-lt"/>
                      </a:endParaRPr>
                    </a:p>
                  </a:txBody>
                  <a:tcPr anchor="ctr">
                    <a:lnL w="12700" cap="flat" cmpd="sng" algn="ctr">
                      <a:solidFill>
                        <a:schemeClr val="tx1"/>
                      </a:solid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a:r>
                        <a:rPr lang="en-US" sz="4800" b="0" dirty="0" smtClean="0">
                          <a:solidFill>
                            <a:schemeClr val="accent1"/>
                          </a:solidFill>
                          <a:latin typeface="Century Gothic" charset="0"/>
                          <a:ea typeface="Century Gothic" charset="0"/>
                          <a:cs typeface="Century Gothic" charset="0"/>
                        </a:rPr>
                        <a:t>-10</a:t>
                      </a:r>
                      <a:endParaRPr lang="en-US" sz="4800" b="0" dirty="0">
                        <a:solidFill>
                          <a:schemeClr val="accent1"/>
                        </a:solidFill>
                        <a:latin typeface="Century Gothic" charset="0"/>
                        <a:ea typeface="Century Gothic" charset="0"/>
                        <a:cs typeface="Century Gothic" charset="0"/>
                      </a:endParaRPr>
                    </a:p>
                  </a:txBody>
                  <a:tcPr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solidFill>
                        <a:schemeClr val="tx1"/>
                      </a:solidFill>
                      <a:prstDash val="dot"/>
                      <a:round/>
                      <a:headEnd type="none" w="med" len="med"/>
                      <a:tailEnd type="none" w="med" len="med"/>
                    </a:lnB>
                    <a:noFill/>
                  </a:tcPr>
                </a:tc>
              </a:tr>
              <a:tr h="1536482">
                <a:tc>
                  <a:txBody>
                    <a:bodyPr/>
                    <a:lstStyle/>
                    <a:p>
                      <a:pPr algn="ctr"/>
                      <a:r>
                        <a:rPr lang="en-US" sz="3400" b="0" dirty="0" smtClean="0">
                          <a:solidFill>
                            <a:schemeClr val="tx2"/>
                          </a:solidFill>
                          <a:latin typeface="+mj-lt"/>
                        </a:rPr>
                        <a:t>Watching</a:t>
                      </a:r>
                      <a:r>
                        <a:rPr lang="en-US" sz="3400" b="0" baseline="0" dirty="0" smtClean="0">
                          <a:solidFill>
                            <a:schemeClr val="tx2"/>
                          </a:solidFill>
                          <a:latin typeface="+mj-lt"/>
                        </a:rPr>
                        <a:t> a good movie</a:t>
                      </a:r>
                      <a:endParaRPr lang="en-US" sz="3400" b="0" dirty="0">
                        <a:solidFill>
                          <a:schemeClr val="tx2"/>
                        </a:solidFill>
                        <a:latin typeface="+mj-lt"/>
                      </a:endParaRPr>
                    </a:p>
                  </a:txBody>
                  <a:tcPr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a:r>
                        <a:rPr lang="en-US" sz="4000" dirty="0" smtClean="0">
                          <a:solidFill>
                            <a:srgbClr val="00B050"/>
                          </a:solidFill>
                          <a:latin typeface="Century Gothic" charset="0"/>
                          <a:ea typeface="Century Gothic" charset="0"/>
                          <a:cs typeface="Century Gothic" charset="0"/>
                        </a:rPr>
                        <a:t>+20</a:t>
                      </a:r>
                      <a:endParaRPr lang="en-US" sz="4000" dirty="0">
                        <a:solidFill>
                          <a:srgbClr val="00B050"/>
                        </a:solidFill>
                        <a:latin typeface="Century Gothic" charset="0"/>
                        <a:ea typeface="Century Gothic" charset="0"/>
                        <a:cs typeface="Century Gothic" charset="0"/>
                      </a:endParaRPr>
                    </a:p>
                  </a:txBody>
                  <a:tcPr anchor="ctr">
                    <a:lnL w="12700" cap="flat" cmpd="sng" algn="ctr">
                      <a:no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a:r>
                        <a:rPr lang="en-US" sz="3400" b="0" dirty="0" smtClean="0">
                          <a:solidFill>
                            <a:schemeClr val="tx2"/>
                          </a:solidFill>
                          <a:latin typeface="+mj-lt"/>
                        </a:rPr>
                        <a:t>Getting a headache</a:t>
                      </a:r>
                      <a:endParaRPr lang="en-US" sz="3400" b="0" dirty="0">
                        <a:solidFill>
                          <a:schemeClr val="tx2"/>
                        </a:solidFill>
                        <a:latin typeface="+mj-lt"/>
                      </a:endParaRPr>
                    </a:p>
                  </a:txBody>
                  <a:tcPr anchor="ctr">
                    <a:lnL w="12700" cap="flat" cmpd="sng" algn="ctr">
                      <a:solidFill>
                        <a:schemeClr val="tx1"/>
                      </a:solid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a:r>
                        <a:rPr lang="en-US" sz="4800" b="0" dirty="0" smtClean="0">
                          <a:solidFill>
                            <a:schemeClr val="accent1"/>
                          </a:solidFill>
                          <a:latin typeface="Century Gothic" charset="0"/>
                          <a:ea typeface="Century Gothic" charset="0"/>
                          <a:cs typeface="Century Gothic" charset="0"/>
                        </a:rPr>
                        <a:t>-20</a:t>
                      </a:r>
                      <a:endParaRPr lang="en-US" sz="4800" b="0" dirty="0">
                        <a:solidFill>
                          <a:schemeClr val="accent1"/>
                        </a:solidFill>
                        <a:latin typeface="Century Gothic" charset="0"/>
                        <a:ea typeface="Century Gothic" charset="0"/>
                        <a:cs typeface="Century Gothic" charset="0"/>
                      </a:endParaRPr>
                    </a:p>
                  </a:txBody>
                  <a:tcPr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r>
              <a:tr h="1346667">
                <a:tc>
                  <a:txBody>
                    <a:bodyPr/>
                    <a:lstStyle/>
                    <a:p>
                      <a:pPr algn="ctr"/>
                      <a:r>
                        <a:rPr lang="en-US" sz="3400" b="0" dirty="0" smtClean="0">
                          <a:solidFill>
                            <a:schemeClr val="tx2"/>
                          </a:solidFill>
                          <a:latin typeface="+mj-lt"/>
                        </a:rPr>
                        <a:t>Winning the</a:t>
                      </a:r>
                      <a:r>
                        <a:rPr lang="en-US" sz="3400" b="0" baseline="0" dirty="0" smtClean="0">
                          <a:solidFill>
                            <a:schemeClr val="tx2"/>
                          </a:solidFill>
                          <a:latin typeface="+mj-lt"/>
                        </a:rPr>
                        <a:t> </a:t>
                      </a:r>
                      <a:r>
                        <a:rPr lang="en-US" sz="3400" b="0" dirty="0" smtClean="0">
                          <a:solidFill>
                            <a:schemeClr val="tx2"/>
                          </a:solidFill>
                          <a:latin typeface="+mj-lt"/>
                        </a:rPr>
                        <a:t>lottery jackpot</a:t>
                      </a:r>
                      <a:endParaRPr lang="en-US" sz="3400" b="0" dirty="0">
                        <a:solidFill>
                          <a:schemeClr val="tx2"/>
                        </a:solidFill>
                        <a:latin typeface="+mj-lt"/>
                      </a:endParaRPr>
                    </a:p>
                  </a:txBody>
                  <a:tcPr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dot"/>
                      <a:round/>
                      <a:headEnd type="none" w="med" len="med"/>
                      <a:tailEnd type="none" w="med" len="med"/>
                    </a:lnB>
                    <a:noFill/>
                  </a:tcPr>
                </a:tc>
                <a:tc>
                  <a:txBody>
                    <a:bodyPr/>
                    <a:lstStyle/>
                    <a:p>
                      <a:pPr algn="ctr"/>
                      <a:r>
                        <a:rPr lang="en-US" sz="4000" dirty="0" smtClean="0">
                          <a:solidFill>
                            <a:srgbClr val="00B050"/>
                          </a:solidFill>
                          <a:latin typeface="Century Gothic" charset="0"/>
                          <a:ea typeface="Century Gothic" charset="0"/>
                          <a:cs typeface="Century Gothic" charset="0"/>
                        </a:rPr>
                        <a:t>+1000000</a:t>
                      </a:r>
                      <a:endParaRPr lang="en-US" sz="4000" dirty="0">
                        <a:solidFill>
                          <a:srgbClr val="00B050"/>
                        </a:solidFill>
                        <a:latin typeface="Century Gothic" charset="0"/>
                        <a:ea typeface="Century Gothic" charset="0"/>
                        <a:cs typeface="Century Gothic" charset="0"/>
                      </a:endParaRPr>
                    </a:p>
                  </a:txBody>
                  <a:tcPr anchor="ctr">
                    <a:lnL w="12700" cap="flat" cmpd="sng" algn="ctr">
                      <a:no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dot"/>
                      <a:round/>
                      <a:headEnd type="none" w="med" len="med"/>
                      <a:tailEnd type="none" w="med" len="med"/>
                    </a:lnB>
                    <a:noFill/>
                  </a:tcPr>
                </a:tc>
                <a:tc>
                  <a:txBody>
                    <a:bodyPr/>
                    <a:lstStyle/>
                    <a:p>
                      <a:pPr algn="ctr"/>
                      <a:r>
                        <a:rPr lang="en-US" sz="3400" b="0" dirty="0" smtClean="0">
                          <a:solidFill>
                            <a:schemeClr val="tx2"/>
                          </a:solidFill>
                          <a:latin typeface="+mj-lt"/>
                        </a:rPr>
                        <a:t>Getting fired</a:t>
                      </a:r>
                      <a:r>
                        <a:rPr lang="en-US" sz="3400" b="0" baseline="0" dirty="0" smtClean="0">
                          <a:solidFill>
                            <a:schemeClr val="tx2"/>
                          </a:solidFill>
                          <a:latin typeface="+mj-lt"/>
                        </a:rPr>
                        <a:t> form your job</a:t>
                      </a:r>
                      <a:endParaRPr lang="en-US" sz="3400" b="0" dirty="0">
                        <a:solidFill>
                          <a:schemeClr val="tx2"/>
                        </a:solidFill>
                        <a:latin typeface="+mj-lt"/>
                      </a:endParaRPr>
                    </a:p>
                  </a:txBody>
                  <a:tcPr anchor="ctr">
                    <a:lnL w="12700" cap="flat" cmpd="sng" algn="ctr">
                      <a:solidFill>
                        <a:schemeClr val="tx1"/>
                      </a:solid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dot"/>
                      <a:round/>
                      <a:headEnd type="none" w="med" len="med"/>
                      <a:tailEnd type="none" w="med" len="med"/>
                    </a:lnB>
                    <a:noFill/>
                  </a:tcPr>
                </a:tc>
                <a:tc>
                  <a:txBody>
                    <a:bodyPr/>
                    <a:lstStyle/>
                    <a:p>
                      <a:pPr algn="ctr"/>
                      <a:r>
                        <a:rPr lang="en-US" sz="4800" b="0" dirty="0" smtClean="0">
                          <a:solidFill>
                            <a:schemeClr val="accent1"/>
                          </a:solidFill>
                          <a:latin typeface="Century Gothic" charset="0"/>
                          <a:ea typeface="Century Gothic" charset="0"/>
                          <a:cs typeface="Century Gothic" charset="0"/>
                        </a:rPr>
                        <a:t>-1000</a:t>
                      </a:r>
                      <a:endParaRPr lang="en-US" sz="4800" b="0" dirty="0">
                        <a:solidFill>
                          <a:schemeClr val="accent1"/>
                        </a:solidFill>
                        <a:latin typeface="Century Gothic" charset="0"/>
                        <a:ea typeface="Century Gothic" charset="0"/>
                        <a:cs typeface="Century Gothic" charset="0"/>
                      </a:endParaRPr>
                    </a:p>
                  </a:txBody>
                  <a:tcPr anchor="ct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dot"/>
                      <a:round/>
                      <a:headEnd type="none" w="med" len="med"/>
                      <a:tailEnd type="none" w="med" len="med"/>
                    </a:lnB>
                    <a:noFill/>
                  </a:tcPr>
                </a:tc>
              </a:tr>
            </a:tbl>
          </a:graphicData>
        </a:graphic>
      </p:graphicFrame>
    </p:spTree>
    <p:extLst>
      <p:ext uri="{BB962C8B-B14F-4D97-AF65-F5344CB8AC3E}">
        <p14:creationId xmlns:p14="http://schemas.microsoft.com/office/powerpoint/2010/main" val="9575912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208185"/>
            <a:ext cx="10058400" cy="1609344"/>
          </a:xfrm>
        </p:spPr>
        <p:txBody>
          <a:bodyPr/>
          <a:lstStyle/>
          <a:p>
            <a:r>
              <a:rPr lang="en-US" dirty="0" smtClean="0"/>
              <a:t>case study 4: make that phone call</a:t>
            </a:r>
            <a:endParaRPr lang="en-US" dirty="0"/>
          </a:p>
        </p:txBody>
      </p:sp>
      <p:sp>
        <p:nvSpPr>
          <p:cNvPr id="6" name="TextBox 5"/>
          <p:cNvSpPr txBox="1"/>
          <p:nvPr/>
        </p:nvSpPr>
        <p:spPr>
          <a:xfrm>
            <a:off x="768096" y="1763728"/>
            <a:ext cx="10360152" cy="1569660"/>
          </a:xfrm>
          <a:prstGeom prst="rect">
            <a:avLst/>
          </a:prstGeom>
          <a:noFill/>
          <a:ln w="25400" cmpd="sng">
            <a:solidFill>
              <a:schemeClr val="accent1"/>
            </a:solidFill>
            <a:prstDash val="sysDot"/>
          </a:ln>
        </p:spPr>
        <p:txBody>
          <a:bodyPr wrap="square" rtlCol="0">
            <a:spAutoFit/>
          </a:bodyPr>
          <a:lstStyle/>
          <a:p>
            <a:pPr algn="ctr"/>
            <a:r>
              <a:rPr lang="en-US" sz="2400" dirty="0" smtClean="0">
                <a:latin typeface="Century Gothic" charset="0"/>
                <a:ea typeface="Century Gothic" charset="0"/>
                <a:cs typeface="Century Gothic" charset="0"/>
              </a:rPr>
              <a:t>Juan from the finance department seems so nice – and he doesn’t wear a wedding ring. Should you invite him to see your friend’s rock band on Saturday? </a:t>
            </a:r>
            <a:r>
              <a:rPr lang="en-US" sz="2400" dirty="0" smtClean="0">
                <a:latin typeface="Century Gothic" charset="0"/>
                <a:ea typeface="Century Gothic" charset="0"/>
                <a:cs typeface="Century Gothic" charset="0"/>
              </a:rPr>
              <a:t>You decide that </a:t>
            </a:r>
            <a:r>
              <a:rPr lang="en-US" sz="2400" b="1" dirty="0" smtClean="0">
                <a:latin typeface="Century Gothic" charset="0"/>
                <a:ea typeface="Century Gothic" charset="0"/>
                <a:cs typeface="Century Gothic" charset="0"/>
              </a:rPr>
              <a:t>the probability of Juan will accept your invitation = 10%.</a:t>
            </a:r>
            <a:endParaRPr lang="en-US" sz="2400" b="1" dirty="0">
              <a:latin typeface="Century Gothic" charset="0"/>
              <a:ea typeface="Century Gothic" charset="0"/>
              <a:cs typeface="Century Gothic" charset="0"/>
            </a:endParaRPr>
          </a:p>
        </p:txBody>
      </p:sp>
      <p:graphicFrame>
        <p:nvGraphicFramePr>
          <p:cNvPr id="8" name="Content Placeholder 4"/>
          <p:cNvGraphicFramePr>
            <a:graphicFrameLocks/>
          </p:cNvGraphicFramePr>
          <p:nvPr>
            <p:extLst>
              <p:ext uri="{D42A27DB-BD31-4B8C-83A1-F6EECF244321}">
                <p14:modId xmlns:p14="http://schemas.microsoft.com/office/powerpoint/2010/main" val="45088836"/>
              </p:ext>
            </p:extLst>
          </p:nvPr>
        </p:nvGraphicFramePr>
        <p:xfrm>
          <a:off x="1353312" y="3703320"/>
          <a:ext cx="8887968" cy="2699004"/>
        </p:xfrm>
        <a:graphic>
          <a:graphicData uri="http://schemas.openxmlformats.org/drawingml/2006/table">
            <a:tbl>
              <a:tblPr firstRow="1" bandRow="1">
                <a:tableStyleId>{5C22544A-7EE6-4342-B048-85BDC9FD1C3A}</a:tableStyleId>
              </a:tblPr>
              <a:tblGrid>
                <a:gridCol w="3694175"/>
                <a:gridCol w="1755648"/>
                <a:gridCol w="1700784"/>
                <a:gridCol w="1737361"/>
              </a:tblGrid>
              <a:tr h="587502">
                <a:tc>
                  <a:txBody>
                    <a:bodyPr/>
                    <a:lstStyle/>
                    <a:p>
                      <a:pPr algn="ctr"/>
                      <a:endParaRPr lang="en-US" sz="2400" dirty="0">
                        <a:solidFill>
                          <a:schemeClr val="tx1"/>
                        </a:solidFill>
                        <a:latin typeface="Century Gothic" charset="0"/>
                        <a:ea typeface="Century Gothic" charset="0"/>
                        <a:cs typeface="Century Gothic"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smtClean="0">
                          <a:solidFill>
                            <a:schemeClr val="tx1"/>
                          </a:solidFill>
                          <a:latin typeface="Century Gothic" charset="0"/>
                          <a:ea typeface="Century Gothic" charset="0"/>
                          <a:cs typeface="Century Gothic" charset="0"/>
                        </a:rPr>
                        <a:t>Value</a:t>
                      </a:r>
                      <a:r>
                        <a:rPr lang="en-US" sz="2000" baseline="0" dirty="0" smtClean="0">
                          <a:solidFill>
                            <a:schemeClr val="tx1"/>
                          </a:solidFill>
                          <a:latin typeface="Century Gothic" charset="0"/>
                          <a:ea typeface="Century Gothic" charset="0"/>
                          <a:cs typeface="Century Gothic" charset="0"/>
                        </a:rPr>
                        <a:t> w</a:t>
                      </a:r>
                      <a:r>
                        <a:rPr lang="en-US" sz="2000" dirty="0" smtClean="0">
                          <a:solidFill>
                            <a:schemeClr val="tx1"/>
                          </a:solidFill>
                          <a:latin typeface="Century Gothic" charset="0"/>
                          <a:ea typeface="Century Gothic" charset="0"/>
                          <a:cs typeface="Century Gothic" charset="0"/>
                        </a:rPr>
                        <a:t>orth</a:t>
                      </a:r>
                      <a:endParaRPr lang="en-US" sz="2000" dirty="0">
                        <a:solidFill>
                          <a:schemeClr val="tx1"/>
                        </a:solidFill>
                        <a:latin typeface="Century Gothic" charset="0"/>
                        <a:ea typeface="Century Gothic" charset="0"/>
                        <a:cs typeface="Century Goth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smtClean="0">
                          <a:solidFill>
                            <a:schemeClr val="tx1"/>
                          </a:solidFill>
                          <a:latin typeface="Century Gothic" charset="0"/>
                          <a:ea typeface="Century Gothic" charset="0"/>
                          <a:cs typeface="Century Gothic" charset="0"/>
                        </a:rPr>
                        <a:t>Probability</a:t>
                      </a:r>
                      <a:endParaRPr lang="en-US" sz="2000" dirty="0">
                        <a:solidFill>
                          <a:schemeClr val="tx1"/>
                        </a:solidFill>
                        <a:latin typeface="Century Gothic" charset="0"/>
                        <a:ea typeface="Century Gothic" charset="0"/>
                        <a:cs typeface="Century Gothic"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smtClean="0">
                          <a:solidFill>
                            <a:schemeClr val="tx1"/>
                          </a:solidFill>
                          <a:latin typeface="Century Gothic" charset="0"/>
                          <a:ea typeface="Century Gothic" charset="0"/>
                          <a:cs typeface="Century Gothic" charset="0"/>
                        </a:rPr>
                        <a:t>Average U.V.</a:t>
                      </a:r>
                      <a:endParaRPr lang="en-US" sz="2000" dirty="0">
                        <a:solidFill>
                          <a:schemeClr val="tx1"/>
                        </a:solidFill>
                        <a:latin typeface="Century Gothic" charset="0"/>
                        <a:ea typeface="Century Gothic" charset="0"/>
                        <a:cs typeface="Century Gothic" charset="0"/>
                      </a:endParaRPr>
                    </a:p>
                  </a:txBody>
                  <a:tcPr anchor="ctr">
                    <a:lnL w="12700" cap="flat" cmpd="sng" algn="ctr">
                      <a:solidFill>
                        <a:schemeClr val="tx1"/>
                      </a:solidFill>
                      <a:prstDash val="sys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87502">
                <a:tc>
                  <a:txBody>
                    <a:bodyPr/>
                    <a:lstStyle/>
                    <a:p>
                      <a:pPr algn="ctr"/>
                      <a:r>
                        <a:rPr lang="en-US" sz="2400" dirty="0" smtClean="0">
                          <a:latin typeface="Century Gothic" charset="0"/>
                          <a:ea typeface="Century Gothic" charset="0"/>
                          <a:cs typeface="Century Gothic" charset="0"/>
                        </a:rPr>
                        <a:t>Juan</a:t>
                      </a:r>
                      <a:r>
                        <a:rPr lang="en-US" sz="2400" baseline="0" dirty="0" smtClean="0">
                          <a:latin typeface="Century Gothic" charset="0"/>
                          <a:ea typeface="Century Gothic" charset="0"/>
                          <a:cs typeface="Century Gothic" charset="0"/>
                        </a:rPr>
                        <a:t> a</a:t>
                      </a:r>
                      <a:r>
                        <a:rPr lang="en-US" sz="2400" dirty="0" smtClean="0">
                          <a:latin typeface="Century Gothic" charset="0"/>
                          <a:ea typeface="Century Gothic" charset="0"/>
                          <a:cs typeface="Century Gothic" charset="0"/>
                        </a:rPr>
                        <a:t>ccepts </a:t>
                      </a:r>
                      <a:endParaRPr lang="en-US" sz="2400" dirty="0">
                        <a:latin typeface="Century Gothic" charset="0"/>
                        <a:ea typeface="Century Gothic" charset="0"/>
                        <a:cs typeface="Century Gothic"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800" dirty="0" smtClean="0">
                          <a:solidFill>
                            <a:srgbClr val="00B050"/>
                          </a:solidFill>
                          <a:latin typeface="Century Gothic" charset="0"/>
                          <a:ea typeface="Century Gothic" charset="0"/>
                          <a:cs typeface="Century Gothic" charset="0"/>
                        </a:rPr>
                        <a:t>+1000</a:t>
                      </a:r>
                      <a:endParaRPr lang="en-US" sz="2800" dirty="0">
                        <a:solidFill>
                          <a:srgbClr val="00B050"/>
                        </a:solidFill>
                        <a:latin typeface="Century Gothic" charset="0"/>
                        <a:ea typeface="Century Gothic" charset="0"/>
                        <a:cs typeface="Century Goth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800" dirty="0" smtClean="0">
                          <a:latin typeface="Century Gothic" charset="0"/>
                          <a:ea typeface="Century Gothic" charset="0"/>
                          <a:cs typeface="Century Gothic" charset="0"/>
                        </a:rPr>
                        <a:t>10%</a:t>
                      </a:r>
                      <a:endParaRPr lang="en-US" sz="2800" dirty="0">
                        <a:latin typeface="Century Gothic" charset="0"/>
                        <a:ea typeface="Century Gothic" charset="0"/>
                        <a:cs typeface="Century Gothic"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2800" dirty="0" smtClean="0">
                          <a:solidFill>
                            <a:srgbClr val="00B050"/>
                          </a:solidFill>
                          <a:latin typeface="Century Gothic" charset="0"/>
                          <a:ea typeface="Century Gothic" charset="0"/>
                          <a:cs typeface="Century Gothic" charset="0"/>
                        </a:rPr>
                        <a:t>+100</a:t>
                      </a:r>
                      <a:endParaRPr lang="en-US" sz="2800" dirty="0">
                        <a:solidFill>
                          <a:srgbClr val="00B050"/>
                        </a:solidFill>
                        <a:latin typeface="Century Gothic" charset="0"/>
                        <a:ea typeface="Century Gothic" charset="0"/>
                        <a:cs typeface="Century Gothic" charset="0"/>
                      </a:endParaRPr>
                    </a:p>
                  </a:txBody>
                  <a:tcPr anchor="ctr">
                    <a:lnL w="12700" cap="flat" cmpd="sng" algn="ctr">
                      <a:solidFill>
                        <a:schemeClr val="tx1"/>
                      </a:solidFill>
                      <a:prstDash val="sys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587502">
                <a:tc>
                  <a:txBody>
                    <a:bodyPr/>
                    <a:lstStyle/>
                    <a:p>
                      <a:pPr algn="ctr"/>
                      <a:r>
                        <a:rPr lang="en-US" sz="2400" dirty="0" smtClean="0">
                          <a:latin typeface="Century Gothic" charset="0"/>
                          <a:ea typeface="Century Gothic" charset="0"/>
                          <a:cs typeface="Century Gothic" charset="0"/>
                        </a:rPr>
                        <a:t>Juan declines </a:t>
                      </a:r>
                      <a:endParaRPr lang="en-US" sz="1200" baseline="0" dirty="0" smtClean="0">
                        <a:latin typeface="Century Gothic" charset="0"/>
                        <a:ea typeface="Century Gothic" charset="0"/>
                        <a:cs typeface="Century Gothic"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solidFill>
                            <a:schemeClr val="accent1"/>
                          </a:solidFill>
                          <a:latin typeface="Century Gothic" charset="0"/>
                          <a:ea typeface="Century Gothic" charset="0"/>
                          <a:cs typeface="Century Gothic" charset="0"/>
                        </a:rPr>
                        <a:t>-50</a:t>
                      </a:r>
                      <a:endParaRPr lang="en-US" sz="2800" dirty="0">
                        <a:solidFill>
                          <a:schemeClr val="accent1"/>
                        </a:solidFill>
                        <a:latin typeface="Century Gothic" charset="0"/>
                        <a:ea typeface="Century Gothic" charset="0"/>
                        <a:cs typeface="Century Goth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latin typeface="Century Gothic" charset="0"/>
                          <a:ea typeface="Century Gothic" charset="0"/>
                          <a:cs typeface="Century Gothic" charset="0"/>
                        </a:rPr>
                        <a:t>90%</a:t>
                      </a:r>
                      <a:endParaRPr lang="en-US" sz="2800" dirty="0">
                        <a:latin typeface="Century Gothic" charset="0"/>
                        <a:ea typeface="Century Gothic" charset="0"/>
                        <a:cs typeface="Century Gothic"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800" dirty="0" smtClean="0">
                          <a:solidFill>
                            <a:schemeClr val="accent1"/>
                          </a:solidFill>
                          <a:latin typeface="Century Gothic" charset="0"/>
                          <a:ea typeface="Century Gothic" charset="0"/>
                          <a:cs typeface="Century Gothic" charset="0"/>
                        </a:rPr>
                        <a:t>-45</a:t>
                      </a:r>
                      <a:endParaRPr lang="en-US" sz="2800" dirty="0">
                        <a:solidFill>
                          <a:schemeClr val="accent1"/>
                        </a:solidFill>
                        <a:latin typeface="Century Gothic" charset="0"/>
                        <a:ea typeface="Century Gothic" charset="0"/>
                        <a:cs typeface="Century Gothic" charset="0"/>
                      </a:endParaRPr>
                    </a:p>
                  </a:txBody>
                  <a:tcPr anchor="ctr">
                    <a:lnL w="12700" cap="flat" cmpd="sng" algn="ctr">
                      <a:solidFill>
                        <a:schemeClr val="tx1"/>
                      </a:solidFill>
                      <a:prstDash val="sys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53212">
                <a:tc>
                  <a:txBody>
                    <a:bodyPr/>
                    <a:lstStyle/>
                    <a:p>
                      <a:pPr algn="ctr"/>
                      <a:r>
                        <a:rPr lang="en-US" sz="2400" dirty="0" smtClean="0">
                          <a:latin typeface="Century Gothic" charset="0"/>
                          <a:ea typeface="Century Gothic" charset="0"/>
                          <a:cs typeface="Century Gothic" charset="0"/>
                        </a:rPr>
                        <a:t>Net</a:t>
                      </a:r>
                      <a:r>
                        <a:rPr lang="en-US" sz="2400" baseline="0" dirty="0" smtClean="0">
                          <a:latin typeface="Century Gothic" charset="0"/>
                          <a:ea typeface="Century Gothic" charset="0"/>
                          <a:cs typeface="Century Gothic" charset="0"/>
                        </a:rPr>
                        <a:t> Average Utility Value</a:t>
                      </a:r>
                      <a:endParaRPr lang="en-US" sz="2400" dirty="0">
                        <a:latin typeface="Century Gothic" charset="0"/>
                        <a:ea typeface="Century Gothic" charset="0"/>
                        <a:cs typeface="Century Gothic"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800" dirty="0" smtClean="0">
                          <a:latin typeface="Century Gothic" charset="0"/>
                          <a:ea typeface="Century Gothic" charset="0"/>
                          <a:cs typeface="Century Gothic" charset="0"/>
                        </a:rPr>
                        <a:t>-</a:t>
                      </a:r>
                      <a:endParaRPr lang="en-US" sz="2800" dirty="0">
                        <a:latin typeface="Century Gothic" charset="0"/>
                        <a:ea typeface="Century Gothic" charset="0"/>
                        <a:cs typeface="Century Goth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800" dirty="0" smtClean="0">
                          <a:latin typeface="Century Gothic" charset="0"/>
                          <a:ea typeface="Century Gothic" charset="0"/>
                          <a:cs typeface="Century Gothic" charset="0"/>
                        </a:rPr>
                        <a:t>-</a:t>
                      </a:r>
                      <a:endParaRPr lang="en-US" sz="2800" dirty="0">
                        <a:latin typeface="Century Gothic" charset="0"/>
                        <a:ea typeface="Century Gothic" charset="0"/>
                        <a:cs typeface="Century Gothic"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2800" dirty="0" smtClean="0">
                          <a:solidFill>
                            <a:srgbClr val="00B050"/>
                          </a:solidFill>
                          <a:latin typeface="Century Gothic" charset="0"/>
                          <a:ea typeface="Century Gothic" charset="0"/>
                          <a:cs typeface="Century Gothic" charset="0"/>
                        </a:rPr>
                        <a:t>+55</a:t>
                      </a:r>
                      <a:endParaRPr lang="en-US" sz="2800" dirty="0">
                        <a:solidFill>
                          <a:srgbClr val="00B050"/>
                        </a:solidFill>
                        <a:latin typeface="Century Gothic" charset="0"/>
                        <a:ea typeface="Century Gothic" charset="0"/>
                        <a:cs typeface="Century Gothic" charset="0"/>
                      </a:endParaRPr>
                    </a:p>
                  </a:txBody>
                  <a:tcPr anchor="ctr">
                    <a:lnL w="12700" cap="flat" cmpd="sng" algn="ctr">
                      <a:solidFill>
                        <a:schemeClr val="tx1"/>
                      </a:solidFill>
                      <a:prstDash val="sys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pic>
        <p:nvPicPr>
          <p:cNvPr id="3" name="Picture 2"/>
          <p:cNvPicPr>
            <a:picLocks noChangeAspect="1"/>
          </p:cNvPicPr>
          <p:nvPr/>
        </p:nvPicPr>
        <p:blipFill>
          <a:blip r:embed="rId2"/>
          <a:stretch>
            <a:fillRect/>
          </a:stretch>
        </p:blipFill>
        <p:spPr>
          <a:xfrm>
            <a:off x="10378062" y="4302636"/>
            <a:ext cx="1500372" cy="1500372"/>
          </a:xfrm>
          <a:prstGeom prst="rect">
            <a:avLst/>
          </a:prstGeom>
        </p:spPr>
      </p:pic>
    </p:spTree>
    <p:extLst>
      <p:ext uri="{BB962C8B-B14F-4D97-AF65-F5344CB8AC3E}">
        <p14:creationId xmlns:p14="http://schemas.microsoft.com/office/powerpoint/2010/main" val="26954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135" y="366099"/>
            <a:ext cx="10058400" cy="1609344"/>
          </a:xfrm>
        </p:spPr>
        <p:txBody>
          <a:bodyPr/>
          <a:lstStyle/>
          <a:p>
            <a:pPr algn="ctr"/>
            <a:r>
              <a:rPr lang="en-US" dirty="0" smtClean="0"/>
              <a:t>Guide to decision making - outline</a:t>
            </a:r>
            <a:endParaRPr lang="en-US" dirty="0"/>
          </a:p>
        </p:txBody>
      </p:sp>
      <p:graphicFrame>
        <p:nvGraphicFramePr>
          <p:cNvPr id="5" name="Diagram 4"/>
          <p:cNvGraphicFramePr/>
          <p:nvPr>
            <p:extLst>
              <p:ext uri="{D42A27DB-BD31-4B8C-83A1-F6EECF244321}">
                <p14:modId xmlns:p14="http://schemas.microsoft.com/office/powerpoint/2010/main" val="2063936098"/>
              </p:ext>
            </p:extLst>
          </p:nvPr>
        </p:nvGraphicFramePr>
        <p:xfrm>
          <a:off x="1270002" y="1975443"/>
          <a:ext cx="999066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97316" y="2022794"/>
            <a:ext cx="742018" cy="4278094"/>
          </a:xfrm>
          <a:prstGeom prst="rect">
            <a:avLst/>
          </a:prstGeom>
          <a:noFill/>
        </p:spPr>
        <p:txBody>
          <a:bodyPr wrap="square" rtlCol="0">
            <a:spAutoFit/>
          </a:bodyPr>
          <a:lstStyle/>
          <a:p>
            <a:r>
              <a:rPr lang="en-US" sz="5000" dirty="0" smtClean="0">
                <a:latin typeface="Bauhaus 93" charset="0"/>
                <a:ea typeface="Bauhaus 93" charset="0"/>
                <a:cs typeface="Bauhaus 93" charset="0"/>
              </a:rPr>
              <a:t>1</a:t>
            </a:r>
          </a:p>
          <a:p>
            <a:endParaRPr lang="en-US" sz="5000" dirty="0">
              <a:latin typeface="Bauhaus 93" charset="0"/>
              <a:ea typeface="Bauhaus 93" charset="0"/>
              <a:cs typeface="Bauhaus 93" charset="0"/>
            </a:endParaRPr>
          </a:p>
          <a:p>
            <a:r>
              <a:rPr lang="en-US" sz="5000" dirty="0" smtClean="0">
                <a:latin typeface="Bauhaus 93" charset="0"/>
                <a:ea typeface="Bauhaus 93" charset="0"/>
                <a:cs typeface="Bauhaus 93" charset="0"/>
              </a:rPr>
              <a:t>2</a:t>
            </a:r>
          </a:p>
          <a:p>
            <a:endParaRPr lang="en-US" sz="7200" dirty="0">
              <a:latin typeface="Bauhaus 93" charset="0"/>
              <a:ea typeface="Bauhaus 93" charset="0"/>
              <a:cs typeface="Bauhaus 93" charset="0"/>
            </a:endParaRPr>
          </a:p>
          <a:p>
            <a:r>
              <a:rPr lang="en-US" sz="5000" dirty="0" smtClean="0">
                <a:latin typeface="Bauhaus 93" charset="0"/>
                <a:ea typeface="Bauhaus 93" charset="0"/>
                <a:cs typeface="Bauhaus 93" charset="0"/>
              </a:rPr>
              <a:t>3</a:t>
            </a:r>
            <a:endParaRPr lang="en-US" sz="5000" dirty="0">
              <a:latin typeface="Bauhaus 93" charset="0"/>
              <a:ea typeface="Bauhaus 93" charset="0"/>
              <a:cs typeface="Bauhaus 93" charset="0"/>
            </a:endParaRPr>
          </a:p>
        </p:txBody>
      </p:sp>
    </p:spTree>
    <p:extLst>
      <p:ext uri="{BB962C8B-B14F-4D97-AF65-F5344CB8AC3E}">
        <p14:creationId xmlns:p14="http://schemas.microsoft.com/office/powerpoint/2010/main" val="3708472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150876"/>
            <a:ext cx="10058400" cy="1609344"/>
          </a:xfrm>
        </p:spPr>
        <p:txBody>
          <a:bodyPr/>
          <a:lstStyle/>
          <a:p>
            <a:r>
              <a:rPr lang="en-US" dirty="0" smtClean="0"/>
              <a:t>case study 5: insurance assurance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69878776"/>
              </p:ext>
            </p:extLst>
          </p:nvPr>
        </p:nvGraphicFramePr>
        <p:xfrm>
          <a:off x="1100470" y="3575729"/>
          <a:ext cx="9726026" cy="2551176"/>
        </p:xfrm>
        <a:graphic>
          <a:graphicData uri="http://schemas.openxmlformats.org/drawingml/2006/table">
            <a:tbl>
              <a:tblPr firstRow="1" bandRow="1">
                <a:tableStyleId>{5C22544A-7EE6-4342-B048-85BDC9FD1C3A}</a:tableStyleId>
              </a:tblPr>
              <a:tblGrid>
                <a:gridCol w="4042504"/>
                <a:gridCol w="1921190"/>
                <a:gridCol w="1861153"/>
                <a:gridCol w="1901179"/>
              </a:tblGrid>
              <a:tr h="587502">
                <a:tc>
                  <a:txBody>
                    <a:bodyPr/>
                    <a:lstStyle/>
                    <a:p>
                      <a:pPr algn="ctr"/>
                      <a:endParaRPr lang="en-US" sz="2400" dirty="0">
                        <a:solidFill>
                          <a:schemeClr val="tx1"/>
                        </a:solidFill>
                        <a:latin typeface="Century Gothic" charset="0"/>
                        <a:ea typeface="Century Gothic" charset="0"/>
                        <a:cs typeface="Century Gothic"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smtClean="0">
                          <a:solidFill>
                            <a:schemeClr val="tx1"/>
                          </a:solidFill>
                          <a:latin typeface="Century Gothic" charset="0"/>
                          <a:ea typeface="Century Gothic" charset="0"/>
                          <a:cs typeface="Century Gothic" charset="0"/>
                        </a:rPr>
                        <a:t>Value</a:t>
                      </a:r>
                      <a:r>
                        <a:rPr lang="en-US" sz="2000" baseline="0" dirty="0" smtClean="0">
                          <a:solidFill>
                            <a:schemeClr val="tx1"/>
                          </a:solidFill>
                          <a:latin typeface="Century Gothic" charset="0"/>
                          <a:ea typeface="Century Gothic" charset="0"/>
                          <a:cs typeface="Century Gothic" charset="0"/>
                        </a:rPr>
                        <a:t> w</a:t>
                      </a:r>
                      <a:r>
                        <a:rPr lang="en-US" sz="2000" dirty="0" smtClean="0">
                          <a:solidFill>
                            <a:schemeClr val="tx1"/>
                          </a:solidFill>
                          <a:latin typeface="Century Gothic" charset="0"/>
                          <a:ea typeface="Century Gothic" charset="0"/>
                          <a:cs typeface="Century Gothic" charset="0"/>
                        </a:rPr>
                        <a:t>orth</a:t>
                      </a:r>
                      <a:endParaRPr lang="en-US" sz="2000" dirty="0">
                        <a:solidFill>
                          <a:schemeClr val="tx1"/>
                        </a:solidFill>
                        <a:latin typeface="Century Gothic" charset="0"/>
                        <a:ea typeface="Century Gothic" charset="0"/>
                        <a:cs typeface="Century Goth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smtClean="0">
                          <a:solidFill>
                            <a:schemeClr val="tx1"/>
                          </a:solidFill>
                          <a:latin typeface="Century Gothic" charset="0"/>
                          <a:ea typeface="Century Gothic" charset="0"/>
                          <a:cs typeface="Century Gothic" charset="0"/>
                        </a:rPr>
                        <a:t>Probability</a:t>
                      </a:r>
                      <a:endParaRPr lang="en-US" sz="2000" dirty="0">
                        <a:solidFill>
                          <a:schemeClr val="tx1"/>
                        </a:solidFill>
                        <a:latin typeface="Century Gothic" charset="0"/>
                        <a:ea typeface="Century Gothic" charset="0"/>
                        <a:cs typeface="Century Gothic"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smtClean="0">
                          <a:solidFill>
                            <a:schemeClr val="tx1"/>
                          </a:solidFill>
                          <a:latin typeface="Century Gothic" charset="0"/>
                          <a:ea typeface="Century Gothic" charset="0"/>
                          <a:cs typeface="Century Gothic" charset="0"/>
                        </a:rPr>
                        <a:t>Average U.V.</a:t>
                      </a:r>
                      <a:endParaRPr lang="en-US" sz="2000" dirty="0">
                        <a:solidFill>
                          <a:schemeClr val="tx1"/>
                        </a:solidFill>
                        <a:latin typeface="Century Gothic" charset="0"/>
                        <a:ea typeface="Century Gothic" charset="0"/>
                        <a:cs typeface="Century Gothic" charset="0"/>
                      </a:endParaRPr>
                    </a:p>
                  </a:txBody>
                  <a:tcPr anchor="ctr">
                    <a:lnL w="12700" cap="flat" cmpd="sng" algn="ctr">
                      <a:solidFill>
                        <a:schemeClr val="tx1"/>
                      </a:solidFill>
                      <a:prstDash val="sys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87502">
                <a:tc>
                  <a:txBody>
                    <a:bodyPr/>
                    <a:lstStyle/>
                    <a:p>
                      <a:pPr algn="ctr"/>
                      <a:r>
                        <a:rPr lang="en-US" sz="2400" dirty="0" smtClean="0">
                          <a:latin typeface="Century Gothic" charset="0"/>
                          <a:ea typeface="Century Gothic" charset="0"/>
                          <a:cs typeface="Century Gothic" charset="0"/>
                        </a:rPr>
                        <a:t>Possibly</a:t>
                      </a:r>
                      <a:r>
                        <a:rPr lang="en-US" sz="2400" baseline="0" dirty="0" smtClean="0">
                          <a:latin typeface="Century Gothic" charset="0"/>
                          <a:ea typeface="Century Gothic" charset="0"/>
                          <a:cs typeface="Century Gothic" charset="0"/>
                        </a:rPr>
                        <a:t> a</a:t>
                      </a:r>
                      <a:r>
                        <a:rPr lang="en-US" sz="2400" dirty="0" smtClean="0">
                          <a:latin typeface="Century Gothic" charset="0"/>
                          <a:ea typeface="Century Gothic" charset="0"/>
                          <a:cs typeface="Century Gothic" charset="0"/>
                        </a:rPr>
                        <a:t>voiding a major disaster</a:t>
                      </a:r>
                      <a:endParaRPr lang="en-US" sz="2400" dirty="0">
                        <a:latin typeface="Century Gothic" charset="0"/>
                        <a:ea typeface="Century Gothic" charset="0"/>
                        <a:cs typeface="Century Gothic"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800" dirty="0" smtClean="0">
                          <a:solidFill>
                            <a:srgbClr val="00B050"/>
                          </a:solidFill>
                          <a:latin typeface="Century Gothic" charset="0"/>
                          <a:ea typeface="Century Gothic" charset="0"/>
                          <a:cs typeface="Century Gothic" charset="0"/>
                        </a:rPr>
                        <a:t>+500,000</a:t>
                      </a:r>
                      <a:endParaRPr lang="en-US" sz="2800" dirty="0">
                        <a:solidFill>
                          <a:srgbClr val="00B050"/>
                        </a:solidFill>
                        <a:latin typeface="Century Gothic" charset="0"/>
                        <a:ea typeface="Century Gothic" charset="0"/>
                        <a:cs typeface="Century Goth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800" dirty="0" smtClean="0">
                          <a:latin typeface="Century Gothic" charset="0"/>
                          <a:ea typeface="Century Gothic" charset="0"/>
                          <a:cs typeface="Century Gothic" charset="0"/>
                        </a:rPr>
                        <a:t>1/200</a:t>
                      </a:r>
                      <a:endParaRPr lang="en-US" sz="2800" dirty="0">
                        <a:latin typeface="Century Gothic" charset="0"/>
                        <a:ea typeface="Century Gothic" charset="0"/>
                        <a:cs typeface="Century Gothic"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2800" dirty="0" smtClean="0">
                          <a:solidFill>
                            <a:srgbClr val="00B050"/>
                          </a:solidFill>
                          <a:latin typeface="Century Gothic" charset="0"/>
                          <a:ea typeface="Century Gothic" charset="0"/>
                          <a:cs typeface="Century Gothic" charset="0"/>
                        </a:rPr>
                        <a:t>+2500</a:t>
                      </a:r>
                      <a:endParaRPr lang="en-US" sz="2800" dirty="0">
                        <a:solidFill>
                          <a:srgbClr val="00B050"/>
                        </a:solidFill>
                        <a:latin typeface="Century Gothic" charset="0"/>
                        <a:ea typeface="Century Gothic" charset="0"/>
                        <a:cs typeface="Century Gothic" charset="0"/>
                      </a:endParaRPr>
                    </a:p>
                  </a:txBody>
                  <a:tcPr anchor="ctr">
                    <a:lnL w="12700" cap="flat" cmpd="sng" algn="ctr">
                      <a:solidFill>
                        <a:schemeClr val="tx1"/>
                      </a:solidFill>
                      <a:prstDash val="sys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587502">
                <a:tc>
                  <a:txBody>
                    <a:bodyPr/>
                    <a:lstStyle/>
                    <a:p>
                      <a:pPr algn="ctr"/>
                      <a:r>
                        <a:rPr lang="en-US" sz="2400" dirty="0" smtClean="0">
                          <a:latin typeface="Century Gothic" charset="0"/>
                          <a:ea typeface="Century Gothic" charset="0"/>
                          <a:cs typeface="Century Gothic" charset="0"/>
                        </a:rPr>
                        <a:t>Paying $800/year</a:t>
                      </a:r>
                      <a:endParaRPr lang="en-US" sz="2400" dirty="0">
                        <a:latin typeface="Century Gothic" charset="0"/>
                        <a:ea typeface="Century Gothic" charset="0"/>
                        <a:cs typeface="Century Gothic"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solidFill>
                            <a:schemeClr val="accent1"/>
                          </a:solidFill>
                          <a:latin typeface="Century Gothic" charset="0"/>
                          <a:ea typeface="Century Gothic" charset="0"/>
                          <a:cs typeface="Century Gothic" charset="0"/>
                        </a:rPr>
                        <a:t>-800</a:t>
                      </a:r>
                      <a:endParaRPr lang="en-US" sz="2800" dirty="0">
                        <a:solidFill>
                          <a:schemeClr val="accent1"/>
                        </a:solidFill>
                        <a:latin typeface="Century Gothic" charset="0"/>
                        <a:ea typeface="Century Gothic" charset="0"/>
                        <a:cs typeface="Century Goth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latin typeface="Century Gothic" charset="0"/>
                          <a:ea typeface="Century Gothic" charset="0"/>
                          <a:cs typeface="Century Gothic" charset="0"/>
                        </a:rPr>
                        <a:t>-</a:t>
                      </a:r>
                      <a:endParaRPr lang="en-US" sz="2800" dirty="0">
                        <a:latin typeface="Century Gothic" charset="0"/>
                        <a:ea typeface="Century Gothic" charset="0"/>
                        <a:cs typeface="Century Gothic"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800" dirty="0" smtClean="0">
                          <a:solidFill>
                            <a:schemeClr val="accent1"/>
                          </a:solidFill>
                          <a:latin typeface="Century Gothic" charset="0"/>
                          <a:ea typeface="Century Gothic" charset="0"/>
                          <a:cs typeface="Century Gothic" charset="0"/>
                        </a:rPr>
                        <a:t>-800</a:t>
                      </a:r>
                      <a:endParaRPr lang="en-US" sz="2800" dirty="0">
                        <a:solidFill>
                          <a:schemeClr val="accent1"/>
                        </a:solidFill>
                        <a:latin typeface="Century Gothic" charset="0"/>
                        <a:ea typeface="Century Gothic" charset="0"/>
                        <a:cs typeface="Century Gothic" charset="0"/>
                      </a:endParaRPr>
                    </a:p>
                  </a:txBody>
                  <a:tcPr anchor="ctr">
                    <a:lnL w="12700" cap="flat" cmpd="sng" algn="ctr">
                      <a:solidFill>
                        <a:schemeClr val="tx1"/>
                      </a:solidFill>
                      <a:prstDash val="sys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53212">
                <a:tc>
                  <a:txBody>
                    <a:bodyPr/>
                    <a:lstStyle/>
                    <a:p>
                      <a:pPr algn="ctr"/>
                      <a:r>
                        <a:rPr lang="en-US" sz="2400" dirty="0" smtClean="0">
                          <a:latin typeface="Century Gothic" charset="0"/>
                          <a:ea typeface="Century Gothic" charset="0"/>
                          <a:cs typeface="Century Gothic" charset="0"/>
                        </a:rPr>
                        <a:t>Net</a:t>
                      </a:r>
                      <a:r>
                        <a:rPr lang="en-US" sz="2400" baseline="0" dirty="0" smtClean="0">
                          <a:latin typeface="Century Gothic" charset="0"/>
                          <a:ea typeface="Century Gothic" charset="0"/>
                          <a:cs typeface="Century Gothic" charset="0"/>
                        </a:rPr>
                        <a:t> Average Utility Value</a:t>
                      </a:r>
                      <a:endParaRPr lang="en-US" sz="2400" dirty="0">
                        <a:latin typeface="Century Gothic" charset="0"/>
                        <a:ea typeface="Century Gothic" charset="0"/>
                        <a:cs typeface="Century Gothic"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800" dirty="0" smtClean="0">
                          <a:latin typeface="Century Gothic" charset="0"/>
                          <a:ea typeface="Century Gothic" charset="0"/>
                          <a:cs typeface="Century Gothic" charset="0"/>
                        </a:rPr>
                        <a:t>-</a:t>
                      </a:r>
                      <a:endParaRPr lang="en-US" sz="2800" dirty="0">
                        <a:latin typeface="Century Gothic" charset="0"/>
                        <a:ea typeface="Century Gothic" charset="0"/>
                        <a:cs typeface="Century Goth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800" dirty="0" smtClean="0">
                          <a:latin typeface="Century Gothic" charset="0"/>
                          <a:ea typeface="Century Gothic" charset="0"/>
                          <a:cs typeface="Century Gothic" charset="0"/>
                        </a:rPr>
                        <a:t>-</a:t>
                      </a:r>
                      <a:endParaRPr lang="en-US" sz="2800" dirty="0">
                        <a:latin typeface="Century Gothic" charset="0"/>
                        <a:ea typeface="Century Gothic" charset="0"/>
                        <a:cs typeface="Century Gothic"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2800" dirty="0" smtClean="0">
                          <a:solidFill>
                            <a:srgbClr val="00B050"/>
                          </a:solidFill>
                          <a:latin typeface="Century Gothic" charset="0"/>
                          <a:ea typeface="Century Gothic" charset="0"/>
                          <a:cs typeface="Century Gothic" charset="0"/>
                        </a:rPr>
                        <a:t>+1700</a:t>
                      </a:r>
                      <a:endParaRPr lang="en-US" sz="2800" dirty="0">
                        <a:solidFill>
                          <a:srgbClr val="00B050"/>
                        </a:solidFill>
                        <a:latin typeface="Century Gothic" charset="0"/>
                        <a:ea typeface="Century Gothic" charset="0"/>
                        <a:cs typeface="Century Gothic" charset="0"/>
                      </a:endParaRPr>
                    </a:p>
                  </a:txBody>
                  <a:tcPr anchor="ctr">
                    <a:lnL w="12700" cap="flat" cmpd="sng" algn="ctr">
                      <a:solidFill>
                        <a:schemeClr val="tx1"/>
                      </a:solidFill>
                      <a:prstDash val="sys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6" name="TextBox 5"/>
          <p:cNvSpPr txBox="1"/>
          <p:nvPr/>
        </p:nvSpPr>
        <p:spPr>
          <a:xfrm>
            <a:off x="148855" y="1494856"/>
            <a:ext cx="11871145" cy="1938992"/>
          </a:xfrm>
          <a:prstGeom prst="rect">
            <a:avLst/>
          </a:prstGeom>
          <a:noFill/>
          <a:ln w="25400" cmpd="sng">
            <a:solidFill>
              <a:schemeClr val="accent1"/>
            </a:solidFill>
            <a:prstDash val="sysDot"/>
          </a:ln>
        </p:spPr>
        <p:txBody>
          <a:bodyPr wrap="square" rtlCol="0">
            <a:spAutoFit/>
          </a:bodyPr>
          <a:lstStyle/>
          <a:p>
            <a:pPr algn="ctr"/>
            <a:r>
              <a:rPr lang="en-US" sz="2400" dirty="0" smtClean="0">
                <a:latin typeface="Century Gothic" charset="0"/>
                <a:ea typeface="Century Gothic" charset="0"/>
                <a:cs typeface="Century Gothic" charset="0"/>
              </a:rPr>
              <a:t>Suppose that your home insurance costs $800 per year. </a:t>
            </a:r>
          </a:p>
          <a:p>
            <a:pPr algn="ctr"/>
            <a:r>
              <a:rPr lang="en-US" sz="2400" dirty="0" smtClean="0">
                <a:latin typeface="Century Gothic" charset="0"/>
                <a:ea typeface="Century Gothic" charset="0"/>
                <a:cs typeface="Century Gothic" charset="0"/>
              </a:rPr>
              <a:t>Most years: no insurance claims at all </a:t>
            </a:r>
            <a:r>
              <a:rPr lang="en-US" sz="2400" dirty="0" smtClean="0">
                <a:latin typeface="Century Gothic" charset="0"/>
                <a:ea typeface="Century Gothic" charset="0"/>
                <a:cs typeface="Century Gothic" charset="0"/>
                <a:sym typeface="Wingdings"/>
              </a:rPr>
              <a:t> net gain from insurance policy = </a:t>
            </a:r>
            <a:r>
              <a:rPr lang="en-US" sz="2400" dirty="0" smtClean="0">
                <a:solidFill>
                  <a:schemeClr val="accent1"/>
                </a:solidFill>
                <a:latin typeface="Century Gothic" charset="0"/>
                <a:ea typeface="Century Gothic" charset="0"/>
                <a:cs typeface="Century Gothic" charset="0"/>
                <a:sym typeface="Wingdings"/>
              </a:rPr>
              <a:t>-$800</a:t>
            </a:r>
          </a:p>
          <a:p>
            <a:pPr algn="ctr"/>
            <a:r>
              <a:rPr lang="en-US" sz="2400" dirty="0" smtClean="0">
                <a:latin typeface="Century Gothic" charset="0"/>
                <a:ea typeface="Century Gothic" charset="0"/>
                <a:cs typeface="Century Gothic" charset="0"/>
                <a:sym typeface="Wingdings"/>
              </a:rPr>
              <a:t>Once in a while (1 chance in 200) : major home problem   recover a claim of $100000 (on average, </a:t>
            </a:r>
            <a:r>
              <a:rPr lang="en-US" sz="2400" dirty="0" smtClean="0">
                <a:solidFill>
                  <a:srgbClr val="00B050"/>
                </a:solidFill>
                <a:latin typeface="Century Gothic" charset="0"/>
                <a:ea typeface="Century Gothic" charset="0"/>
                <a:cs typeface="Century Gothic" charset="0"/>
                <a:sym typeface="Wingdings"/>
              </a:rPr>
              <a:t>+$500 </a:t>
            </a:r>
            <a:r>
              <a:rPr lang="en-US" sz="2400" dirty="0" smtClean="0">
                <a:latin typeface="Century Gothic" charset="0"/>
                <a:ea typeface="Century Gothic" charset="0"/>
                <a:cs typeface="Century Gothic" charset="0"/>
                <a:sym typeface="Wingdings"/>
              </a:rPr>
              <a:t>per year)</a:t>
            </a:r>
          </a:p>
          <a:p>
            <a:pPr algn="ctr"/>
            <a:r>
              <a:rPr lang="en-US" sz="2400" b="1" dirty="0" smtClean="0">
                <a:latin typeface="Century Gothic" charset="0"/>
                <a:ea typeface="Century Gothic" charset="0"/>
                <a:cs typeface="Century Gothic" charset="0"/>
              </a:rPr>
              <a:t> Monetary wise</a:t>
            </a:r>
            <a:r>
              <a:rPr lang="en-US" sz="2400" dirty="0" smtClean="0">
                <a:latin typeface="Century Gothic" charset="0"/>
                <a:ea typeface="Century Gothic" charset="0"/>
                <a:cs typeface="Century Gothic" charset="0"/>
              </a:rPr>
              <a:t>: </a:t>
            </a:r>
            <a:r>
              <a:rPr lang="en-US" sz="2400" dirty="0" smtClean="0">
                <a:solidFill>
                  <a:schemeClr val="accent1"/>
                </a:solidFill>
                <a:latin typeface="Century Gothic" charset="0"/>
                <a:ea typeface="Century Gothic" charset="0"/>
                <a:cs typeface="Century Gothic" charset="0"/>
              </a:rPr>
              <a:t>-800 </a:t>
            </a:r>
            <a:r>
              <a:rPr lang="en-US" sz="2400" dirty="0" smtClean="0">
                <a:solidFill>
                  <a:srgbClr val="00B050"/>
                </a:solidFill>
                <a:latin typeface="Century Gothic" charset="0"/>
                <a:ea typeface="Century Gothic" charset="0"/>
                <a:cs typeface="Century Gothic" charset="0"/>
              </a:rPr>
              <a:t>+ 500 </a:t>
            </a:r>
            <a:r>
              <a:rPr lang="en-US" sz="2400" dirty="0" smtClean="0">
                <a:latin typeface="Century Gothic" charset="0"/>
                <a:ea typeface="Century Gothic" charset="0"/>
                <a:cs typeface="Century Gothic" charset="0"/>
              </a:rPr>
              <a:t>= </a:t>
            </a:r>
            <a:r>
              <a:rPr lang="en-US" sz="2400" dirty="0" smtClean="0">
                <a:solidFill>
                  <a:schemeClr val="accent1"/>
                </a:solidFill>
                <a:latin typeface="Century Gothic" charset="0"/>
                <a:ea typeface="Century Gothic" charset="0"/>
                <a:cs typeface="Century Gothic" charset="0"/>
              </a:rPr>
              <a:t>-300 (loss)</a:t>
            </a:r>
          </a:p>
        </p:txBody>
      </p:sp>
      <p:pic>
        <p:nvPicPr>
          <p:cNvPr id="7" name="Picture 6"/>
          <p:cNvPicPr>
            <a:picLocks noChangeAspect="1"/>
          </p:cNvPicPr>
          <p:nvPr/>
        </p:nvPicPr>
        <p:blipFill>
          <a:blip r:embed="rId2"/>
          <a:stretch>
            <a:fillRect/>
          </a:stretch>
        </p:blipFill>
        <p:spPr>
          <a:xfrm>
            <a:off x="10797268" y="4110564"/>
            <a:ext cx="1394732" cy="1394732"/>
          </a:xfrm>
          <a:prstGeom prst="rect">
            <a:avLst/>
          </a:prstGeom>
        </p:spPr>
      </p:pic>
    </p:spTree>
    <p:extLst>
      <p:ext uri="{BB962C8B-B14F-4D97-AF65-F5344CB8AC3E}">
        <p14:creationId xmlns:p14="http://schemas.microsoft.com/office/powerpoint/2010/main" val="34951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2 basis to make decisions</a:t>
            </a:r>
          </a:p>
          <a:p>
            <a:r>
              <a:rPr lang="en-US" dirty="0" smtClean="0"/>
              <a:t>Not the only 2 </a:t>
            </a:r>
          </a:p>
          <a:p>
            <a:r>
              <a:rPr lang="en-US" dirty="0" smtClean="0"/>
              <a:t>Its only a guide</a:t>
            </a:r>
          </a:p>
          <a:p>
            <a:r>
              <a:rPr lang="en-US" dirty="0" smtClean="0"/>
              <a:t>At the end of the day, small probabilities do exist (for a reason!)</a:t>
            </a:r>
          </a:p>
          <a:p>
            <a:r>
              <a:rPr lang="en-US" dirty="0" smtClean="0"/>
              <a:t>And probabilities are just, PROBABILITIES. </a:t>
            </a:r>
          </a:p>
          <a:p>
            <a:r>
              <a:rPr lang="en-US" dirty="0" smtClean="0"/>
              <a:t>Utility function differs from person to person</a:t>
            </a:r>
          </a:p>
          <a:p>
            <a:r>
              <a:rPr lang="en-US" dirty="0" smtClean="0"/>
              <a:t>So at the end of the day, as much as these theories are here to guide us, most personal decisions based on our own judgment and opinions because if our decision made is wrong, we cant blame the theory. Rather, we blame ourselves.</a:t>
            </a:r>
            <a:endParaRPr lang="en-US" dirty="0"/>
          </a:p>
        </p:txBody>
      </p:sp>
    </p:spTree>
    <p:extLst>
      <p:ext uri="{BB962C8B-B14F-4D97-AF65-F5344CB8AC3E}">
        <p14:creationId xmlns:p14="http://schemas.microsoft.com/office/powerpoint/2010/main" val="1830413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50500"/>
            <a:ext cx="11125200" cy="1609344"/>
          </a:xfrm>
        </p:spPr>
        <p:txBody>
          <a:bodyPr>
            <a:normAutofit/>
          </a:bodyPr>
          <a:lstStyle/>
          <a:p>
            <a:r>
              <a:rPr lang="en-US" dirty="0" smtClean="0"/>
              <a:t>Why ignore the extremely improbable?</a:t>
            </a:r>
            <a:endParaRPr lang="en-US" dirty="0"/>
          </a:p>
        </p:txBody>
      </p:sp>
    </p:spTree>
    <p:extLst>
      <p:ext uri="{BB962C8B-B14F-4D97-AF65-F5344CB8AC3E}">
        <p14:creationId xmlns:p14="http://schemas.microsoft.com/office/powerpoint/2010/main" val="2033315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972" y="586232"/>
            <a:ext cx="10868152" cy="1609344"/>
          </a:xfrm>
        </p:spPr>
        <p:txBody>
          <a:bodyPr>
            <a:noAutofit/>
          </a:bodyPr>
          <a:lstStyle/>
          <a:p>
            <a:r>
              <a:rPr lang="en-US" sz="6600" dirty="0"/>
              <a:t>Why ignore the </a:t>
            </a:r>
            <a:r>
              <a:rPr lang="en-US" sz="6600" dirty="0">
                <a:solidFill>
                  <a:schemeClr val="accent4"/>
                </a:solidFill>
              </a:rPr>
              <a:t>extremely</a:t>
            </a:r>
            <a:r>
              <a:rPr lang="en-US" sz="6600" dirty="0"/>
              <a:t> improbable?</a:t>
            </a:r>
          </a:p>
        </p:txBody>
      </p:sp>
      <p:sp>
        <p:nvSpPr>
          <p:cNvPr id="3" name="Content Placeholder 2"/>
          <p:cNvSpPr>
            <a:spLocks noGrp="1"/>
          </p:cNvSpPr>
          <p:nvPr>
            <p:ph idx="1"/>
          </p:nvPr>
        </p:nvSpPr>
        <p:spPr>
          <a:xfrm>
            <a:off x="1069848" y="2612474"/>
            <a:ext cx="10058400" cy="4050792"/>
          </a:xfrm>
        </p:spPr>
        <p:txBody>
          <a:bodyPr>
            <a:normAutofit/>
          </a:bodyPr>
          <a:lstStyle/>
          <a:p>
            <a:r>
              <a:rPr lang="en-US" sz="4800" dirty="0" smtClean="0"/>
              <a:t>So that we won’t make decisions that will cause us to </a:t>
            </a:r>
            <a:r>
              <a:rPr lang="en-US" sz="3600" dirty="0" smtClean="0">
                <a:solidFill>
                  <a:schemeClr val="accent4"/>
                </a:solidFill>
              </a:rPr>
              <a:t>lose</a:t>
            </a:r>
            <a:r>
              <a:rPr lang="en-US" sz="4800" dirty="0" smtClean="0"/>
              <a:t> than </a:t>
            </a:r>
            <a:r>
              <a:rPr lang="en-US" sz="6600" dirty="0" smtClean="0">
                <a:solidFill>
                  <a:schemeClr val="accent4"/>
                </a:solidFill>
              </a:rPr>
              <a:t>gain</a:t>
            </a:r>
          </a:p>
          <a:p>
            <a:r>
              <a:rPr lang="en-US" sz="4800" dirty="0" smtClean="0"/>
              <a:t>So that we don’t worry unnecessarily </a:t>
            </a:r>
          </a:p>
        </p:txBody>
      </p:sp>
    </p:spTree>
    <p:extLst>
      <p:ext uri="{BB962C8B-B14F-4D97-AF65-F5344CB8AC3E}">
        <p14:creationId xmlns:p14="http://schemas.microsoft.com/office/powerpoint/2010/main" val="123323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185255"/>
            <a:ext cx="10058400" cy="1609344"/>
          </a:xfrm>
        </p:spPr>
        <p:txBody>
          <a:bodyPr/>
          <a:lstStyle/>
          <a:p>
            <a:r>
              <a:rPr lang="en-US" dirty="0" smtClean="0"/>
              <a:t>Case study 1: lottery tickets</a:t>
            </a:r>
            <a:endParaRPr lang="en-US" dirty="0"/>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backgroundRemoval t="414" b="99669" l="0" r="98786"/>
                    </a14:imgEffect>
                  </a14:imgLayer>
                </a14:imgProps>
              </a:ext>
            </a:extLst>
          </a:blip>
          <a:stretch>
            <a:fillRect/>
          </a:stretch>
        </p:blipFill>
        <p:spPr>
          <a:xfrm>
            <a:off x="6864765" y="3471331"/>
            <a:ext cx="4245454" cy="3109383"/>
          </a:xfrm>
          <a:prstGeom prst="rect">
            <a:avLst/>
          </a:prstGeom>
        </p:spPr>
      </p:pic>
      <p:sp>
        <p:nvSpPr>
          <p:cNvPr id="5" name="TextBox 4"/>
          <p:cNvSpPr txBox="1"/>
          <p:nvPr/>
        </p:nvSpPr>
        <p:spPr>
          <a:xfrm>
            <a:off x="691644" y="1732756"/>
            <a:ext cx="5404356" cy="4401205"/>
          </a:xfrm>
          <a:prstGeom prst="rect">
            <a:avLst/>
          </a:prstGeom>
          <a:noFill/>
        </p:spPr>
        <p:txBody>
          <a:bodyPr wrap="square" rtlCol="0">
            <a:spAutoFit/>
          </a:bodyPr>
          <a:lstStyle/>
          <a:p>
            <a:r>
              <a:rPr lang="en-US" sz="4000" dirty="0" smtClean="0"/>
              <a:t>1 2 3 4 5 6 7 8 9 10 11 12 13 14 15 16 17 18 19 20 21 22 23 24 25 26 27 28 29 30 31 32 33 34 35 36 37 38 39 40 41 42 43 44 45 46 47 48 49 </a:t>
            </a:r>
            <a:endParaRPr lang="en-US" sz="4000" dirty="0"/>
          </a:p>
        </p:txBody>
      </p:sp>
      <p:sp>
        <p:nvSpPr>
          <p:cNvPr id="6" name="Oval 5"/>
          <p:cNvSpPr/>
          <p:nvPr/>
        </p:nvSpPr>
        <p:spPr>
          <a:xfrm>
            <a:off x="1066811" y="1856910"/>
            <a:ext cx="491067" cy="479891"/>
          </a:xfrm>
          <a:prstGeom prst="ellipse">
            <a:avLst/>
          </a:prstGeom>
          <a:solidFill>
            <a:srgbClr val="D34817">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447809" y="2387601"/>
            <a:ext cx="569901" cy="575734"/>
          </a:xfrm>
          <a:prstGeom prst="ellipse">
            <a:avLst/>
          </a:prstGeom>
          <a:solidFill>
            <a:srgbClr val="D34817">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125139" y="3640666"/>
            <a:ext cx="569901" cy="575734"/>
          </a:xfrm>
          <a:prstGeom prst="ellipse">
            <a:avLst/>
          </a:prstGeom>
          <a:solidFill>
            <a:srgbClr val="D34817">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140208" y="2997200"/>
            <a:ext cx="569901" cy="575734"/>
          </a:xfrm>
          <a:prstGeom prst="ellipse">
            <a:avLst/>
          </a:prstGeom>
          <a:solidFill>
            <a:srgbClr val="D34817">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142074" y="4842930"/>
            <a:ext cx="569901" cy="575734"/>
          </a:xfrm>
          <a:prstGeom prst="ellipse">
            <a:avLst/>
          </a:prstGeom>
          <a:solidFill>
            <a:srgbClr val="D34817">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87409" y="4250270"/>
            <a:ext cx="569901" cy="575734"/>
          </a:xfrm>
          <a:prstGeom prst="ellipse">
            <a:avLst/>
          </a:prstGeom>
          <a:solidFill>
            <a:srgbClr val="D34817">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274051" y="1514257"/>
            <a:ext cx="5604933" cy="769441"/>
          </a:xfrm>
          <a:prstGeom prst="rect">
            <a:avLst/>
          </a:prstGeom>
          <a:noFill/>
        </p:spPr>
        <p:txBody>
          <a:bodyPr wrap="square" rtlCol="0">
            <a:spAutoFit/>
          </a:bodyPr>
          <a:lstStyle/>
          <a:p>
            <a:pPr algn="ctr"/>
            <a:r>
              <a:rPr lang="en-US" sz="4400" dirty="0" smtClean="0"/>
              <a:t>2-13-24-28-33-42</a:t>
            </a:r>
            <a:endParaRPr lang="en-US" sz="4400" dirty="0"/>
          </a:p>
        </p:txBody>
      </p:sp>
      <p:sp>
        <p:nvSpPr>
          <p:cNvPr id="13" name="TextBox 12"/>
          <p:cNvSpPr txBox="1"/>
          <p:nvPr/>
        </p:nvSpPr>
        <p:spPr>
          <a:xfrm>
            <a:off x="5935384" y="2249495"/>
            <a:ext cx="5943600" cy="1323439"/>
          </a:xfrm>
          <a:prstGeom prst="rect">
            <a:avLst/>
          </a:prstGeom>
          <a:noFill/>
        </p:spPr>
        <p:txBody>
          <a:bodyPr wrap="square" rtlCol="0">
            <a:spAutoFit/>
          </a:bodyPr>
          <a:lstStyle/>
          <a:p>
            <a:pPr algn="ctr"/>
            <a:r>
              <a:rPr lang="en-US" sz="6000" dirty="0" smtClean="0">
                <a:solidFill>
                  <a:schemeClr val="accent4"/>
                </a:solidFill>
                <a:latin typeface="Century Gothic" charset="0"/>
                <a:ea typeface="Century Gothic" charset="0"/>
                <a:cs typeface="Century Gothic" charset="0"/>
              </a:rPr>
              <a:t>1</a:t>
            </a:r>
            <a:r>
              <a:rPr lang="en-US" sz="2800" dirty="0" smtClean="0">
                <a:solidFill>
                  <a:schemeClr val="accent4"/>
                </a:solidFill>
                <a:latin typeface="Century Gothic" charset="0"/>
                <a:ea typeface="Century Gothic" charset="0"/>
                <a:cs typeface="Century Gothic" charset="0"/>
              </a:rPr>
              <a:t> in </a:t>
            </a:r>
            <a:r>
              <a:rPr lang="en-US" sz="8000" dirty="0" smtClean="0">
                <a:solidFill>
                  <a:schemeClr val="accent4"/>
                </a:solidFill>
                <a:latin typeface="Century Gothic" charset="0"/>
                <a:ea typeface="Century Gothic" charset="0"/>
                <a:cs typeface="Century Gothic" charset="0"/>
              </a:rPr>
              <a:t>14 million</a:t>
            </a:r>
            <a:endParaRPr lang="en-US" sz="8000" dirty="0">
              <a:solidFill>
                <a:schemeClr val="accent4"/>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66747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backgroundRemoval t="0" b="99834" l="0" r="100000"/>
                    </a14:imgEffect>
                  </a14:imgLayer>
                </a14:imgProps>
              </a:ext>
            </a:extLst>
          </a:blip>
          <a:stretch>
            <a:fillRect/>
          </a:stretch>
        </p:blipFill>
        <p:spPr>
          <a:xfrm>
            <a:off x="1208188" y="683683"/>
            <a:ext cx="2904401" cy="2127192"/>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0" b="100000" l="0" r="98000">
                        <a14:foregroundMark x1="12667" y1="41989" x2="12667" y2="41989"/>
                        <a14:foregroundMark x1="32333" y1="37569" x2="32333" y2="37569"/>
                      </a14:backgroundRemoval>
                    </a14:imgEffect>
                  </a14:imgLayer>
                </a14:imgProps>
              </a:ext>
            </a:extLst>
          </a:blip>
          <a:stretch>
            <a:fillRect/>
          </a:stretch>
        </p:blipFill>
        <p:spPr>
          <a:xfrm>
            <a:off x="4783997" y="683683"/>
            <a:ext cx="6388591" cy="3854450"/>
          </a:xfrm>
          <a:prstGeom prst="rect">
            <a:avLst/>
          </a:prstGeom>
        </p:spPr>
      </p:pic>
      <p:sp>
        <p:nvSpPr>
          <p:cNvPr id="7" name="TextBox 6"/>
          <p:cNvSpPr txBox="1"/>
          <p:nvPr/>
        </p:nvSpPr>
        <p:spPr>
          <a:xfrm>
            <a:off x="5854682" y="4538133"/>
            <a:ext cx="4247219" cy="1569660"/>
          </a:xfrm>
          <a:prstGeom prst="rect">
            <a:avLst/>
          </a:prstGeom>
          <a:noFill/>
        </p:spPr>
        <p:txBody>
          <a:bodyPr wrap="square" rtlCol="0">
            <a:spAutoFit/>
          </a:bodyPr>
          <a:lstStyle/>
          <a:p>
            <a:pPr algn="ctr"/>
            <a:r>
              <a:rPr lang="en-US" sz="9600" dirty="0" smtClean="0">
                <a:solidFill>
                  <a:schemeClr val="accent4"/>
                </a:solidFill>
                <a:latin typeface="Century Gothic" charset="0"/>
                <a:ea typeface="Century Gothic" charset="0"/>
                <a:cs typeface="Century Gothic" charset="0"/>
              </a:rPr>
              <a:t>1000 X</a:t>
            </a:r>
            <a:endParaRPr lang="en-US" sz="9600" dirty="0">
              <a:solidFill>
                <a:schemeClr val="accent4"/>
              </a:solidFill>
              <a:latin typeface="Century Gothic" charset="0"/>
              <a:ea typeface="Century Gothic" charset="0"/>
              <a:cs typeface="Century Gothic" charset="0"/>
            </a:endParaRPr>
          </a:p>
        </p:txBody>
      </p:sp>
      <p:sp>
        <p:nvSpPr>
          <p:cNvPr id="8" name="TextBox 7"/>
          <p:cNvSpPr txBox="1"/>
          <p:nvPr/>
        </p:nvSpPr>
        <p:spPr>
          <a:xfrm>
            <a:off x="536778" y="2810875"/>
            <a:ext cx="4247219" cy="923330"/>
          </a:xfrm>
          <a:prstGeom prst="rect">
            <a:avLst/>
          </a:prstGeom>
          <a:noFill/>
        </p:spPr>
        <p:txBody>
          <a:bodyPr wrap="square" rtlCol="0">
            <a:spAutoFit/>
          </a:bodyPr>
          <a:lstStyle/>
          <a:p>
            <a:pPr algn="ctr"/>
            <a:r>
              <a:rPr lang="en-US" sz="5400" dirty="0" smtClean="0">
                <a:solidFill>
                  <a:schemeClr val="accent4"/>
                </a:solidFill>
                <a:latin typeface="Century Gothic" charset="0"/>
                <a:ea typeface="Century Gothic" charset="0"/>
                <a:cs typeface="Century Gothic" charset="0"/>
              </a:rPr>
              <a:t>1</a:t>
            </a:r>
            <a:endParaRPr lang="en-US" sz="5400" dirty="0">
              <a:solidFill>
                <a:schemeClr val="accent4"/>
              </a:solidFill>
              <a:latin typeface="Century Gothic" charset="0"/>
              <a:ea typeface="Century Gothic" charset="0"/>
              <a:cs typeface="Century Gothic" charset="0"/>
            </a:endParaRPr>
          </a:p>
        </p:txBody>
      </p:sp>
      <p:sp>
        <p:nvSpPr>
          <p:cNvPr id="9" name="TextBox 8"/>
          <p:cNvSpPr txBox="1"/>
          <p:nvPr/>
        </p:nvSpPr>
        <p:spPr>
          <a:xfrm>
            <a:off x="354910" y="3753303"/>
            <a:ext cx="4610955" cy="1569660"/>
          </a:xfrm>
          <a:prstGeom prst="rect">
            <a:avLst/>
          </a:prstGeom>
          <a:noFill/>
        </p:spPr>
        <p:txBody>
          <a:bodyPr wrap="square" rtlCol="0">
            <a:spAutoFit/>
          </a:bodyPr>
          <a:lstStyle/>
          <a:p>
            <a:pPr algn="ctr"/>
            <a:r>
              <a:rPr lang="en-US" sz="4800" dirty="0" smtClean="0">
                <a:solidFill>
                  <a:schemeClr val="accent1"/>
                </a:solidFill>
              </a:rPr>
              <a:t>Why should we bother?</a:t>
            </a:r>
            <a:endParaRPr lang="en-US" sz="4800" dirty="0">
              <a:solidFill>
                <a:schemeClr val="accent1"/>
              </a:solidFill>
            </a:endParaRPr>
          </a:p>
        </p:txBody>
      </p:sp>
    </p:spTree>
    <p:extLst>
      <p:ext uri="{BB962C8B-B14F-4D97-AF65-F5344CB8AC3E}">
        <p14:creationId xmlns:p14="http://schemas.microsoft.com/office/powerpoint/2010/main" val="5769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2: terrorist attacks</a:t>
            </a:r>
            <a:endParaRPr lang="en-US" dirty="0"/>
          </a:p>
        </p:txBody>
      </p:sp>
      <p:pic>
        <p:nvPicPr>
          <p:cNvPr id="4" name="Picture 3"/>
          <p:cNvPicPr>
            <a:picLocks noChangeAspect="1"/>
          </p:cNvPicPr>
          <p:nvPr/>
        </p:nvPicPr>
        <p:blipFill>
          <a:blip r:embed="rId2"/>
          <a:stretch>
            <a:fillRect/>
          </a:stretch>
        </p:blipFill>
        <p:spPr>
          <a:xfrm>
            <a:off x="1342969" y="2930408"/>
            <a:ext cx="3782473" cy="2357741"/>
          </a:xfrm>
          <a:prstGeom prst="rect">
            <a:avLst/>
          </a:prstGeom>
        </p:spPr>
      </p:pic>
      <p:sp>
        <p:nvSpPr>
          <p:cNvPr id="5" name="TextBox 4"/>
          <p:cNvSpPr txBox="1"/>
          <p:nvPr/>
        </p:nvSpPr>
        <p:spPr>
          <a:xfrm>
            <a:off x="369363" y="1976301"/>
            <a:ext cx="5729683" cy="954107"/>
          </a:xfrm>
          <a:prstGeom prst="rect">
            <a:avLst/>
          </a:prstGeom>
          <a:noFill/>
        </p:spPr>
        <p:txBody>
          <a:bodyPr wrap="square" rtlCol="0">
            <a:spAutoFit/>
          </a:bodyPr>
          <a:lstStyle/>
          <a:p>
            <a:pPr algn="ctr"/>
            <a:r>
              <a:rPr lang="en-US" sz="2800" dirty="0" smtClean="0">
                <a:solidFill>
                  <a:schemeClr val="accent1"/>
                </a:solidFill>
                <a:latin typeface="Century Gothic" charset="0"/>
                <a:ea typeface="Century Gothic" charset="0"/>
                <a:cs typeface="Century Gothic" charset="0"/>
              </a:rPr>
              <a:t>INSTITUTE OF MATHEMATICAL STATISTICS</a:t>
            </a:r>
            <a:endParaRPr lang="en-US" sz="2800" dirty="0">
              <a:solidFill>
                <a:schemeClr val="accent1"/>
              </a:solidFill>
              <a:latin typeface="Century Gothic" charset="0"/>
              <a:ea typeface="Century Gothic" charset="0"/>
              <a:cs typeface="Century Gothic" charset="0"/>
            </a:endParaRPr>
          </a:p>
        </p:txBody>
      </p:sp>
      <p:sp>
        <p:nvSpPr>
          <p:cNvPr id="6" name="TextBox 5"/>
          <p:cNvSpPr txBox="1"/>
          <p:nvPr/>
        </p:nvSpPr>
        <p:spPr>
          <a:xfrm>
            <a:off x="504830" y="5423616"/>
            <a:ext cx="5729683" cy="954107"/>
          </a:xfrm>
          <a:prstGeom prst="rect">
            <a:avLst/>
          </a:prstGeom>
          <a:noFill/>
        </p:spPr>
        <p:txBody>
          <a:bodyPr wrap="square" rtlCol="0">
            <a:spAutoFit/>
          </a:bodyPr>
          <a:lstStyle/>
          <a:p>
            <a:pPr algn="ctr"/>
            <a:r>
              <a:rPr lang="en-US" sz="2800" dirty="0" smtClean="0">
                <a:solidFill>
                  <a:schemeClr val="accent4"/>
                </a:solidFill>
                <a:latin typeface="Century Gothic" charset="0"/>
                <a:ea typeface="Century Gothic" charset="0"/>
                <a:cs typeface="Century Gothic" charset="0"/>
              </a:rPr>
              <a:t>July 2014 annual scientific meeting</a:t>
            </a:r>
            <a:endParaRPr lang="en-US" sz="2800" dirty="0">
              <a:solidFill>
                <a:schemeClr val="accent4"/>
              </a:solidFill>
              <a:latin typeface="Century Gothic" charset="0"/>
              <a:ea typeface="Century Gothic" charset="0"/>
              <a:cs typeface="Century Gothic" charset="0"/>
            </a:endParaRPr>
          </a:p>
        </p:txBody>
      </p:sp>
      <p:sp>
        <p:nvSpPr>
          <p:cNvPr id="8" name="Title 1"/>
          <p:cNvSpPr txBox="1">
            <a:spLocks/>
          </p:cNvSpPr>
          <p:nvPr/>
        </p:nvSpPr>
        <p:spPr>
          <a:xfrm>
            <a:off x="6799531" y="1971402"/>
            <a:ext cx="3931581"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8000" dirty="0" err="1" smtClean="0">
                <a:solidFill>
                  <a:srgbClr val="0070C0"/>
                </a:solidFill>
              </a:rPr>
              <a:t>israel</a:t>
            </a:r>
            <a:endParaRPr lang="en-US" dirty="0">
              <a:solidFill>
                <a:srgbClr val="0070C0"/>
              </a:solidFill>
            </a:endParaRPr>
          </a:p>
        </p:txBody>
      </p:sp>
      <p:sp>
        <p:nvSpPr>
          <p:cNvPr id="9" name="Multiply 8"/>
          <p:cNvSpPr/>
          <p:nvPr/>
        </p:nvSpPr>
        <p:spPr>
          <a:xfrm>
            <a:off x="7125098" y="1618901"/>
            <a:ext cx="3280445" cy="231434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6799531" y="4109278"/>
            <a:ext cx="3931581"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8000" smtClean="0">
                <a:solidFill>
                  <a:srgbClr val="0070C0"/>
                </a:solidFill>
              </a:rPr>
              <a:t>spain</a:t>
            </a:r>
            <a:endParaRPr lang="en-US" dirty="0">
              <a:solidFill>
                <a:srgbClr val="0070C0"/>
              </a:solidFill>
            </a:endParaRPr>
          </a:p>
        </p:txBody>
      </p:sp>
    </p:spTree>
    <p:extLst>
      <p:ext uri="{BB962C8B-B14F-4D97-AF65-F5344CB8AC3E}">
        <p14:creationId xmlns:p14="http://schemas.microsoft.com/office/powerpoint/2010/main" val="296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V="1">
            <a:off x="1049867" y="1270000"/>
            <a:ext cx="9821333" cy="1"/>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914400" y="1134534"/>
            <a:ext cx="270934" cy="270933"/>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0735733" y="1134533"/>
            <a:ext cx="270934" cy="270933"/>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54000" y="549758"/>
            <a:ext cx="1591733" cy="584775"/>
          </a:xfrm>
          <a:prstGeom prst="rect">
            <a:avLst/>
          </a:prstGeom>
          <a:noFill/>
        </p:spPr>
        <p:txBody>
          <a:bodyPr wrap="square" rtlCol="0">
            <a:spAutoFit/>
          </a:bodyPr>
          <a:lstStyle/>
          <a:p>
            <a:pPr algn="ctr"/>
            <a:r>
              <a:rPr lang="en-US" sz="3200" dirty="0" smtClean="0">
                <a:solidFill>
                  <a:schemeClr val="accent2"/>
                </a:solidFill>
                <a:latin typeface="+mj-lt"/>
              </a:rPr>
              <a:t>OCT 2000</a:t>
            </a:r>
            <a:endParaRPr lang="en-US" sz="3200" dirty="0">
              <a:solidFill>
                <a:schemeClr val="accent2"/>
              </a:solidFill>
              <a:latin typeface="+mj-lt"/>
            </a:endParaRPr>
          </a:p>
        </p:txBody>
      </p:sp>
      <p:sp>
        <p:nvSpPr>
          <p:cNvPr id="12" name="TextBox 11"/>
          <p:cNvSpPr txBox="1"/>
          <p:nvPr/>
        </p:nvSpPr>
        <p:spPr>
          <a:xfrm>
            <a:off x="10075333" y="557649"/>
            <a:ext cx="1591733" cy="584775"/>
          </a:xfrm>
          <a:prstGeom prst="rect">
            <a:avLst/>
          </a:prstGeom>
          <a:noFill/>
        </p:spPr>
        <p:txBody>
          <a:bodyPr wrap="square" rtlCol="0">
            <a:spAutoFit/>
          </a:bodyPr>
          <a:lstStyle/>
          <a:p>
            <a:pPr algn="ctr"/>
            <a:r>
              <a:rPr lang="en-US" sz="3200" dirty="0" smtClean="0">
                <a:solidFill>
                  <a:schemeClr val="accent2"/>
                </a:solidFill>
                <a:latin typeface="+mj-lt"/>
              </a:rPr>
              <a:t>APR 2002</a:t>
            </a:r>
            <a:endParaRPr lang="en-US" sz="3200" dirty="0">
              <a:solidFill>
                <a:schemeClr val="accent2"/>
              </a:solidFill>
              <a:latin typeface="+mj-lt"/>
            </a:endParaRPr>
          </a:p>
        </p:txBody>
      </p:sp>
      <p:sp>
        <p:nvSpPr>
          <p:cNvPr id="14" name="TextBox 13"/>
          <p:cNvSpPr txBox="1"/>
          <p:nvPr/>
        </p:nvSpPr>
        <p:spPr>
          <a:xfrm>
            <a:off x="1185334" y="1505607"/>
            <a:ext cx="2675467" cy="1862048"/>
          </a:xfrm>
          <a:prstGeom prst="rect">
            <a:avLst/>
          </a:prstGeom>
          <a:noFill/>
        </p:spPr>
        <p:txBody>
          <a:bodyPr wrap="square" rtlCol="0">
            <a:spAutoFit/>
          </a:bodyPr>
          <a:lstStyle/>
          <a:p>
            <a:pPr algn="ctr"/>
            <a:r>
              <a:rPr lang="en-US" sz="11500" dirty="0" smtClean="0">
                <a:solidFill>
                  <a:schemeClr val="accent6"/>
                </a:solidFill>
                <a:latin typeface="Century Gothic" charset="0"/>
                <a:ea typeface="Century Gothic" charset="0"/>
                <a:cs typeface="Century Gothic" charset="0"/>
              </a:rPr>
              <a:t>319</a:t>
            </a:r>
            <a:endParaRPr lang="en-US" sz="11500" dirty="0">
              <a:solidFill>
                <a:schemeClr val="accent6"/>
              </a:solidFill>
              <a:latin typeface="Century Gothic" charset="0"/>
              <a:ea typeface="Century Gothic" charset="0"/>
              <a:cs typeface="Century Gothic" charset="0"/>
            </a:endParaRPr>
          </a:p>
        </p:txBody>
      </p:sp>
      <p:sp>
        <p:nvSpPr>
          <p:cNvPr id="15" name="TextBox 14"/>
          <p:cNvSpPr txBox="1"/>
          <p:nvPr/>
        </p:nvSpPr>
        <p:spPr>
          <a:xfrm>
            <a:off x="3894667" y="1774910"/>
            <a:ext cx="2810934" cy="1384995"/>
          </a:xfrm>
          <a:prstGeom prst="rect">
            <a:avLst/>
          </a:prstGeom>
          <a:noFill/>
        </p:spPr>
        <p:txBody>
          <a:bodyPr wrap="square" rtlCol="0">
            <a:spAutoFit/>
          </a:bodyPr>
          <a:lstStyle/>
          <a:p>
            <a:pPr algn="ctr"/>
            <a:r>
              <a:rPr lang="en-US" sz="2800" dirty="0" smtClean="0"/>
              <a:t>Killed </a:t>
            </a:r>
            <a:r>
              <a:rPr lang="en-US" sz="2800" smtClean="0"/>
              <a:t>by terrorist attacks in Israel</a:t>
            </a:r>
            <a:endParaRPr lang="en-US" sz="2800"/>
          </a:p>
        </p:txBody>
      </p:sp>
      <p:cxnSp>
        <p:nvCxnSpPr>
          <p:cNvPr id="16" name="Straight Connector 15"/>
          <p:cNvCxnSpPr/>
          <p:nvPr/>
        </p:nvCxnSpPr>
        <p:spPr>
          <a:xfrm flipV="1">
            <a:off x="1049870" y="5638795"/>
            <a:ext cx="9821333" cy="1"/>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914403" y="5503329"/>
            <a:ext cx="270934" cy="270933"/>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0735736" y="5503328"/>
            <a:ext cx="270934" cy="270933"/>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54003" y="5731350"/>
            <a:ext cx="1591733" cy="584775"/>
          </a:xfrm>
          <a:prstGeom prst="rect">
            <a:avLst/>
          </a:prstGeom>
          <a:noFill/>
        </p:spPr>
        <p:txBody>
          <a:bodyPr wrap="square" rtlCol="0">
            <a:spAutoFit/>
          </a:bodyPr>
          <a:lstStyle/>
          <a:p>
            <a:pPr algn="ctr"/>
            <a:r>
              <a:rPr lang="en-US" sz="3200" dirty="0" smtClean="0">
                <a:solidFill>
                  <a:schemeClr val="accent2"/>
                </a:solidFill>
                <a:latin typeface="+mj-lt"/>
              </a:rPr>
              <a:t>OCT 2000</a:t>
            </a:r>
            <a:endParaRPr lang="en-US" sz="3200" dirty="0">
              <a:solidFill>
                <a:schemeClr val="accent2"/>
              </a:solidFill>
              <a:latin typeface="+mj-lt"/>
            </a:endParaRPr>
          </a:p>
        </p:txBody>
      </p:sp>
      <p:sp>
        <p:nvSpPr>
          <p:cNvPr id="20" name="TextBox 19"/>
          <p:cNvSpPr txBox="1"/>
          <p:nvPr/>
        </p:nvSpPr>
        <p:spPr>
          <a:xfrm>
            <a:off x="10075333" y="5731349"/>
            <a:ext cx="1591733" cy="584775"/>
          </a:xfrm>
          <a:prstGeom prst="rect">
            <a:avLst/>
          </a:prstGeom>
          <a:noFill/>
        </p:spPr>
        <p:txBody>
          <a:bodyPr wrap="square" rtlCol="0">
            <a:spAutoFit/>
          </a:bodyPr>
          <a:lstStyle/>
          <a:p>
            <a:pPr algn="ctr"/>
            <a:r>
              <a:rPr lang="en-US" sz="3200" dirty="0" smtClean="0">
                <a:solidFill>
                  <a:schemeClr val="accent2"/>
                </a:solidFill>
                <a:latin typeface="+mj-lt"/>
              </a:rPr>
              <a:t>APR 2002</a:t>
            </a:r>
            <a:endParaRPr lang="en-US" sz="3200" dirty="0">
              <a:solidFill>
                <a:schemeClr val="accent2"/>
              </a:solidFill>
              <a:latin typeface="+mj-lt"/>
            </a:endParaRPr>
          </a:p>
        </p:txBody>
      </p:sp>
      <p:sp>
        <p:nvSpPr>
          <p:cNvPr id="21" name="TextBox 20"/>
          <p:cNvSpPr txBox="1"/>
          <p:nvPr/>
        </p:nvSpPr>
        <p:spPr>
          <a:xfrm>
            <a:off x="5960533" y="1805689"/>
            <a:ext cx="5943600" cy="1323439"/>
          </a:xfrm>
          <a:prstGeom prst="rect">
            <a:avLst/>
          </a:prstGeom>
          <a:noFill/>
        </p:spPr>
        <p:txBody>
          <a:bodyPr wrap="square" rtlCol="0">
            <a:spAutoFit/>
          </a:bodyPr>
          <a:lstStyle/>
          <a:p>
            <a:pPr algn="ctr"/>
            <a:r>
              <a:rPr lang="en-US" sz="6000" dirty="0" smtClean="0">
                <a:solidFill>
                  <a:schemeClr val="accent4"/>
                </a:solidFill>
                <a:latin typeface="Century Gothic" charset="0"/>
                <a:ea typeface="Century Gothic" charset="0"/>
                <a:cs typeface="Century Gothic" charset="0"/>
              </a:rPr>
              <a:t>1</a:t>
            </a:r>
            <a:r>
              <a:rPr lang="en-US" sz="2800" dirty="0" smtClean="0">
                <a:solidFill>
                  <a:schemeClr val="accent4"/>
                </a:solidFill>
                <a:latin typeface="Century Gothic" charset="0"/>
                <a:ea typeface="Century Gothic" charset="0"/>
                <a:cs typeface="Century Gothic" charset="0"/>
              </a:rPr>
              <a:t> in </a:t>
            </a:r>
            <a:r>
              <a:rPr lang="en-US" sz="8000" dirty="0" smtClean="0">
                <a:solidFill>
                  <a:schemeClr val="accent4"/>
                </a:solidFill>
                <a:latin typeface="Century Gothic" charset="0"/>
                <a:ea typeface="Century Gothic" charset="0"/>
                <a:cs typeface="Century Gothic" charset="0"/>
              </a:rPr>
              <a:t>20,000</a:t>
            </a:r>
            <a:endParaRPr lang="en-US" sz="8000" dirty="0">
              <a:solidFill>
                <a:schemeClr val="accent4"/>
              </a:solidFill>
              <a:latin typeface="Century Gothic" charset="0"/>
              <a:ea typeface="Century Gothic" charset="0"/>
              <a:cs typeface="Century Gothic" charset="0"/>
            </a:endParaRPr>
          </a:p>
        </p:txBody>
      </p:sp>
      <p:sp>
        <p:nvSpPr>
          <p:cNvPr id="22" name="TextBox 21"/>
          <p:cNvSpPr txBox="1"/>
          <p:nvPr/>
        </p:nvSpPr>
        <p:spPr>
          <a:xfrm>
            <a:off x="1167639" y="3541141"/>
            <a:ext cx="2675467" cy="1862048"/>
          </a:xfrm>
          <a:prstGeom prst="rect">
            <a:avLst/>
          </a:prstGeom>
          <a:noFill/>
        </p:spPr>
        <p:txBody>
          <a:bodyPr wrap="square" rtlCol="0">
            <a:spAutoFit/>
          </a:bodyPr>
          <a:lstStyle/>
          <a:p>
            <a:pPr algn="ctr"/>
            <a:r>
              <a:rPr lang="en-US" sz="11500" dirty="0" smtClean="0">
                <a:solidFill>
                  <a:srgbClr val="0070C0"/>
                </a:solidFill>
                <a:latin typeface="Century Gothic" charset="0"/>
                <a:ea typeface="Century Gothic" charset="0"/>
                <a:cs typeface="Century Gothic" charset="0"/>
              </a:rPr>
              <a:t>750</a:t>
            </a:r>
            <a:endParaRPr lang="en-US" sz="11500" dirty="0">
              <a:solidFill>
                <a:srgbClr val="0070C0"/>
              </a:solidFill>
              <a:latin typeface="Century Gothic" charset="0"/>
              <a:ea typeface="Century Gothic" charset="0"/>
              <a:cs typeface="Century Gothic" charset="0"/>
            </a:endParaRPr>
          </a:p>
        </p:txBody>
      </p:sp>
      <p:sp>
        <p:nvSpPr>
          <p:cNvPr id="23" name="TextBox 22"/>
          <p:cNvSpPr txBox="1"/>
          <p:nvPr/>
        </p:nvSpPr>
        <p:spPr>
          <a:xfrm>
            <a:off x="3894667" y="3873097"/>
            <a:ext cx="2810934" cy="1384995"/>
          </a:xfrm>
          <a:prstGeom prst="rect">
            <a:avLst/>
          </a:prstGeom>
          <a:noFill/>
        </p:spPr>
        <p:txBody>
          <a:bodyPr wrap="square" rtlCol="0">
            <a:spAutoFit/>
          </a:bodyPr>
          <a:lstStyle/>
          <a:p>
            <a:pPr algn="ctr"/>
            <a:r>
              <a:rPr lang="en-US" sz="2800" dirty="0" smtClean="0"/>
              <a:t>Died in vehicle accidents </a:t>
            </a:r>
            <a:r>
              <a:rPr lang="en-US" sz="2800" smtClean="0"/>
              <a:t>in Israel</a:t>
            </a:r>
            <a:endParaRPr lang="en-US" sz="2800" dirty="0"/>
          </a:p>
        </p:txBody>
      </p:sp>
      <p:sp>
        <p:nvSpPr>
          <p:cNvPr id="24" name="TextBox 23"/>
          <p:cNvSpPr txBox="1"/>
          <p:nvPr/>
        </p:nvSpPr>
        <p:spPr>
          <a:xfrm>
            <a:off x="6808723" y="3748890"/>
            <a:ext cx="4247219" cy="1446550"/>
          </a:xfrm>
          <a:prstGeom prst="rect">
            <a:avLst/>
          </a:prstGeom>
          <a:noFill/>
        </p:spPr>
        <p:txBody>
          <a:bodyPr wrap="square" rtlCol="0">
            <a:spAutoFit/>
          </a:bodyPr>
          <a:lstStyle/>
          <a:p>
            <a:pPr algn="ctr"/>
            <a:r>
              <a:rPr lang="en-US" sz="8800" dirty="0" smtClean="0">
                <a:solidFill>
                  <a:srgbClr val="002060"/>
                </a:solidFill>
                <a:latin typeface="Century Gothic" charset="0"/>
                <a:ea typeface="Century Gothic" charset="0"/>
                <a:cs typeface="Century Gothic" charset="0"/>
              </a:rPr>
              <a:t>2 times</a:t>
            </a:r>
            <a:endParaRPr lang="en-US" sz="8800" dirty="0">
              <a:solidFill>
                <a:srgbClr val="002060"/>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83251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p:bldP spid="20" grpId="0"/>
      <p:bldP spid="22"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2: terrorist attacks</a:t>
            </a:r>
            <a:endParaRPr lang="en-US" dirty="0"/>
          </a:p>
        </p:txBody>
      </p:sp>
      <p:pic>
        <p:nvPicPr>
          <p:cNvPr id="4" name="Picture 3"/>
          <p:cNvPicPr>
            <a:picLocks noChangeAspect="1"/>
          </p:cNvPicPr>
          <p:nvPr/>
        </p:nvPicPr>
        <p:blipFill>
          <a:blip r:embed="rId3"/>
          <a:stretch>
            <a:fillRect/>
          </a:stretch>
        </p:blipFill>
        <p:spPr>
          <a:xfrm>
            <a:off x="1342969" y="2930408"/>
            <a:ext cx="3782473" cy="2357741"/>
          </a:xfrm>
          <a:prstGeom prst="rect">
            <a:avLst/>
          </a:prstGeom>
        </p:spPr>
      </p:pic>
      <p:sp>
        <p:nvSpPr>
          <p:cNvPr id="5" name="TextBox 4"/>
          <p:cNvSpPr txBox="1"/>
          <p:nvPr/>
        </p:nvSpPr>
        <p:spPr>
          <a:xfrm>
            <a:off x="369363" y="1976301"/>
            <a:ext cx="5729683" cy="954107"/>
          </a:xfrm>
          <a:prstGeom prst="rect">
            <a:avLst/>
          </a:prstGeom>
          <a:noFill/>
        </p:spPr>
        <p:txBody>
          <a:bodyPr wrap="square" rtlCol="0">
            <a:spAutoFit/>
          </a:bodyPr>
          <a:lstStyle/>
          <a:p>
            <a:pPr algn="ctr"/>
            <a:r>
              <a:rPr lang="en-US" sz="2800" dirty="0" smtClean="0">
                <a:solidFill>
                  <a:schemeClr val="accent1"/>
                </a:solidFill>
                <a:latin typeface="Century Gothic" charset="0"/>
                <a:ea typeface="Century Gothic" charset="0"/>
                <a:cs typeface="Century Gothic" charset="0"/>
              </a:rPr>
              <a:t>INSTITUTE OF MATHEMATICAL STATISTICS</a:t>
            </a:r>
            <a:endParaRPr lang="en-US" sz="2800" dirty="0">
              <a:solidFill>
                <a:schemeClr val="accent1"/>
              </a:solidFill>
              <a:latin typeface="Century Gothic" charset="0"/>
              <a:ea typeface="Century Gothic" charset="0"/>
              <a:cs typeface="Century Gothic" charset="0"/>
            </a:endParaRPr>
          </a:p>
        </p:txBody>
      </p:sp>
      <p:sp>
        <p:nvSpPr>
          <p:cNvPr id="6" name="TextBox 5"/>
          <p:cNvSpPr txBox="1"/>
          <p:nvPr/>
        </p:nvSpPr>
        <p:spPr>
          <a:xfrm>
            <a:off x="504830" y="5423616"/>
            <a:ext cx="5729683" cy="954107"/>
          </a:xfrm>
          <a:prstGeom prst="rect">
            <a:avLst/>
          </a:prstGeom>
          <a:noFill/>
        </p:spPr>
        <p:txBody>
          <a:bodyPr wrap="square" rtlCol="0">
            <a:spAutoFit/>
          </a:bodyPr>
          <a:lstStyle/>
          <a:p>
            <a:pPr algn="ctr"/>
            <a:r>
              <a:rPr lang="en-US" sz="2800" dirty="0" smtClean="0">
                <a:solidFill>
                  <a:schemeClr val="accent4"/>
                </a:solidFill>
                <a:latin typeface="Century Gothic" charset="0"/>
                <a:ea typeface="Century Gothic" charset="0"/>
                <a:cs typeface="Century Gothic" charset="0"/>
              </a:rPr>
              <a:t>July 2014 annual scientific meeting</a:t>
            </a:r>
            <a:endParaRPr lang="en-US" sz="2800" dirty="0">
              <a:solidFill>
                <a:schemeClr val="accent4"/>
              </a:solidFill>
              <a:latin typeface="Century Gothic" charset="0"/>
              <a:ea typeface="Century Gothic" charset="0"/>
              <a:cs typeface="Century Gothic" charset="0"/>
            </a:endParaRPr>
          </a:p>
        </p:txBody>
      </p:sp>
      <p:sp>
        <p:nvSpPr>
          <p:cNvPr id="8" name="Title 1"/>
          <p:cNvSpPr txBox="1">
            <a:spLocks/>
          </p:cNvSpPr>
          <p:nvPr/>
        </p:nvSpPr>
        <p:spPr>
          <a:xfrm>
            <a:off x="6799531" y="1971402"/>
            <a:ext cx="3931581"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8000" dirty="0" err="1" smtClean="0">
                <a:solidFill>
                  <a:srgbClr val="0070C0"/>
                </a:solidFill>
              </a:rPr>
              <a:t>israel</a:t>
            </a:r>
            <a:endParaRPr lang="en-US" dirty="0">
              <a:solidFill>
                <a:srgbClr val="0070C0"/>
              </a:solidFill>
            </a:endParaRPr>
          </a:p>
        </p:txBody>
      </p:sp>
      <p:sp>
        <p:nvSpPr>
          <p:cNvPr id="9" name="Multiply 8"/>
          <p:cNvSpPr/>
          <p:nvPr/>
        </p:nvSpPr>
        <p:spPr>
          <a:xfrm>
            <a:off x="7125098" y="1618901"/>
            <a:ext cx="3280445" cy="231434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6799531" y="4109278"/>
            <a:ext cx="3931581"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8000" smtClean="0">
                <a:solidFill>
                  <a:srgbClr val="0070C0"/>
                </a:solidFill>
              </a:rPr>
              <a:t>spain</a:t>
            </a:r>
            <a:endParaRPr lang="en-US" dirty="0">
              <a:solidFill>
                <a:srgbClr val="0070C0"/>
              </a:solidFill>
            </a:endParaRPr>
          </a:p>
        </p:txBody>
      </p:sp>
    </p:spTree>
    <p:extLst>
      <p:ext uri="{BB962C8B-B14F-4D97-AF65-F5344CB8AC3E}">
        <p14:creationId xmlns:p14="http://schemas.microsoft.com/office/powerpoint/2010/main" val="19934090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3509</TotalTime>
  <Words>867</Words>
  <Application>Microsoft Macintosh PowerPoint</Application>
  <PresentationFormat>Widescreen</PresentationFormat>
  <Paragraphs>162</Paragraphs>
  <Slides>21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Bauhaus 93</vt:lpstr>
      <vt:lpstr>Calibri</vt:lpstr>
      <vt:lpstr>Century Gothic</vt:lpstr>
      <vt:lpstr>LiHei Pro Medium</vt:lpstr>
      <vt:lpstr>Rockwell</vt:lpstr>
      <vt:lpstr>Rockwell Condensed</vt:lpstr>
      <vt:lpstr>Rockwell Extra Bold</vt:lpstr>
      <vt:lpstr>Wingdings</vt:lpstr>
      <vt:lpstr>Arial</vt:lpstr>
      <vt:lpstr>Wood Type</vt:lpstr>
      <vt:lpstr>Guide to decision-making</vt:lpstr>
      <vt:lpstr>Guide to decision making - outline</vt:lpstr>
      <vt:lpstr>Why ignore the extremely improbable?</vt:lpstr>
      <vt:lpstr>Why ignore the extremely improbable?</vt:lpstr>
      <vt:lpstr>Case study 1: lottery tickets</vt:lpstr>
      <vt:lpstr>PowerPoint Presentation</vt:lpstr>
      <vt:lpstr>Case study 2: terrorist attacks</vt:lpstr>
      <vt:lpstr>PowerPoint Presentation</vt:lpstr>
      <vt:lpstr>Case study 2: terrorist attacks</vt:lpstr>
      <vt:lpstr>Overestimating small probabilities</vt:lpstr>
      <vt:lpstr>Overestimating small probabilities</vt:lpstr>
      <vt:lpstr>Case study 3: 9/11 attack</vt:lpstr>
      <vt:lpstr>Should we always ignore these probabilities?</vt:lpstr>
      <vt:lpstr>High costs incurred</vt:lpstr>
      <vt:lpstr>Utility function</vt:lpstr>
      <vt:lpstr>When to use utility function?</vt:lpstr>
      <vt:lpstr>How to quantify your preference? </vt:lpstr>
      <vt:lpstr>Examples on how to quantify</vt:lpstr>
      <vt:lpstr>case study 4: make that phone call</vt:lpstr>
      <vt:lpstr>case study 5: insurance assurance</vt:lpstr>
      <vt:lpstr>conclusion</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make Decisions</dc:title>
  <dc:creator>Nurul Nabilah Bte Kamal M</dc:creator>
  <cp:lastModifiedBy>Nurul Nabilah Bte Kamal M</cp:lastModifiedBy>
  <cp:revision>34</cp:revision>
  <cp:lastPrinted>2017-02-13T09:37:43Z</cp:lastPrinted>
  <dcterms:created xsi:type="dcterms:W3CDTF">2017-02-09T06:48:08Z</dcterms:created>
  <dcterms:modified xsi:type="dcterms:W3CDTF">2017-02-13T10:26:41Z</dcterms:modified>
</cp:coreProperties>
</file>