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9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2-08T15:46:45.348"/>
    </inkml:context>
    <inkml:brush xml:id="br0">
      <inkml:brushProperty name="width" value="0.02" units="cm"/>
      <inkml:brushProperty name="height" value="0.02" units="cm"/>
      <inkml:brushProperty name="ignorePressure" value="1"/>
    </inkml:brush>
  </inkml:definitions>
  <inkml:traceGroup>
    <inkml:annotationXML>
      <emma:emma xmlns:emma="http://www.w3.org/2003/04/emma" version="1.0">
        <emma:interpretation id="{C811062C-3306-4503-AA8E-D1B53E5BBF62}" emma:medium="tactile" emma:mode="ink">
          <msink:context xmlns:msink="http://schemas.microsoft.com/ink/2010/main" type="writingRegion" rotatedBoundingBox="7164,7326 7241,7135 7476,7230 7399,7421"/>
        </emma:interpretation>
      </emma:emma>
    </inkml:annotationXML>
    <inkml:traceGroup>
      <inkml:annotationXML>
        <emma:emma xmlns:emma="http://www.w3.org/2003/04/emma" version="1.0">
          <emma:interpretation id="{DCCBC6C4-0AB6-48F1-84F3-DD0A4689E279}" emma:medium="tactile" emma:mode="ink">
            <msink:context xmlns:msink="http://schemas.microsoft.com/ink/2010/main" type="paragraph" rotatedBoundingBox="7164,7326 7241,7135 7476,7230 7399,74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AA2BDE-4196-4954-9078-7B859B9274C3}" emma:medium="tactile" emma:mode="ink">
              <msink:context xmlns:msink="http://schemas.microsoft.com/ink/2010/main" type="line" rotatedBoundingBox="7164,7326 7241,7135 7476,7230 7399,7421"/>
            </emma:interpretation>
          </emma:emma>
        </inkml:annotationXML>
        <inkml:traceGroup>
          <inkml:annotationXML>
            <emma:emma xmlns:emma="http://www.w3.org/2003/04/emma" version="1.0">
              <emma:interpretation id="{2F968135-38B4-4ED5-ACC2-9C72F92F62C8}" emma:medium="tactile" emma:mode="ink">
                <msink:context xmlns:msink="http://schemas.microsoft.com/ink/2010/main" type="inkWord" rotatedBoundingBox="7164,7326 7241,7135 7476,7230 7399,7421"/>
              </emma:interpretation>
            </emma:emma>
          </inkml:annotationXML>
          <inkml:trace contextRef="#ctx0" brushRef="#br0">17922 11070,'-6'0,"-4"0,-3 0,-5-6,-3-1,-2-3,0 1,3-4,0 0,0 3,5 0,1 2,-3 2,3 2</inkml:trace>
          <inkml:trace contextRef="#ctx0" brushRef="#br0" timeOffset="703">17729 11198</inkml:trace>
          <inkml:trace contextRef="#ctx0" brushRef="#br0" timeOffset="1406">17729 11198</inkml:trace>
          <inkml:trace contextRef="#ctx0" brushRef="#br0" timeOffset="1578">17729 11198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16950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5795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233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444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65492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68246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505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81412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6502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216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777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A1E2DDA5-AD71-442A-B6BF-3C18232F8173}" type="datetimeFigureOut">
              <a:rPr lang="en-SG" smtClean="0"/>
              <a:t>10/2/2017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B729C62-88B1-4031-B8E0-AC4BB1276FC0}" type="slidenum">
              <a:rPr lang="en-SG" smtClean="0"/>
              <a:t>‹#›</a:t>
            </a:fld>
            <a:endParaRPr lang="en-SG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050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1821" y="2187235"/>
            <a:ext cx="8791575" cy="764309"/>
          </a:xfrm>
        </p:spPr>
        <p:txBody>
          <a:bodyPr>
            <a:normAutofit/>
          </a:bodyPr>
          <a:lstStyle/>
          <a:p>
            <a:r>
              <a:rPr lang="en-SG" sz="4000" dirty="0"/>
              <a:t>The nonsense du jour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4750" y="3542778"/>
            <a:ext cx="8606806" cy="2094092"/>
          </a:xfrm>
        </p:spPr>
        <p:txBody>
          <a:bodyPr>
            <a:normAutofit/>
          </a:bodyPr>
          <a:lstStyle/>
          <a:p>
            <a:r>
              <a:rPr lang="en-SG" sz="2000" dirty="0"/>
              <a:t>Topic: Misleading with or without data</a:t>
            </a:r>
          </a:p>
          <a:p>
            <a:r>
              <a:rPr lang="en-SG" sz="2000" dirty="0"/>
              <a:t>Group 4:  Yong Ming, Timothy, Bernetta</a:t>
            </a:r>
          </a:p>
          <a:p>
            <a:r>
              <a:rPr lang="en-SG" sz="2000" dirty="0"/>
              <a:t>Presenter: Bernetta </a:t>
            </a:r>
          </a:p>
        </p:txBody>
      </p:sp>
    </p:spTree>
    <p:extLst>
      <p:ext uri="{BB962C8B-B14F-4D97-AF65-F5344CB8AC3E}">
        <p14:creationId xmlns:p14="http://schemas.microsoft.com/office/powerpoint/2010/main" val="179609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From lab bench to the glossies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SG" dirty="0"/>
              <a:t>Misleading with irrelevant data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Often weakly associated with real world issues (disease)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Developed in a very idealised world of an experimental animal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Does not show clear dose-response relationship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Kept under conditions of tight physiological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Tissue and disease in animal model may be very different to living human system, even worst with a lab dish model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May be related to the disease in a different way</a:t>
            </a:r>
          </a:p>
        </p:txBody>
      </p:sp>
    </p:spTree>
    <p:extLst>
      <p:ext uri="{BB962C8B-B14F-4D97-AF65-F5344CB8AC3E}">
        <p14:creationId xmlns:p14="http://schemas.microsoft.com/office/powerpoint/2010/main" val="541959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Cherry-Picking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46051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n-SG" sz="2800" i="1" dirty="0"/>
              <a:t>“The idea is to try and give all the information to help others to judge the value of your contributions; not just the information that leads to judgement in one particular direction or another.” </a:t>
            </a:r>
          </a:p>
          <a:p>
            <a:pPr marL="0" indent="0">
              <a:buNone/>
            </a:pPr>
            <a:r>
              <a:rPr lang="en-SG" dirty="0"/>
              <a:t>							~</a:t>
            </a:r>
            <a:r>
              <a:rPr lang="en-SG" sz="2400" i="1" dirty="0"/>
              <a:t>Richard P. Feynman</a:t>
            </a:r>
            <a:endParaRPr lang="en-SG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305" y="3872156"/>
            <a:ext cx="2413840" cy="230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11" y="3204881"/>
            <a:ext cx="4324971" cy="32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2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Cherry-Picking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Leads to misleading with irrelevant data</a:t>
            </a:r>
          </a:p>
          <a:p>
            <a:r>
              <a:rPr lang="en-SG" dirty="0"/>
              <a:t>Solution: systematic review</a:t>
            </a:r>
          </a:p>
          <a:p>
            <a:r>
              <a:rPr lang="en-SG" dirty="0"/>
              <a:t>Do an explicit research strategy to find data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Tabulate characteristic of each study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Measure the methodological quality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Compare alternatives</a:t>
            </a:r>
          </a:p>
          <a:p>
            <a:pPr marL="457200" indent="-457200">
              <a:buFont typeface="+mj-lt"/>
              <a:buAutoNum type="arabicPeriod"/>
            </a:pPr>
            <a:r>
              <a:rPr lang="en-SG" dirty="0"/>
              <a:t>Give a critical, weighted summary</a:t>
            </a:r>
          </a:p>
          <a:p>
            <a:r>
              <a:rPr lang="en-SG" dirty="0"/>
              <a:t>Can save more lives than you could possibly imagine</a:t>
            </a:r>
          </a:p>
        </p:txBody>
      </p:sp>
    </p:spTree>
    <p:extLst>
      <p:ext uri="{BB962C8B-B14F-4D97-AF65-F5344CB8AC3E}">
        <p14:creationId xmlns:p14="http://schemas.microsoft.com/office/powerpoint/2010/main" val="127060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Case-study: Antioxidant</a:t>
            </a:r>
            <a:br>
              <a:rPr lang="en-US" dirty="0"/>
            </a:br>
            <a:r>
              <a:rPr lang="en-US" dirty="0"/>
              <a:t> </a:t>
            </a:r>
            <a:r>
              <a:rPr lang="en-US" sz="2000" dirty="0"/>
              <a:t>based on a research done in the past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Helps to remove free radicals in our body </a:t>
            </a:r>
          </a:p>
          <a:p>
            <a:r>
              <a:rPr lang="en-US" dirty="0"/>
              <a:t>Free</a:t>
            </a:r>
            <a:r>
              <a:rPr lang="en-SG" dirty="0"/>
              <a:t> radicals will damage DNA, leading to cancer</a:t>
            </a:r>
          </a:p>
          <a:p>
            <a:r>
              <a:rPr lang="en-US" dirty="0"/>
              <a:t>Does eating more antioxidants prevent cancer?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49" y="3818965"/>
            <a:ext cx="4530164" cy="268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84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Case-study: problems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95930"/>
            <a:ext cx="9601200" cy="3581400"/>
          </a:xfrm>
        </p:spPr>
        <p:txBody>
          <a:bodyPr/>
          <a:lstStyle/>
          <a:p>
            <a:r>
              <a:rPr lang="en-US" dirty="0"/>
              <a:t>Free radicals are not always bad</a:t>
            </a:r>
          </a:p>
          <a:p>
            <a:r>
              <a:rPr lang="en-US" dirty="0"/>
              <a:t>Does not necessarily make processes more efficient</a:t>
            </a:r>
          </a:p>
          <a:p>
            <a:r>
              <a:rPr lang="en-US" dirty="0"/>
              <a:t>Results are not definite</a:t>
            </a:r>
          </a:p>
          <a:p>
            <a:r>
              <a:rPr lang="en-US" dirty="0"/>
              <a:t>Why antioxidant seem to be good 20 years ago </a:t>
            </a:r>
          </a:p>
          <a:p>
            <a:r>
              <a:rPr lang="en-US" dirty="0"/>
              <a:t>People are healthier back then and eat more fruits and vegetables which have a lot of antioxidants</a:t>
            </a:r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835" y="4124874"/>
            <a:ext cx="4213970" cy="23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5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Case-study: past experiment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Studies showed a positive relationship between a lot of B-carotene and reduced risk of cancer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Case control studies: cancer free subjects have higher plasma carotene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Prospective cohort study: there is twice as much lung cancer in the group with lowest plasma carotene compared with those with the highest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Shows that antioxidants are very good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41918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Case-study: modern experiment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48326"/>
            <a:ext cx="9601200" cy="45720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SG" dirty="0"/>
              <a:t>18,000 participants recruited and randomised</a:t>
            </a:r>
          </a:p>
          <a:p>
            <a:r>
              <a:rPr lang="en-SG" dirty="0"/>
              <a:t>All at high risk of lung cancer</a:t>
            </a:r>
          </a:p>
          <a:p>
            <a:r>
              <a:rPr lang="en-SG" dirty="0"/>
              <a:t>Half received B-carotene, other half received placebo</a:t>
            </a:r>
          </a:p>
          <a:p>
            <a:r>
              <a:rPr lang="en-SG" dirty="0"/>
              <a:t>Results: people having antioxidant 46% more likely to die of cancer than those who took the placebo</a:t>
            </a:r>
          </a:p>
          <a:p>
            <a:r>
              <a:rPr lang="en-SG" dirty="0"/>
              <a:t>Terminated early due to ethical issues</a:t>
            </a:r>
          </a:p>
          <a:p>
            <a:endParaRPr lang="en-SG" dirty="0"/>
          </a:p>
          <a:p>
            <a:pPr marL="457200" indent="-457200">
              <a:buAutoNum type="arabicPeriod" startAt="2"/>
            </a:pPr>
            <a:r>
              <a:rPr lang="en-SG" dirty="0"/>
              <a:t>Systematic research </a:t>
            </a:r>
          </a:p>
          <a:p>
            <a:r>
              <a:rPr lang="en-SG" dirty="0"/>
              <a:t>Assess quality of studies</a:t>
            </a:r>
          </a:p>
          <a:p>
            <a:r>
              <a:rPr lang="en-SG" dirty="0"/>
              <a:t>Results: antioxidants are either ineffective or actively harmful</a:t>
            </a:r>
          </a:p>
          <a:p>
            <a:r>
              <a:rPr lang="en-SG" dirty="0"/>
              <a:t>Results in more deaths instead</a:t>
            </a:r>
          </a:p>
        </p:txBody>
      </p:sp>
    </p:spTree>
    <p:extLst>
      <p:ext uri="{BB962C8B-B14F-4D97-AF65-F5344CB8AC3E}">
        <p14:creationId xmlns:p14="http://schemas.microsoft.com/office/powerpoint/2010/main" val="2168676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Case-study: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Things that work in theory often do not necessarily work in practice</a:t>
            </a:r>
          </a:p>
          <a:p>
            <a:r>
              <a:rPr lang="en-SG" dirty="0"/>
              <a:t>Misleading with irrelevant data</a:t>
            </a:r>
          </a:p>
          <a:p>
            <a:r>
              <a:rPr lang="en-SG" dirty="0"/>
              <a:t>Should not be blindly following theoretical data and assuming that this must be automatically map into a dietary advice</a:t>
            </a:r>
          </a:p>
        </p:txBody>
      </p:sp>
    </p:spTree>
    <p:extLst>
      <p:ext uri="{BB962C8B-B14F-4D97-AF65-F5344CB8AC3E}">
        <p14:creationId xmlns:p14="http://schemas.microsoft.com/office/powerpoint/2010/main" val="2729752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Overall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87" y="2291787"/>
            <a:ext cx="9601200" cy="3581400"/>
          </a:xfrm>
        </p:spPr>
        <p:txBody>
          <a:bodyPr/>
          <a:lstStyle/>
          <a:p>
            <a:r>
              <a:rPr lang="en-SG" dirty="0"/>
              <a:t>Misleading by withholding crucial data:</a:t>
            </a:r>
            <a:endParaRPr lang="en-SG" dirty="0"/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Observational studies </a:t>
            </a:r>
          </a:p>
          <a:p>
            <a:r>
              <a:rPr lang="en-SG" dirty="0"/>
              <a:t>Misleading by irrelevant data: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Quoting directly from theoretical lab data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Cherry-picking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Systematic processes </a:t>
            </a:r>
          </a:p>
          <a:p>
            <a:endParaRPr lang="en-SG" dirty="0"/>
          </a:p>
        </p:txBody>
      </p:sp>
      <p:sp>
        <p:nvSpPr>
          <p:cNvPr id="4" name="Rectangle 3"/>
          <p:cNvSpPr/>
          <p:nvPr/>
        </p:nvSpPr>
        <p:spPr>
          <a:xfrm>
            <a:off x="4208038" y="5264909"/>
            <a:ext cx="3590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436261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Outline Of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Types of misleading data</a:t>
            </a:r>
          </a:p>
          <a:p>
            <a:r>
              <a:rPr lang="en-SG" dirty="0"/>
              <a:t>Observational study</a:t>
            </a:r>
          </a:p>
          <a:p>
            <a:r>
              <a:rPr lang="en-SG" dirty="0"/>
              <a:t>Does the data exist?</a:t>
            </a:r>
          </a:p>
          <a:p>
            <a:r>
              <a:rPr lang="en-SG" dirty="0"/>
              <a:t>From lab bench to the glossies</a:t>
            </a:r>
          </a:p>
          <a:p>
            <a:r>
              <a:rPr lang="en-SG" dirty="0"/>
              <a:t>Case study: Antioxidants</a:t>
            </a:r>
          </a:p>
          <a:p>
            <a:r>
              <a:rPr lang="en-SG" dirty="0"/>
              <a:t>Conclusion </a:t>
            </a:r>
          </a:p>
          <a:p>
            <a:endParaRPr lang="en-SG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96995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Types of misleading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Without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Essential data are not stated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Not taken into account during the research</a:t>
            </a:r>
          </a:p>
          <a:p>
            <a:pPr marL="0" indent="0">
              <a:buNone/>
            </a:pPr>
            <a:endParaRPr lang="en-SG" dirty="0"/>
          </a:p>
          <a:p>
            <a:r>
              <a:rPr lang="en-SG" dirty="0"/>
              <a:t>With irrelevant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Any random science added just to add credibility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Theoretical data from lab used</a:t>
            </a:r>
          </a:p>
        </p:txBody>
      </p:sp>
    </p:spTree>
    <p:extLst>
      <p:ext uri="{BB962C8B-B14F-4D97-AF65-F5344CB8AC3E}">
        <p14:creationId xmlns:p14="http://schemas.microsoft.com/office/powerpoint/2010/main" val="203775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Observational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Context: olive oil offers measurable protection against skin wrinkling</a:t>
            </a:r>
          </a:p>
          <a:p>
            <a:r>
              <a:rPr lang="en-SG" dirty="0"/>
              <a:t>Variables: Wrinkles and food</a:t>
            </a:r>
          </a:p>
          <a:p>
            <a:r>
              <a:rPr lang="en-SG" dirty="0"/>
              <a:t>Confounders</a:t>
            </a:r>
          </a:p>
          <a:p>
            <a:endParaRPr lang="en-SG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2606870" y="2569811"/>
              <a:ext cx="84240" cy="80928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3285" y="2566214"/>
                <a:ext cx="91409" cy="8812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11451">
            <a:off x="1538993" y="3388660"/>
            <a:ext cx="3546103" cy="236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62813">
            <a:off x="4133044" y="3062024"/>
            <a:ext cx="3650931" cy="2666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37604">
            <a:off x="6563346" y="3468456"/>
            <a:ext cx="3826249" cy="2167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80293">
            <a:off x="8190399" y="3784920"/>
            <a:ext cx="3528609" cy="2339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241" y="1062443"/>
            <a:ext cx="365791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5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Observational study and its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Need to be very cautious</a:t>
            </a:r>
          </a:p>
          <a:p>
            <a:r>
              <a:rPr lang="en-SG" dirty="0"/>
              <a:t>Observational study prone to confounders</a:t>
            </a:r>
          </a:p>
          <a:p>
            <a:r>
              <a:rPr lang="en-SG" dirty="0"/>
              <a:t>Extrapolated too far from the actual data</a:t>
            </a:r>
          </a:p>
          <a:p>
            <a:r>
              <a:rPr lang="en-SG" dirty="0"/>
              <a:t>Withholding crucial data</a:t>
            </a:r>
          </a:p>
          <a:p>
            <a:r>
              <a:rPr lang="en-SG" dirty="0"/>
              <a:t>Mislead people to make the wrong decisions </a:t>
            </a:r>
          </a:p>
        </p:txBody>
      </p:sp>
    </p:spTree>
    <p:extLst>
      <p:ext uri="{BB962C8B-B14F-4D97-AF65-F5344CB8AC3E}">
        <p14:creationId xmlns:p14="http://schemas.microsoft.com/office/powerpoint/2010/main" val="275415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Does the data exist?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Misleading with irrelevant data</a:t>
            </a:r>
          </a:p>
          <a:p>
            <a:r>
              <a:rPr lang="en-SG" dirty="0"/>
              <a:t>Example: pomegranates and wrinkles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An article from </a:t>
            </a:r>
            <a:r>
              <a:rPr lang="en-SG" dirty="0" err="1"/>
              <a:t>Newsnight</a:t>
            </a:r>
            <a:r>
              <a:rPr lang="en-SG" dirty="0"/>
              <a:t> concluded that a recent study in American proves that eating pomegranates can protect us against aging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There is no such study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SG" dirty="0"/>
              <a:t>The authors actually knows the truth but only wants to impress us</a:t>
            </a:r>
          </a:p>
        </p:txBody>
      </p:sp>
    </p:spTree>
    <p:extLst>
      <p:ext uri="{BB962C8B-B14F-4D97-AF65-F5344CB8AC3E}">
        <p14:creationId xmlns:p14="http://schemas.microsoft.com/office/powerpoint/2010/main" val="278630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From lab bench to the glossies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581400"/>
          </a:xfrm>
        </p:spPr>
        <p:txBody>
          <a:bodyPr/>
          <a:lstStyle/>
          <a:p>
            <a:r>
              <a:rPr lang="en-SG" dirty="0"/>
              <a:t>Magazines often quote the results from lab research</a:t>
            </a:r>
          </a:p>
          <a:p>
            <a:r>
              <a:rPr lang="en-SG" dirty="0"/>
              <a:t>Searching thoroughly through the internet to find random bits of science</a:t>
            </a:r>
          </a:p>
          <a:p>
            <a:r>
              <a:rPr lang="en-SG" dirty="0"/>
              <a:t>Wants to add credibility to the article</a:t>
            </a:r>
          </a:p>
          <a:p>
            <a:r>
              <a:rPr lang="en-SG" dirty="0"/>
              <a:t>Need to be cautious about how to extrapolate from lab to real life complex system</a:t>
            </a:r>
          </a:p>
          <a:p>
            <a:endParaRPr lang="en-S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670" y="4229321"/>
            <a:ext cx="2486212" cy="2335947"/>
          </a:xfrm>
          <a:prstGeom prst="rect">
            <a:avLst/>
          </a:prstGeom>
        </p:spPr>
      </p:pic>
      <p:sp>
        <p:nvSpPr>
          <p:cNvPr id="12" name="Arrow: Right 11"/>
          <p:cNvSpPr/>
          <p:nvPr/>
        </p:nvSpPr>
        <p:spPr>
          <a:xfrm>
            <a:off x="5104907" y="5058137"/>
            <a:ext cx="1788289" cy="49192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525" y="4229321"/>
            <a:ext cx="4042300" cy="22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From lab bench to the glossies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Example: turmeric (curry)</a:t>
            </a:r>
          </a:p>
          <a:p>
            <a:r>
              <a:rPr lang="en-SG" dirty="0"/>
              <a:t>Protective against cancer</a:t>
            </a:r>
          </a:p>
          <a:p>
            <a:r>
              <a:rPr lang="en-SG" dirty="0"/>
              <a:t>Turmeric extract tipped on animal cells</a:t>
            </a:r>
          </a:p>
          <a:p>
            <a:r>
              <a:rPr lang="en-SG" dirty="0"/>
              <a:t>Can we conclude the results from this experiment? </a:t>
            </a:r>
          </a:p>
          <a:p>
            <a:r>
              <a:rPr lang="en-SG" dirty="0"/>
              <a:t>Very little curcumin is absorbed in our body</a:t>
            </a:r>
          </a:p>
          <a:p>
            <a:r>
              <a:rPr lang="en-SG" dirty="0"/>
              <a:t>Need to eat a few grams to reach a significant serum level</a:t>
            </a:r>
          </a:p>
          <a:p>
            <a:r>
              <a:rPr lang="en-SG" dirty="0"/>
              <a:t>Means that we need to eat 100g of turmeric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068" y="1581095"/>
            <a:ext cx="2300463" cy="171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From lab bench to the glossies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Context: drug companies</a:t>
            </a:r>
          </a:p>
          <a:p>
            <a:r>
              <a:rPr lang="en-SG" dirty="0"/>
              <a:t>Making claims on tenuous grounds</a:t>
            </a:r>
          </a:p>
          <a:p>
            <a:r>
              <a:rPr lang="en-SG" dirty="0"/>
              <a:t>Even though they are not allowed to talk to patients, they constantly annoy doctors to help them</a:t>
            </a:r>
          </a:p>
          <a:p>
            <a:r>
              <a:rPr lang="en-SG" dirty="0"/>
              <a:t>Use theoretical advantages, animal experiment data or ‘surrogates outcome’ to add credibility to their product</a:t>
            </a:r>
          </a:p>
          <a:p>
            <a:endParaRPr lang="en-SG" dirty="0"/>
          </a:p>
          <a:p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33650028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1107</TotalTime>
  <Words>764</Words>
  <Application>Microsoft Office PowerPoint</Application>
  <PresentationFormat>Widescreen</PresentationFormat>
  <Paragraphs>111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Franklin Gothic Book</vt:lpstr>
      <vt:lpstr>Wingdings</vt:lpstr>
      <vt:lpstr>Crop</vt:lpstr>
      <vt:lpstr>The nonsense du jour</vt:lpstr>
      <vt:lpstr>Outline Of presentation</vt:lpstr>
      <vt:lpstr>Types of misleading data</vt:lpstr>
      <vt:lpstr>Observational study</vt:lpstr>
      <vt:lpstr>Observational study and its data</vt:lpstr>
      <vt:lpstr>Does the data exist?</vt:lpstr>
      <vt:lpstr>From lab bench to the glossies</vt:lpstr>
      <vt:lpstr>From lab bench to the glossies</vt:lpstr>
      <vt:lpstr>From lab bench to the glossies</vt:lpstr>
      <vt:lpstr>From lab bench to the glossies</vt:lpstr>
      <vt:lpstr>Cherry-Picking</vt:lpstr>
      <vt:lpstr>Cherry-Picking</vt:lpstr>
      <vt:lpstr>Case-study: Antioxidant  based on a research done in the past</vt:lpstr>
      <vt:lpstr>Case-study: problems</vt:lpstr>
      <vt:lpstr>Case-study: past experiment</vt:lpstr>
      <vt:lpstr>Case-study: modern experiment</vt:lpstr>
      <vt:lpstr>Case-study: conclusion</vt:lpstr>
      <vt:lpstr>Overall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84</cp:revision>
  <dcterms:created xsi:type="dcterms:W3CDTF">2017-02-08T03:49:24Z</dcterms:created>
  <dcterms:modified xsi:type="dcterms:W3CDTF">2017-02-10T08:34:25Z</dcterms:modified>
</cp:coreProperties>
</file>