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embeddedFontLst>
    <p:embeddedFont>
      <p:font typeface="Luckiest Guy" panose="020B0604020202020204" charset="0"/>
      <p:regular r:id="rId34"/>
    </p:embeddedFont>
    <p:embeddedFont>
      <p:font typeface="Droid Sans" panose="020B0604020202020204" charset="0"/>
      <p:regular r:id="rId35"/>
      <p:bold r:id="rId36"/>
    </p:embeddedFont>
    <p:embeddedFont>
      <p:font typeface="Oswald" panose="020B0604020202020204" charset="0"/>
      <p:regular r:id="rId37"/>
      <p:bold r:id="rId38"/>
    </p:embeddedFont>
    <p:embeddedFont>
      <p:font typeface="Alfa Slab One"/>
      <p:regular r:id="rId39"/>
    </p:embeddedFont>
    <p:embeddedFont>
      <p:font typeface="Average" panose="020B060402020202020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145479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2332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4162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123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5048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544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476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834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8537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9481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095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300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0188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2843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492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4831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87966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13335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5888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11691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57339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1373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095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79899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40049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825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4129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759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9296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1346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2755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52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71250" y="1906487"/>
            <a:ext cx="7801500" cy="1076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Misleading Election Polls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71250" y="3174874"/>
            <a:ext cx="7801500" cy="130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Liew Xuan Qi (A0157765N)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Cheong Hui Ping (A0127945W)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Hong Chuan Yin (A0155305M)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845825" cy="199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0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3 Questions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11700" y="1584025"/>
            <a:ext cx="8520600" cy="263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accent4"/>
              </a:buClr>
              <a:buSzPct val="100000"/>
              <a:buFont typeface="Droid Sans"/>
              <a:buAutoNum type="arabicPeriod"/>
            </a:pPr>
            <a:r>
              <a:rPr lang="en" sz="2400" dirty="0">
                <a:solidFill>
                  <a:schemeClr val="accent4"/>
                </a:solidFill>
                <a:latin typeface="Droid Sans"/>
                <a:ea typeface="Droid Sans"/>
                <a:cs typeface="Droid Sans"/>
                <a:sym typeface="Droid Sans"/>
              </a:rPr>
              <a:t>Why does Moon think that reporting of polls in the newspapers is often misleading?</a:t>
            </a:r>
          </a:p>
          <a:p>
            <a:pPr marL="457200" lvl="0" indent="-381000" rtl="0">
              <a:spcBef>
                <a:spcPts val="0"/>
              </a:spcBef>
              <a:buClr>
                <a:srgbClr val="FFD966"/>
              </a:buClr>
              <a:buSzPct val="100000"/>
              <a:buFont typeface="Droid Sans"/>
              <a:buAutoNum type="arabicPeriod"/>
            </a:pP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Why is prediction of the result from the national poll difficult?</a:t>
            </a:r>
          </a:p>
          <a:p>
            <a:pPr marL="457200" lvl="0" indent="-381000" rtl="0">
              <a:spcBef>
                <a:spcPts val="0"/>
              </a:spcBef>
              <a:buClr>
                <a:srgbClr val="FFD966"/>
              </a:buClr>
              <a:buSzPct val="100000"/>
              <a:buFont typeface="Droid Sans"/>
              <a:buAutoNum type="arabicPeriod"/>
            </a:pP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Did Moon correctly predict the hung parliament as a possibility?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9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Why does Moon think that reporting of polls in the newspapers is often misleading?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11700" y="1842800"/>
            <a:ext cx="8520600" cy="171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D966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Media </a:t>
            </a:r>
            <a:r>
              <a:rPr lang="en" sz="24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Attention</a:t>
            </a:r>
          </a:p>
          <a:p>
            <a:pPr marL="457200" lvl="0" indent="-381000" rtl="0">
              <a:spcBef>
                <a:spcPts val="0"/>
              </a:spcBef>
              <a:buClr>
                <a:srgbClr val="FFD966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Betting</a:t>
            </a:r>
            <a:endParaRPr lang="en" sz="2400" dirty="0">
              <a:solidFill>
                <a:srgbClr val="FFD966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1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Why does Moon think that reporting of polls in the newspapers is often misleading?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667850"/>
            <a:ext cx="8520600" cy="276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D966"/>
              </a:buClr>
              <a:buSzPct val="100000"/>
              <a:buFont typeface="Droid Sans"/>
            </a:pP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Media Attention</a:t>
            </a:r>
          </a:p>
          <a:p>
            <a:pPr marL="914400" lvl="0" indent="-381000" rtl="0">
              <a:spcBef>
                <a:spcPts val="0"/>
              </a:spcBef>
              <a:buClr>
                <a:srgbClr val="FFD966"/>
              </a:buClr>
              <a:buSzPct val="100000"/>
              <a:buFont typeface="Droid Sans"/>
              <a:buChar char="○"/>
            </a:pP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Publish polls with surprising results that catches the attention of readers even though it might not be true</a:t>
            </a:r>
          </a:p>
          <a:p>
            <a:pPr marL="914400" lvl="0" indent="-381000" rtl="0">
              <a:spcBef>
                <a:spcPts val="0"/>
              </a:spcBef>
              <a:buClr>
                <a:srgbClr val="FFD966"/>
              </a:buClr>
              <a:buSzPct val="100000"/>
              <a:buFont typeface="Droid Sans"/>
              <a:buChar char="○"/>
            </a:pP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The more surprising a poll result was, the more likely it is wrong, and the more media coverage it is likely to get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7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Why does Moon think that reporting of polls in the newspapers is often misleading?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11700" y="1667850"/>
            <a:ext cx="8520600" cy="171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D966"/>
              </a:buClr>
              <a:buSzPct val="100000"/>
              <a:buFont typeface="Droid Sans"/>
            </a:pPr>
            <a:r>
              <a:rPr lang="en" sz="240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Media Attention</a:t>
            </a:r>
          </a:p>
          <a:p>
            <a:pPr marL="914400" lvl="0" indent="-381000" rtl="0">
              <a:spcBef>
                <a:spcPts val="0"/>
              </a:spcBef>
              <a:buClr>
                <a:srgbClr val="FFD966"/>
              </a:buClr>
              <a:buSzPct val="100000"/>
              <a:buFont typeface="Droid Sans"/>
              <a:buChar char="○"/>
            </a:pPr>
            <a:r>
              <a:rPr lang="en" sz="240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Publish polls with surprising results that catches the attention of readers even though it might not be true</a:t>
            </a:r>
          </a:p>
          <a:p>
            <a:pPr marL="914400" lvl="0" indent="-381000" rtl="0">
              <a:spcBef>
                <a:spcPts val="0"/>
              </a:spcBef>
              <a:buClr>
                <a:srgbClr val="FFD966"/>
              </a:buClr>
              <a:buSzPct val="100000"/>
              <a:buFont typeface="Droid Sans"/>
              <a:buChar char="○"/>
            </a:pPr>
            <a:r>
              <a:rPr lang="en" sz="240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The more surprising a poll result was, the more likely it is wrong, and the more media coverage it is likely to get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89330">
            <a:off x="597180" y="1151531"/>
            <a:ext cx="5253853" cy="3279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7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Why does Moon think that reporting of polls in the newspapers is often misleading?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311700" y="1667850"/>
            <a:ext cx="8520600" cy="171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D966"/>
              </a:buClr>
              <a:buSzPct val="100000"/>
              <a:buFont typeface="Droid Sans"/>
            </a:pPr>
            <a:r>
              <a:rPr lang="en" sz="240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Media Attention</a:t>
            </a:r>
          </a:p>
          <a:p>
            <a:pPr marL="914400" lvl="0" indent="-381000" rtl="0">
              <a:spcBef>
                <a:spcPts val="0"/>
              </a:spcBef>
              <a:buClr>
                <a:srgbClr val="FFD966"/>
              </a:buClr>
              <a:buSzPct val="100000"/>
              <a:buFont typeface="Droid Sans"/>
              <a:buChar char="○"/>
            </a:pPr>
            <a:r>
              <a:rPr lang="en" sz="240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Publish polls with surprising results that catches the attention of readers even though it might not be true</a:t>
            </a:r>
          </a:p>
          <a:p>
            <a:pPr marL="914400" lvl="0" indent="-381000" rtl="0">
              <a:spcBef>
                <a:spcPts val="0"/>
              </a:spcBef>
              <a:buClr>
                <a:srgbClr val="FFD966"/>
              </a:buClr>
              <a:buSzPct val="100000"/>
              <a:buFont typeface="Droid Sans"/>
              <a:buChar char="○"/>
            </a:pPr>
            <a:r>
              <a:rPr lang="en" sz="240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The more surprising a poll result was, the more likely it is wrong, and the more media coverage it is likely to get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89330">
            <a:off x="597180" y="1151531"/>
            <a:ext cx="5253853" cy="3279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 r="48631"/>
          <a:stretch/>
        </p:blipFill>
        <p:spPr>
          <a:xfrm rot="212171">
            <a:off x="5730998" y="788616"/>
            <a:ext cx="3226454" cy="3768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7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Why does Moon think that reporting of polls in the newspapers is often misleading?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11700" y="1667850"/>
            <a:ext cx="8520600" cy="171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D966"/>
              </a:buClr>
              <a:buSzPct val="100000"/>
              <a:buFont typeface="Droid Sans"/>
            </a:pPr>
            <a:r>
              <a:rPr lang="en" sz="240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Media Attention</a:t>
            </a:r>
          </a:p>
          <a:p>
            <a:pPr marL="914400" lvl="0" indent="-381000" rtl="0">
              <a:spcBef>
                <a:spcPts val="0"/>
              </a:spcBef>
              <a:buClr>
                <a:srgbClr val="FFD966"/>
              </a:buClr>
              <a:buSzPct val="100000"/>
              <a:buFont typeface="Droid Sans"/>
              <a:buChar char="○"/>
            </a:pPr>
            <a:r>
              <a:rPr lang="en" sz="240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Publish polls with surprising results that catches the attention of readers even though it might not be true</a:t>
            </a:r>
          </a:p>
          <a:p>
            <a:pPr marL="914400" lvl="0" indent="-381000" rtl="0">
              <a:spcBef>
                <a:spcPts val="0"/>
              </a:spcBef>
              <a:buClr>
                <a:srgbClr val="FFD966"/>
              </a:buClr>
              <a:buSzPct val="100000"/>
              <a:buFont typeface="Droid Sans"/>
              <a:buChar char="○"/>
            </a:pPr>
            <a:r>
              <a:rPr lang="en" sz="240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The more surprising a poll result was, the more likely it is wrong, and the more media coverage it is likely to get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89330">
            <a:off x="597180" y="1151531"/>
            <a:ext cx="5253853" cy="3279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4">
            <a:alphaModFix/>
          </a:blip>
          <a:srcRect r="48631"/>
          <a:stretch/>
        </p:blipFill>
        <p:spPr>
          <a:xfrm rot="212171">
            <a:off x="5730998" y="788616"/>
            <a:ext cx="3226454" cy="3768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">
            <a:off x="2624225" y="82149"/>
            <a:ext cx="3790574" cy="4738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7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Why does Moon think that reporting of polls in the newspapers is often misleading?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11700" y="1667850"/>
            <a:ext cx="8520600" cy="171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D966"/>
              </a:buClr>
              <a:buSzPct val="100000"/>
              <a:buFont typeface="Droid Sans"/>
            </a:pPr>
            <a:r>
              <a:rPr lang="en" sz="240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Media Attention</a:t>
            </a:r>
          </a:p>
          <a:p>
            <a:pPr marL="914400" lvl="0" indent="-381000" rtl="0">
              <a:spcBef>
                <a:spcPts val="0"/>
              </a:spcBef>
              <a:buClr>
                <a:srgbClr val="FFD966"/>
              </a:buClr>
              <a:buSzPct val="100000"/>
              <a:buFont typeface="Droid Sans"/>
              <a:buChar char="○"/>
            </a:pPr>
            <a:r>
              <a:rPr lang="en" sz="240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Publish polls with surprising results that catches the attention of readers even though it might not be true</a:t>
            </a:r>
          </a:p>
          <a:p>
            <a:pPr marL="914400" lvl="0" indent="-381000" rtl="0">
              <a:spcBef>
                <a:spcPts val="0"/>
              </a:spcBef>
              <a:buClr>
                <a:srgbClr val="FFD966"/>
              </a:buClr>
              <a:buSzPct val="100000"/>
              <a:buFont typeface="Droid Sans"/>
              <a:buChar char="○"/>
            </a:pPr>
            <a:r>
              <a:rPr lang="en" sz="240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The more surprising a poll result was, the more likely it is wrong, and the more media coverage it is likely to get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89330">
            <a:off x="597180" y="1151531"/>
            <a:ext cx="5253853" cy="3279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4">
            <a:alphaModFix/>
          </a:blip>
          <a:srcRect r="48631"/>
          <a:stretch/>
        </p:blipFill>
        <p:spPr>
          <a:xfrm rot="212171">
            <a:off x="5730998" y="788616"/>
            <a:ext cx="3226454" cy="3768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">
            <a:off x="2624225" y="82149"/>
            <a:ext cx="3790574" cy="473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2900" y="548574"/>
            <a:ext cx="6628339" cy="424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11700" y="246750"/>
            <a:ext cx="8520600" cy="98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Why does Moon think that reporting of polls in the newspapers is often misleading?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11700" y="1551225"/>
            <a:ext cx="8520600" cy="33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D966"/>
              </a:buClr>
              <a:buSzPct val="100000"/>
              <a:buFont typeface="Droid Sans"/>
            </a:pP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Betting</a:t>
            </a:r>
          </a:p>
          <a:p>
            <a:pPr marL="914400" lvl="1" indent="-381000" rtl="0">
              <a:spcBef>
                <a:spcPts val="0"/>
              </a:spcBef>
              <a:buClr>
                <a:srgbClr val="FFD96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People place their bets on the back on these untrue </a:t>
            </a:r>
            <a:r>
              <a:rPr lang="en" sz="24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results</a:t>
            </a:r>
          </a:p>
          <a:p>
            <a:pPr marL="914400" lvl="1" indent="-381000" rtl="0">
              <a:spcBef>
                <a:spcPts val="0"/>
              </a:spcBef>
              <a:buClr>
                <a:srgbClr val="FFD96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4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Bets </a:t>
            </a: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on offer tend to be in terms of the number of seats while opinion polls tell us about the popular votes → it is difficult to make a conversion between these two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0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3 Questions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311700" y="1584025"/>
            <a:ext cx="8520600" cy="263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D966"/>
              </a:buClr>
              <a:buSzPct val="100000"/>
              <a:buFont typeface="Droid Sans"/>
              <a:buAutoNum type="arabicPeriod"/>
            </a:pP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Why does Moon think that reporting of polls in the newspapers is often misleading?</a:t>
            </a:r>
          </a:p>
          <a:p>
            <a:pPr marL="457200" lvl="0" indent="-381000" rtl="0">
              <a:spcBef>
                <a:spcPts val="0"/>
              </a:spcBef>
              <a:buClr>
                <a:schemeClr val="accent4"/>
              </a:buClr>
              <a:buSzPct val="100000"/>
              <a:buFont typeface="Droid Sans"/>
              <a:buAutoNum type="arabicPeriod"/>
            </a:pPr>
            <a:r>
              <a:rPr lang="en" sz="2400" dirty="0">
                <a:solidFill>
                  <a:schemeClr val="accent4"/>
                </a:solidFill>
                <a:latin typeface="Droid Sans"/>
                <a:ea typeface="Droid Sans"/>
                <a:cs typeface="Droid Sans"/>
                <a:sym typeface="Droid Sans"/>
              </a:rPr>
              <a:t>Why is prediction of the result from the national poll difficult?</a:t>
            </a:r>
          </a:p>
          <a:p>
            <a:pPr marL="457200" lvl="0" indent="-381000" rtl="0">
              <a:spcBef>
                <a:spcPts val="0"/>
              </a:spcBef>
              <a:buClr>
                <a:srgbClr val="FFD966"/>
              </a:buClr>
              <a:buSzPct val="100000"/>
              <a:buFont typeface="Droid Sans"/>
              <a:buAutoNum type="arabicPeriod"/>
            </a:pP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Did Moon correctly predict the hung parliament as a possibility?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151625" y="200100"/>
            <a:ext cx="8910900" cy="61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Why is prediction of the result from the national poll difficult?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311700" y="944775"/>
            <a:ext cx="8520600" cy="366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0">
                <a:solidFill>
                  <a:srgbClr val="FFD966"/>
                </a:solidFill>
                <a:latin typeface="Luckiest Guy"/>
                <a:ea typeface="Luckiest Guy"/>
                <a:cs typeface="Luckiest Guy"/>
                <a:sym typeface="Luckiest Guy"/>
              </a:rPr>
              <a:t>BIAS</a:t>
            </a:r>
          </a:p>
          <a:p>
            <a:pPr marL="457200" marR="0" lvl="0" indent="-3810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D966"/>
              </a:buClr>
              <a:buSzPct val="100000"/>
              <a:buFont typeface="Droid Sans"/>
              <a:buAutoNum type="arabicPeriod"/>
            </a:pPr>
            <a:r>
              <a:rPr lang="en" sz="240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Electoral System</a:t>
            </a:r>
          </a:p>
          <a:p>
            <a:pPr marL="457200" marR="0" lvl="0" indent="-3810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D966"/>
              </a:buClr>
              <a:buSzPct val="100000"/>
              <a:buFont typeface="Droid Sans"/>
              <a:buAutoNum type="arabicPeriod"/>
            </a:pPr>
            <a:r>
              <a:rPr lang="en" sz="240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Electoral Geography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7550" y="2261975"/>
            <a:ext cx="3754750" cy="268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111725"/>
            <a:ext cx="8520600" cy="426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600">
              <a:solidFill>
                <a:srgbClr val="FFD966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FFD966"/>
                </a:solidFill>
                <a:latin typeface="Luckiest Guy"/>
                <a:ea typeface="Luckiest Guy"/>
                <a:cs typeface="Luckiest Guy"/>
                <a:sym typeface="Luckiest Guy"/>
              </a:rPr>
              <a:t>Curtains at Number Ten: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FFD966"/>
                </a:solidFill>
                <a:latin typeface="Luckiest Guy"/>
                <a:ea typeface="Luckiest Guy"/>
                <a:cs typeface="Luckiest Guy"/>
                <a:sym typeface="Luckiest Guy"/>
              </a:rPr>
              <a:t>predicting the general election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FFD966"/>
                </a:solidFill>
                <a:latin typeface="Luckiest Guy"/>
                <a:ea typeface="Luckiest Guy"/>
                <a:cs typeface="Luckiest Guy"/>
                <a:sym typeface="Luckiest Guy"/>
              </a:rPr>
              <a:t>Significance 7 (1), 24–26.</a:t>
            </a:r>
          </a:p>
          <a:p>
            <a:pPr lvl="0" algn="ctr" rtl="0">
              <a:spcBef>
                <a:spcPts val="0"/>
              </a:spcBef>
              <a:buNone/>
            </a:pPr>
            <a:endParaRPr sz="3600">
              <a:solidFill>
                <a:srgbClr val="FFD966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lvl="0" algn="ctr" rtl="0">
              <a:spcBef>
                <a:spcPts val="0"/>
              </a:spcBef>
              <a:buNone/>
            </a:pPr>
            <a:endParaRPr sz="3600">
              <a:solidFill>
                <a:srgbClr val="FFD966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D966"/>
                </a:solidFill>
                <a:latin typeface="Luckiest Guy"/>
                <a:ea typeface="Luckiest Guy"/>
                <a:cs typeface="Luckiest Guy"/>
                <a:sym typeface="Luckiest Guy"/>
              </a:rPr>
              <a:t>Moon, N. (2010).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477" y="2628452"/>
            <a:ext cx="1349374" cy="175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151625" y="1251690"/>
            <a:ext cx="8520600" cy="224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00000"/>
              </a:lnSpc>
              <a:spcBef>
                <a:spcPts val="0"/>
              </a:spcBef>
              <a:buClr>
                <a:srgbClr val="FFD966"/>
              </a:buClr>
              <a:buSzPct val="100000"/>
              <a:buFont typeface="Droid Sans"/>
              <a:buAutoNum type="arabicPeriod"/>
            </a:pPr>
            <a:r>
              <a:rPr lang="en" sz="20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Electoral system</a:t>
            </a:r>
          </a:p>
          <a:p>
            <a:pPr marL="914400" lvl="1" indent="-355600" rtl="0">
              <a:lnSpc>
                <a:spcPct val="100000"/>
              </a:lnSpc>
              <a:spcBef>
                <a:spcPts val="0"/>
              </a:spcBef>
              <a:buClr>
                <a:srgbClr val="FFD96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0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A system of single-member constituencies each won on a first-past-the-post </a:t>
            </a:r>
            <a:r>
              <a:rPr lang="en" sz="20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basis</a:t>
            </a:r>
          </a:p>
          <a:p>
            <a:pPr marL="914400" lvl="1" indent="-355600" rtl="0">
              <a:lnSpc>
                <a:spcPct val="100000"/>
              </a:lnSpc>
              <a:spcBef>
                <a:spcPts val="0"/>
              </a:spcBef>
              <a:buClr>
                <a:srgbClr val="FFD96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0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Majority </a:t>
            </a:r>
            <a:r>
              <a:rPr lang="en" sz="20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of votes does not translate into majority of </a:t>
            </a:r>
            <a:r>
              <a:rPr lang="en" sz="20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MPs</a:t>
            </a:r>
          </a:p>
          <a:p>
            <a:pPr marL="914400" lvl="1" indent="-355600" rtl="0">
              <a:lnSpc>
                <a:spcPct val="100000"/>
              </a:lnSpc>
              <a:spcBef>
                <a:spcPts val="0"/>
              </a:spcBef>
              <a:buClr>
                <a:srgbClr val="FFD96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0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The </a:t>
            </a:r>
            <a:r>
              <a:rPr lang="en" sz="20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red electoral party won 100% of the seats on the back of 40% of the votes</a:t>
            </a: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 l="22000" t="2837" r="22033" b="3817"/>
          <a:stretch/>
        </p:blipFill>
        <p:spPr>
          <a:xfrm>
            <a:off x="1068512" y="3863083"/>
            <a:ext cx="1255212" cy="1175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4">
            <a:alphaModFix/>
          </a:blip>
          <a:srcRect l="4260"/>
          <a:stretch/>
        </p:blipFill>
        <p:spPr>
          <a:xfrm>
            <a:off x="3319512" y="3863074"/>
            <a:ext cx="1255211" cy="11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3360281" y="4244194"/>
            <a:ext cx="708458" cy="546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Alfa Slab One"/>
                <a:ea typeface="Alfa Slab One"/>
                <a:cs typeface="Alfa Slab One"/>
                <a:sym typeface="Alfa Slab One"/>
              </a:rPr>
              <a:t>51%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1145831" y="4011690"/>
            <a:ext cx="708458" cy="546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Alfa Slab One"/>
                <a:ea typeface="Alfa Slab One"/>
                <a:cs typeface="Alfa Slab One"/>
                <a:sym typeface="Alfa Slab One"/>
              </a:rPr>
              <a:t>28%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1691563" y="3989275"/>
            <a:ext cx="708458" cy="546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Alfa Slab One"/>
                <a:ea typeface="Alfa Slab One"/>
                <a:cs typeface="Alfa Slab One"/>
                <a:sym typeface="Alfa Slab One"/>
              </a:rPr>
              <a:t>27%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1703146" y="4438347"/>
            <a:ext cx="708458" cy="546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Alfa Slab One"/>
                <a:ea typeface="Alfa Slab One"/>
                <a:cs typeface="Alfa Slab One"/>
                <a:sym typeface="Alfa Slab One"/>
              </a:rPr>
              <a:t>20%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1172948" y="4438347"/>
            <a:ext cx="708458" cy="546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Alfa Slab One"/>
                <a:ea typeface="Alfa Slab One"/>
                <a:cs typeface="Alfa Slab One"/>
                <a:sym typeface="Alfa Slab One"/>
              </a:rPr>
              <a:t>25%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3953358" y="4236902"/>
            <a:ext cx="708458" cy="546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Alfa Slab One"/>
                <a:ea typeface="Alfa Slab One"/>
                <a:cs typeface="Alfa Slab One"/>
                <a:sym typeface="Alfa Slab One"/>
              </a:rPr>
              <a:t>49%</a:t>
            </a: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5">
            <a:alphaModFix/>
          </a:blip>
          <a:srcRect l="3603" r="3286" b="2362"/>
          <a:stretch/>
        </p:blipFill>
        <p:spPr>
          <a:xfrm>
            <a:off x="6946787" y="3863065"/>
            <a:ext cx="1255212" cy="117545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 rot="1189582">
            <a:off x="7473872" y="4078604"/>
            <a:ext cx="793993" cy="546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Alfa Slab One"/>
                <a:ea typeface="Alfa Slab One"/>
                <a:cs typeface="Alfa Slab One"/>
                <a:sym typeface="Alfa Slab One"/>
              </a:rPr>
              <a:t>39.5%</a:t>
            </a:r>
          </a:p>
        </p:txBody>
      </p:sp>
      <p:sp>
        <p:nvSpPr>
          <p:cNvPr id="229" name="Shape 229"/>
          <p:cNvSpPr/>
          <p:nvPr/>
        </p:nvSpPr>
        <p:spPr>
          <a:xfrm>
            <a:off x="5245052" y="4092653"/>
            <a:ext cx="1074048" cy="47942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151625" y="200100"/>
            <a:ext cx="8910900" cy="61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Why is prediction of the result from the national poll difficult?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311700" y="1459566"/>
            <a:ext cx="8520600" cy="157130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2. Electoral </a:t>
            </a:r>
            <a:r>
              <a:rPr lang="en" sz="20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geography</a:t>
            </a:r>
          </a:p>
          <a:p>
            <a:pPr marL="914400" lvl="1" indent="-355600" rtl="0">
              <a:lnSpc>
                <a:spcPct val="100000"/>
              </a:lnSpc>
              <a:spcBef>
                <a:spcPts val="0"/>
              </a:spcBef>
              <a:buClr>
                <a:srgbClr val="FFD96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0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Gerrymandering of seats</a:t>
            </a:r>
          </a:p>
          <a:p>
            <a:pPr marL="914400" lvl="1" indent="-355600" rtl="0">
              <a:lnSpc>
                <a:spcPct val="100000"/>
              </a:lnSpc>
              <a:spcBef>
                <a:spcPts val="0"/>
              </a:spcBef>
              <a:buClr>
                <a:srgbClr val="FFD96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0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Shifting </a:t>
            </a:r>
            <a:r>
              <a:rPr lang="en" sz="20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in boundaries results in wasted votes in safe areas</a:t>
            </a: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 l="3629" r="1852"/>
          <a:stretch/>
        </p:blipFill>
        <p:spPr>
          <a:xfrm>
            <a:off x="311700" y="3267182"/>
            <a:ext cx="3654126" cy="1723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 l="2839" r="6458" b="2940"/>
          <a:stretch/>
        </p:blipFill>
        <p:spPr>
          <a:xfrm>
            <a:off x="5178174" y="3267182"/>
            <a:ext cx="3654126" cy="170629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151625" y="200100"/>
            <a:ext cx="8910900" cy="61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Why is prediction of the result from the national poll difficult?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Difficulties in reducing bias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8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Clr>
                <a:srgbClr val="FFD966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‘Vote share equals seat share</a:t>
            </a:r>
            <a:r>
              <a:rPr lang="en" sz="24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’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Clr>
                <a:srgbClr val="FFD966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‘</a:t>
            </a: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Equal seat size</a:t>
            </a:r>
            <a:r>
              <a:rPr lang="en" sz="24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’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Clr>
                <a:srgbClr val="FFD966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‘</a:t>
            </a: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Boundary refinement’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Difficulties in reducing bias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8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‘Vote share equals seat share’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FFD96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If a party wins 30% of the votes overall, it gets 30% of the seats in Parliament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Clr>
                <a:srgbClr val="FFD96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Labour seats are smaller and ‘easier’ to </a:t>
            </a:r>
            <a:r>
              <a:rPr lang="en" sz="24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win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Clr>
                <a:srgbClr val="FFD96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4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Difference </a:t>
            </a: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in constituency size</a:t>
            </a:r>
          </a:p>
        </p:txBody>
      </p:sp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2600" y="3545625"/>
            <a:ext cx="3865124" cy="148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Difficulties in reducing bias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65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‘Equal seat size’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FFD96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All constituencies need the same amount of votes to </a:t>
            </a:r>
            <a:r>
              <a:rPr lang="en" sz="24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win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FFD96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4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Abandon </a:t>
            </a: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some guiding principles such as taking into account geography → some countries bigger than </a:t>
            </a:r>
            <a:r>
              <a:rPr lang="en" sz="24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others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FFD96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4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Difference </a:t>
            </a: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in percentage of votes</a:t>
            </a: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 l="2903"/>
          <a:stretch/>
        </p:blipFill>
        <p:spPr>
          <a:xfrm>
            <a:off x="5691674" y="4013975"/>
            <a:ext cx="1026350" cy="103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 rotWithShape="1">
          <a:blip r:embed="rId4">
            <a:alphaModFix/>
          </a:blip>
          <a:srcRect l="8029"/>
          <a:stretch/>
        </p:blipFill>
        <p:spPr>
          <a:xfrm>
            <a:off x="6986299" y="3452325"/>
            <a:ext cx="1749473" cy="16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/>
        </p:nvSpPr>
        <p:spPr>
          <a:xfrm>
            <a:off x="7874317" y="4000263"/>
            <a:ext cx="861600" cy="66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Alfa Slab One"/>
                <a:ea typeface="Alfa Slab One"/>
                <a:cs typeface="Alfa Slab One"/>
                <a:sym typeface="Alfa Slab One"/>
              </a:rPr>
              <a:t>55%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5878925" y="4387950"/>
            <a:ext cx="839100" cy="7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Alfa Slab One"/>
                <a:ea typeface="Alfa Slab One"/>
                <a:cs typeface="Alfa Slab One"/>
                <a:sym typeface="Alfa Slab One"/>
              </a:rPr>
              <a:t>80%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Difficulties in reducing bias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8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‘Boundary Refinement’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FFD96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Commissions refine boundaries based on electorate size (every country has 10 million </a:t>
            </a:r>
            <a:r>
              <a:rPr lang="en" sz="24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people)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FFD96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4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Electorate </a:t>
            </a: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size changes (change in number of people who are eligible to </a:t>
            </a:r>
            <a:r>
              <a:rPr lang="en" sz="24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vote)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FFD96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4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Time </a:t>
            </a: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is needed for the </a:t>
            </a:r>
            <a:r>
              <a:rPr lang="en" sz="24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review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FFD96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4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New </a:t>
            </a: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revision would be out of date when it is put in place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0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3 Questions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311700" y="1584025"/>
            <a:ext cx="8520600" cy="263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D966"/>
              </a:buClr>
              <a:buSzPct val="100000"/>
              <a:buFont typeface="Droid Sans"/>
              <a:buAutoNum type="arabicPeriod"/>
            </a:pPr>
            <a:r>
              <a:rPr lang="en" sz="240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Why does Moon think that reporting of polls in the newspapers is often misleading?</a:t>
            </a:r>
          </a:p>
          <a:p>
            <a:pPr marL="457200" lvl="0" indent="-381000" rtl="0">
              <a:spcBef>
                <a:spcPts val="0"/>
              </a:spcBef>
              <a:buClr>
                <a:srgbClr val="FFD966"/>
              </a:buClr>
              <a:buSzPct val="100000"/>
              <a:buFont typeface="Droid Sans"/>
              <a:buAutoNum type="arabicPeriod"/>
            </a:pPr>
            <a:r>
              <a:rPr lang="en" sz="240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Why is prediction of the result from the national poll difficult?</a:t>
            </a:r>
          </a:p>
          <a:p>
            <a:pPr marL="457200" lvl="0" indent="-381000" rtl="0">
              <a:spcBef>
                <a:spcPts val="0"/>
              </a:spcBef>
              <a:buClr>
                <a:schemeClr val="accent4"/>
              </a:buClr>
              <a:buSzPct val="100000"/>
              <a:buFont typeface="Droid Sans"/>
              <a:buAutoNum type="arabicPeriod"/>
            </a:pPr>
            <a:r>
              <a:rPr lang="en" sz="2400">
                <a:solidFill>
                  <a:schemeClr val="accent4"/>
                </a:solidFill>
                <a:latin typeface="Droid Sans"/>
                <a:ea typeface="Droid Sans"/>
                <a:cs typeface="Droid Sans"/>
                <a:sym typeface="Droid Sans"/>
              </a:rPr>
              <a:t>Did Moon correctly predict the hung parliament as a possibility?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311700" y="1609525"/>
            <a:ext cx="5056500" cy="319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Hung parliament: no majority in the house for either major </a:t>
            </a:r>
            <a:r>
              <a:rPr lang="en" sz="24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party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It </a:t>
            </a: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is ideal to have a parliamentary majority </a:t>
            </a: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→ vote for laws to be</a:t>
            </a: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passed</a:t>
            </a:r>
          </a:p>
        </p:txBody>
      </p:sp>
      <p:sp>
        <p:nvSpPr>
          <p:cNvPr id="279" name="Shape 279"/>
          <p:cNvSpPr/>
          <p:nvPr/>
        </p:nvSpPr>
        <p:spPr>
          <a:xfrm>
            <a:off x="6846325" y="2670025"/>
            <a:ext cx="2100600" cy="225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7478191" y="2854258"/>
            <a:ext cx="426900" cy="453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8209523" y="2929864"/>
            <a:ext cx="426900" cy="4539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7051309" y="3383645"/>
            <a:ext cx="426900" cy="453900"/>
          </a:xfrm>
          <a:prstGeom prst="ellipse">
            <a:avLst/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8278138" y="3570511"/>
            <a:ext cx="426900" cy="453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7695756" y="3654014"/>
            <a:ext cx="426900" cy="4539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7113338" y="4107913"/>
            <a:ext cx="426900" cy="453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8154138" y="4202755"/>
            <a:ext cx="426900" cy="453900"/>
          </a:xfrm>
          <a:prstGeom prst="ellipse">
            <a:avLst/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 txBox="1"/>
          <p:nvPr/>
        </p:nvSpPr>
        <p:spPr>
          <a:xfrm>
            <a:off x="7309200" y="4617199"/>
            <a:ext cx="1326600" cy="3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Luckiest Guy"/>
                <a:ea typeface="Luckiest Guy"/>
                <a:cs typeface="Luckiest Guy"/>
                <a:sym typeface="Luckiest Guy"/>
              </a:rPr>
              <a:t>Parliament</a:t>
            </a:r>
          </a:p>
        </p:txBody>
      </p:sp>
      <p:sp>
        <p:nvSpPr>
          <p:cNvPr id="288" name="Shape 288"/>
          <p:cNvSpPr/>
          <p:nvPr/>
        </p:nvSpPr>
        <p:spPr>
          <a:xfrm>
            <a:off x="4633100" y="2670025"/>
            <a:ext cx="2100600" cy="225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5264966" y="2854258"/>
            <a:ext cx="426900" cy="453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5996298" y="2929864"/>
            <a:ext cx="426900" cy="453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4838084" y="3383645"/>
            <a:ext cx="426900" cy="453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6064913" y="3570511"/>
            <a:ext cx="426900" cy="453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5482531" y="3654014"/>
            <a:ext cx="426900" cy="4539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4900113" y="4107913"/>
            <a:ext cx="426900" cy="453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5940913" y="4202755"/>
            <a:ext cx="426900" cy="453900"/>
          </a:xfrm>
          <a:prstGeom prst="ellipse">
            <a:avLst/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 txBox="1"/>
          <p:nvPr/>
        </p:nvSpPr>
        <p:spPr>
          <a:xfrm>
            <a:off x="5095975" y="4617199"/>
            <a:ext cx="1326600" cy="3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Luckiest Guy"/>
                <a:ea typeface="Luckiest Guy"/>
                <a:cs typeface="Luckiest Guy"/>
                <a:sym typeface="Luckiest Guy"/>
              </a:rPr>
              <a:t>Parliament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311700" y="211750"/>
            <a:ext cx="8520600" cy="98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Did Moon correctly predict the hung parliament as a possibility?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311700" y="1329625"/>
            <a:ext cx="8520600" cy="370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Yes. He predicted a hung parliament for the 2010 </a:t>
            </a:r>
            <a:r>
              <a:rPr lang="en" sz="24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elections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4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Currently </a:t>
            </a: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the conservatives are leading, but by a small margin → small drop in the current conservative lead could lead to a hung </a:t>
            </a:r>
            <a:r>
              <a:rPr lang="en" sz="24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parliament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ct val="100000"/>
              <a:buFont typeface="Courier New" panose="02070309020205020404" pitchFamily="49" charset="0"/>
              <a:buChar char="o"/>
            </a:pPr>
            <a:endParaRPr lang="en" sz="1600" dirty="0" smtClean="0">
              <a:solidFill>
                <a:srgbClr val="FFD966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4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The </a:t>
            </a: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results were a hung </a:t>
            </a:r>
            <a:r>
              <a:rPr lang="en" sz="24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parliament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400" dirty="0" smtClean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The </a:t>
            </a:r>
            <a:r>
              <a:rPr lang="en" sz="24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conservatives formed an alliance with the social democrat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211750"/>
            <a:ext cx="8520600" cy="98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Did Moon correctly predict the hung parliament as a possibility?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311700" y="1399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Take home message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311700" y="4338750"/>
            <a:ext cx="8520600" cy="68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D966"/>
                </a:solidFill>
                <a:latin typeface="Luckiest Guy"/>
                <a:ea typeface="Luckiest Guy"/>
                <a:cs typeface="Luckiest Guy"/>
                <a:sym typeface="Luckiest Guy"/>
              </a:rPr>
              <a:t>Do not trust what the polls says fully.</a:t>
            </a:r>
          </a:p>
        </p:txBody>
      </p:sp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024" y="764537"/>
            <a:ext cx="6429949" cy="361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12200"/>
            <a:ext cx="9144000" cy="4114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97650" y="2031600"/>
            <a:ext cx="8948700" cy="271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 b="1">
                <a:solidFill>
                  <a:srgbClr val="FFD966"/>
                </a:solidFill>
                <a:latin typeface="Luckiest Guy"/>
                <a:ea typeface="Luckiest Guy"/>
                <a:cs typeface="Luckiest Guy"/>
                <a:sym typeface="Luckiest Guy"/>
              </a:rPr>
              <a:t>99% of all statistics only tell 49% of the story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 b="1">
                <a:solidFill>
                  <a:srgbClr val="FFD966"/>
                </a:solidFill>
                <a:latin typeface="Luckiest Guy"/>
                <a:ea typeface="Luckiest Guy"/>
                <a:cs typeface="Luckiest Guy"/>
                <a:sym typeface="Luckiest Guy"/>
              </a:rPr>
              <a:t>Ron DeLegge II</a:t>
            </a:r>
          </a:p>
        </p:txBody>
      </p:sp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1925" y="149300"/>
            <a:ext cx="2509750" cy="188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311700" y="993200"/>
            <a:ext cx="8520600" cy="104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0" b="1">
                <a:solidFill>
                  <a:srgbClr val="FFD966"/>
                </a:solidFill>
                <a:latin typeface="Luckiest Guy"/>
                <a:ea typeface="Luckiest Guy"/>
                <a:cs typeface="Luckiest Guy"/>
                <a:sym typeface="Luckiest Guy"/>
              </a:rPr>
              <a:t>Thank YoU!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311700" y="2878650"/>
            <a:ext cx="8520600" cy="189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FFD966"/>
                </a:solidFill>
              </a:rPr>
              <a:t>Any Question?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588500" y="110875"/>
            <a:ext cx="46089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happens in an election?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4725" y="110875"/>
            <a:ext cx="2708775" cy="12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588500" y="110875"/>
            <a:ext cx="46089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happens in an election?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4725" y="110875"/>
            <a:ext cx="2708775" cy="12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 l="4260"/>
          <a:stretch/>
        </p:blipFill>
        <p:spPr>
          <a:xfrm>
            <a:off x="311699" y="2682625"/>
            <a:ext cx="1141549" cy="115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5">
            <a:alphaModFix/>
          </a:blip>
          <a:srcRect l="22000" t="2837" r="22033" b="3817"/>
          <a:stretch/>
        </p:blipFill>
        <p:spPr>
          <a:xfrm>
            <a:off x="311700" y="1396750"/>
            <a:ext cx="1141550" cy="115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6">
            <a:alphaModFix/>
          </a:blip>
          <a:srcRect l="22025" t="2056" r="21265" b="2276"/>
          <a:stretch/>
        </p:blipFill>
        <p:spPr>
          <a:xfrm>
            <a:off x="1588499" y="1017725"/>
            <a:ext cx="1141550" cy="115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5">
            <a:alphaModFix/>
          </a:blip>
          <a:srcRect l="22000" t="2837" r="22033" b="3817"/>
          <a:stretch/>
        </p:blipFill>
        <p:spPr>
          <a:xfrm>
            <a:off x="1588500" y="2372487"/>
            <a:ext cx="1141550" cy="115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6">
            <a:alphaModFix/>
          </a:blip>
          <a:srcRect l="22025" t="2056" r="21265" b="2276"/>
          <a:stretch/>
        </p:blipFill>
        <p:spPr>
          <a:xfrm>
            <a:off x="311699" y="3968500"/>
            <a:ext cx="1141550" cy="115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 l="4260"/>
          <a:stretch/>
        </p:blipFill>
        <p:spPr>
          <a:xfrm>
            <a:off x="1588500" y="3727250"/>
            <a:ext cx="1141549" cy="115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6">
            <a:alphaModFix/>
          </a:blip>
          <a:srcRect l="22025" t="2056" r="21265" b="2276"/>
          <a:stretch/>
        </p:blipFill>
        <p:spPr>
          <a:xfrm>
            <a:off x="311699" y="110875"/>
            <a:ext cx="1141550" cy="115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588500" y="110875"/>
            <a:ext cx="46089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happens in an election?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4725" y="110875"/>
            <a:ext cx="2708775" cy="12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 l="4260"/>
          <a:stretch/>
        </p:blipFill>
        <p:spPr>
          <a:xfrm>
            <a:off x="311699" y="2682625"/>
            <a:ext cx="1141549" cy="115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5">
            <a:alphaModFix/>
          </a:blip>
          <a:srcRect l="22000" t="2837" r="22033" b="3817"/>
          <a:stretch/>
        </p:blipFill>
        <p:spPr>
          <a:xfrm>
            <a:off x="311700" y="1396750"/>
            <a:ext cx="1141550" cy="115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6">
            <a:alphaModFix/>
          </a:blip>
          <a:srcRect l="22025" t="2056" r="21265" b="2276"/>
          <a:stretch/>
        </p:blipFill>
        <p:spPr>
          <a:xfrm>
            <a:off x="1588499" y="1017725"/>
            <a:ext cx="1141550" cy="115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5">
            <a:alphaModFix/>
          </a:blip>
          <a:srcRect l="22000" t="2837" r="22033" b="3817"/>
          <a:stretch/>
        </p:blipFill>
        <p:spPr>
          <a:xfrm>
            <a:off x="1588500" y="2372487"/>
            <a:ext cx="1141550" cy="115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6">
            <a:alphaModFix/>
          </a:blip>
          <a:srcRect l="22025" t="2056" r="21265" b="2276"/>
          <a:stretch/>
        </p:blipFill>
        <p:spPr>
          <a:xfrm>
            <a:off x="311699" y="3968500"/>
            <a:ext cx="1141550" cy="115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 l="4260"/>
          <a:stretch/>
        </p:blipFill>
        <p:spPr>
          <a:xfrm>
            <a:off x="1588500" y="3727250"/>
            <a:ext cx="1141549" cy="115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6">
            <a:alphaModFix/>
          </a:blip>
          <a:srcRect l="22025" t="2056" r="21265" b="2276"/>
          <a:stretch/>
        </p:blipFill>
        <p:spPr>
          <a:xfrm>
            <a:off x="311699" y="110875"/>
            <a:ext cx="1141550" cy="1150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/>
          <p:nvPr/>
        </p:nvSpPr>
        <p:spPr>
          <a:xfrm>
            <a:off x="5733950" y="1792200"/>
            <a:ext cx="3096600" cy="3132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06" name="Shape 106"/>
          <p:cNvCxnSpPr/>
          <p:nvPr/>
        </p:nvCxnSpPr>
        <p:spPr>
          <a:xfrm>
            <a:off x="1049725" y="622600"/>
            <a:ext cx="5077800" cy="1542300"/>
          </a:xfrm>
          <a:prstGeom prst="straightConnector1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7" name="Shape 107"/>
          <p:cNvCxnSpPr/>
          <p:nvPr/>
        </p:nvCxnSpPr>
        <p:spPr>
          <a:xfrm>
            <a:off x="2120600" y="1783650"/>
            <a:ext cx="4020000" cy="630600"/>
          </a:xfrm>
          <a:prstGeom prst="straightConnector1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" name="Shape 108"/>
          <p:cNvCxnSpPr/>
          <p:nvPr/>
        </p:nvCxnSpPr>
        <p:spPr>
          <a:xfrm>
            <a:off x="606625" y="1783650"/>
            <a:ext cx="5547300" cy="906300"/>
          </a:xfrm>
          <a:prstGeom prst="straightConnector1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9" name="Shape 109"/>
          <p:cNvCxnSpPr/>
          <p:nvPr/>
        </p:nvCxnSpPr>
        <p:spPr>
          <a:xfrm rot="10800000" flipH="1">
            <a:off x="1119300" y="3122800"/>
            <a:ext cx="5087100" cy="20400"/>
          </a:xfrm>
          <a:prstGeom prst="straightConnector1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0" name="Shape 110"/>
          <p:cNvCxnSpPr/>
          <p:nvPr/>
        </p:nvCxnSpPr>
        <p:spPr>
          <a:xfrm>
            <a:off x="1822800" y="2702187"/>
            <a:ext cx="4252200" cy="158100"/>
          </a:xfrm>
          <a:prstGeom prst="straightConnector1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" name="Shape 111"/>
          <p:cNvCxnSpPr/>
          <p:nvPr/>
        </p:nvCxnSpPr>
        <p:spPr>
          <a:xfrm rot="10800000" flipH="1">
            <a:off x="1822800" y="3385312"/>
            <a:ext cx="4370400" cy="658200"/>
          </a:xfrm>
          <a:prstGeom prst="straightConnector1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2" name="Shape 112"/>
          <p:cNvCxnSpPr/>
          <p:nvPr/>
        </p:nvCxnSpPr>
        <p:spPr>
          <a:xfrm rot="10800000" flipH="1">
            <a:off x="833275" y="3673950"/>
            <a:ext cx="5320500" cy="1106700"/>
          </a:xfrm>
          <a:prstGeom prst="straightConnector1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3" name="Shape 113"/>
          <p:cNvSpPr/>
          <p:nvPr/>
        </p:nvSpPr>
        <p:spPr>
          <a:xfrm>
            <a:off x="6652425" y="2060025"/>
            <a:ext cx="629700" cy="6306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7661637" y="2164900"/>
            <a:ext cx="629700" cy="630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6562750" y="2839987"/>
            <a:ext cx="629700" cy="630600"/>
          </a:xfrm>
          <a:prstGeom prst="ellipse">
            <a:avLst/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7844425" y="3043350"/>
            <a:ext cx="629700" cy="6306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7085975" y="3470600"/>
            <a:ext cx="629700" cy="630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6127525" y="3790025"/>
            <a:ext cx="629700" cy="6306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7661650" y="3921800"/>
            <a:ext cx="629700" cy="630600"/>
          </a:xfrm>
          <a:prstGeom prst="ellipse">
            <a:avLst/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5733949" y="4497650"/>
            <a:ext cx="3096601" cy="42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>
                <a:latin typeface="Luckiest Guy"/>
                <a:ea typeface="Luckiest Guy"/>
                <a:cs typeface="Luckiest Guy"/>
                <a:sym typeface="Luckiest Guy"/>
              </a:rPr>
              <a:t>Parliament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250" y="878444"/>
            <a:ext cx="1751026" cy="1625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1837" y="987300"/>
            <a:ext cx="2600926" cy="171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Shape 127"/>
          <p:cNvCxnSpPr/>
          <p:nvPr/>
        </p:nvCxnSpPr>
        <p:spPr>
          <a:xfrm>
            <a:off x="3936350" y="203400"/>
            <a:ext cx="13200" cy="4756500"/>
          </a:xfrm>
          <a:prstGeom prst="straightConnector1">
            <a:avLst/>
          </a:prstGeom>
          <a:noFill/>
          <a:ln w="76200" cap="flat" cmpd="sng">
            <a:solidFill>
              <a:srgbClr val="9FC5E8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8" name="Shape 128"/>
          <p:cNvSpPr txBox="1"/>
          <p:nvPr/>
        </p:nvSpPr>
        <p:spPr>
          <a:xfrm>
            <a:off x="104925" y="2423050"/>
            <a:ext cx="3755700" cy="258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Randomly draw out 1000 people’s votes and use it to calculate the election results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FFD966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Unbiased - random sampling is used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FFD966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1000 people is representative of an electorate of 50 million votes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4326325" y="2755450"/>
            <a:ext cx="4691700" cy="19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Polling results are calculated by verbally asking people who they are going to vote for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rgbClr val="FFD966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Bias:</a:t>
            </a:r>
          </a:p>
          <a:p>
            <a:pPr marL="457200" lvl="0" indent="-342900" rtl="0">
              <a:spcBef>
                <a:spcPts val="0"/>
              </a:spcBef>
              <a:buClr>
                <a:srgbClr val="FFD966"/>
              </a:buClr>
              <a:buSzPct val="100000"/>
              <a:buFont typeface="Droid Sans"/>
              <a:buChar char="-"/>
            </a:pPr>
            <a:r>
              <a:rPr lang="en" sz="180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Sampling bias (Volunteer Sample)</a:t>
            </a:r>
          </a:p>
          <a:p>
            <a:pPr marL="457200" lvl="0" indent="-342900" rtl="0">
              <a:spcBef>
                <a:spcPts val="0"/>
              </a:spcBef>
              <a:buClr>
                <a:srgbClr val="FFD966"/>
              </a:buClr>
              <a:buSzPct val="100000"/>
              <a:buFont typeface="Droid Sans"/>
              <a:buChar char="-"/>
            </a:pPr>
            <a:r>
              <a:rPr lang="en" sz="180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People might not be truthful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240825" y="94550"/>
            <a:ext cx="3483900" cy="7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Election Poll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4690350" y="94550"/>
            <a:ext cx="3483900" cy="7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Opinion Poll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0" y="1304400"/>
            <a:ext cx="9144000" cy="253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>
                <a:solidFill>
                  <a:srgbClr val="FFD966"/>
                </a:solidFill>
                <a:latin typeface="Luckiest Guy"/>
                <a:ea typeface="Luckiest Guy"/>
                <a:cs typeface="Luckiest Guy"/>
                <a:sym typeface="Luckiest Guy"/>
              </a:rPr>
              <a:t>What can opinion polls reasonably tell us and    what they cannot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0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3 Questions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584025"/>
            <a:ext cx="8520600" cy="263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D966"/>
              </a:buClr>
              <a:buSzPct val="100000"/>
              <a:buFont typeface="Droid Sans"/>
              <a:buAutoNum type="arabicPeriod"/>
            </a:pPr>
            <a:r>
              <a:rPr lang="en" sz="240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Why does Moon think that reporting of polls in the newspapers is often misleading?</a:t>
            </a:r>
          </a:p>
          <a:p>
            <a:pPr marL="457200" lvl="0" indent="-381000" rtl="0">
              <a:spcBef>
                <a:spcPts val="0"/>
              </a:spcBef>
              <a:buClr>
                <a:srgbClr val="FFD966"/>
              </a:buClr>
              <a:buSzPct val="100000"/>
              <a:buFont typeface="Droid Sans"/>
              <a:buAutoNum type="arabicPeriod"/>
            </a:pPr>
            <a:r>
              <a:rPr lang="en" sz="240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Why is prediction of the result from the national poll difficult?</a:t>
            </a:r>
          </a:p>
          <a:p>
            <a:pPr marL="457200" lvl="0" indent="-381000" rtl="0">
              <a:spcBef>
                <a:spcPts val="0"/>
              </a:spcBef>
              <a:buClr>
                <a:srgbClr val="FFD966"/>
              </a:buClr>
              <a:buSzPct val="100000"/>
              <a:buFont typeface="Droid Sans"/>
              <a:buAutoNum type="arabicPeriod"/>
            </a:pPr>
            <a:r>
              <a:rPr lang="en" sz="2400">
                <a:solidFill>
                  <a:srgbClr val="FFD966"/>
                </a:solidFill>
                <a:latin typeface="Droid Sans"/>
                <a:ea typeface="Droid Sans"/>
                <a:cs typeface="Droid Sans"/>
                <a:sym typeface="Droid Sans"/>
              </a:rPr>
              <a:t>Did Moon correctly predict the hung parliament as a possibility?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1090</Words>
  <Application>Microsoft Office PowerPoint</Application>
  <PresentationFormat>On-screen Show (16:9)</PresentationFormat>
  <Paragraphs>132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Luckiest Guy</vt:lpstr>
      <vt:lpstr>Arial</vt:lpstr>
      <vt:lpstr>Droid Sans</vt:lpstr>
      <vt:lpstr>Courier New</vt:lpstr>
      <vt:lpstr>Oswald</vt:lpstr>
      <vt:lpstr>Alfa Slab One</vt:lpstr>
      <vt:lpstr>Average</vt:lpstr>
      <vt:lpstr>slate</vt:lpstr>
      <vt:lpstr>Misleading Election Polls</vt:lpstr>
      <vt:lpstr> Curtains at Number Ten: predicting the general election Significance 7 (1), 24–26.   Moon, N. (2010).</vt:lpstr>
      <vt:lpstr>PowerPoint Presentation</vt:lpstr>
      <vt:lpstr>What happens in an election?</vt:lpstr>
      <vt:lpstr>What happens in an election?</vt:lpstr>
      <vt:lpstr>What happens in an election?</vt:lpstr>
      <vt:lpstr>PowerPoint Presentation</vt:lpstr>
      <vt:lpstr>PowerPoint Presentation</vt:lpstr>
      <vt:lpstr>3 Questions</vt:lpstr>
      <vt:lpstr>3 Questions</vt:lpstr>
      <vt:lpstr>Why does Moon think that reporting of polls in the newspapers is often misleading?</vt:lpstr>
      <vt:lpstr>Why does Moon think that reporting of polls in the newspapers is often misleading?</vt:lpstr>
      <vt:lpstr>Why does Moon think that reporting of polls in the newspapers is often misleading?</vt:lpstr>
      <vt:lpstr>Why does Moon think that reporting of polls in the newspapers is often misleading?</vt:lpstr>
      <vt:lpstr>Why does Moon think that reporting of polls in the newspapers is often misleading?</vt:lpstr>
      <vt:lpstr>Why does Moon think that reporting of polls in the newspapers is often misleading?</vt:lpstr>
      <vt:lpstr>Why does Moon think that reporting of polls in the newspapers is often misleading?</vt:lpstr>
      <vt:lpstr>3 Questions</vt:lpstr>
      <vt:lpstr>Why is prediction of the result from the national poll difficult?</vt:lpstr>
      <vt:lpstr>Why is prediction of the result from the national poll difficult?</vt:lpstr>
      <vt:lpstr>Why is prediction of the result from the national poll difficult?</vt:lpstr>
      <vt:lpstr>Difficulties in reducing bias</vt:lpstr>
      <vt:lpstr>Difficulties in reducing bias</vt:lpstr>
      <vt:lpstr>Difficulties in reducing bias</vt:lpstr>
      <vt:lpstr>Difficulties in reducing bias</vt:lpstr>
      <vt:lpstr>3 Questions</vt:lpstr>
      <vt:lpstr>Did Moon correctly predict the hung parliament as a possibility?</vt:lpstr>
      <vt:lpstr>Did Moon correctly predict the hung parliament as a possibility?</vt:lpstr>
      <vt:lpstr>Take home message</vt:lpstr>
      <vt:lpstr>PowerPoint Presentation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Misleading Election Polls</dc:title>
  <dc:creator>Xuanqi Liew</dc:creator>
  <cp:lastModifiedBy>Xuanqi Liew</cp:lastModifiedBy>
  <cp:revision>2</cp:revision>
  <dcterms:modified xsi:type="dcterms:W3CDTF">2017-02-09T12:25:29Z</dcterms:modified>
</cp:coreProperties>
</file>