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4" r:id="rId7"/>
    <p:sldId id="273" r:id="rId8"/>
    <p:sldId id="276" r:id="rId9"/>
    <p:sldId id="275" r:id="rId10"/>
    <p:sldId id="264" r:id="rId11"/>
    <p:sldId id="277" r:id="rId12"/>
    <p:sldId id="278" r:id="rId13"/>
    <p:sldId id="279" r:id="rId14"/>
    <p:sldId id="280" r:id="rId15"/>
    <p:sldId id="269" r:id="rId16"/>
    <p:sldId id="271" r:id="rId17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Droid Serif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845" autoAdjust="0"/>
  </p:normalViewPr>
  <p:slideViewPr>
    <p:cSldViewPr snapToGrid="0">
      <p:cViewPr varScale="1">
        <p:scale>
          <a:sx n="74" d="100"/>
          <a:sy n="74" d="100"/>
        </p:scale>
        <p:origin x="17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endParaRPr lang="en-GB" i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buFont typeface="Symbol" panose="05050102010706020507" pitchFamily="18" charset="2"/>
              <a:buNone/>
            </a:pPr>
            <a:endParaRPr lang="en-SG" dirty="0">
              <a:solidFill>
                <a:schemeClr val="tx1"/>
              </a:solidFill>
              <a:latin typeface="Cambria" panose="02040503050406030204" pitchFamily="18" charset="0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buFont typeface="Symbol" panose="05050102010706020507" pitchFamily="18" charset="2"/>
              <a:buNone/>
            </a:pPr>
            <a:endParaRPr lang="en-SG" sz="1100" dirty="0">
              <a:solidFill>
                <a:srgbClr val="2525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84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buFont typeface="Symbol" panose="05050102010706020507" pitchFamily="18" charset="2"/>
              <a:buNone/>
            </a:pPr>
            <a:endParaRPr lang="en-SG" sz="1100" dirty="0">
              <a:solidFill>
                <a:srgbClr val="2525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27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en-GB" sz="1100" dirty="0">
              <a:latin typeface="+mn-lt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92970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02632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endParaRPr lang="en-GB" i="0" u="non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lang="en-GB" dirty="0">
              <a:latin typeface="Arial (body)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Font typeface="Symbol" panose="05050102010706020507" pitchFamily="18" charset="2"/>
              <a:buNone/>
            </a:pPr>
            <a:endParaRPr lang="en-GB" dirty="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Font typeface="Symbol" panose="05050102010706020507" pitchFamily="18" charset="2"/>
              <a:buNone/>
            </a:pPr>
            <a:endParaRPr lang="en-GB" sz="1400" dirty="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22860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en-SG" sz="1100" dirty="0">
              <a:solidFill>
                <a:schemeClr val="tx1"/>
              </a:solidFill>
              <a:latin typeface="+mn-lt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67691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Font typeface="Symbol" panose="05050102010706020507" pitchFamily="18" charset="2"/>
              <a:buNone/>
            </a:pPr>
            <a:endParaRPr lang="en-GB" sz="1100" dirty="0">
              <a:solidFill>
                <a:schemeClr val="dk2"/>
              </a:solidFill>
              <a:latin typeface="+mn-lt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1587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en-GB" sz="1100" dirty="0">
              <a:latin typeface="+mn-lt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9552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dirty="0">
                <a:latin typeface="Droid Serif"/>
                <a:ea typeface="Droid Serif"/>
                <a:cs typeface="Droid Serif"/>
                <a:sym typeface="Droid Serif"/>
              </a:rPr>
              <a:t>When the facts get in the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Droid Serif"/>
                <a:ea typeface="Droid Serif"/>
                <a:cs typeface="Droid Serif"/>
                <a:sym typeface="Droid Serif"/>
              </a:rPr>
              <a:t>way of a story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48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dirty="0">
                <a:latin typeface="Cambria"/>
                <a:ea typeface="Cambria"/>
                <a:cs typeface="Cambria"/>
                <a:sym typeface="Cambria"/>
              </a:rPr>
              <a:t>GROUP 1</a:t>
            </a:r>
          </a:p>
          <a:p>
            <a:pPr lvl="0">
              <a:spcBef>
                <a:spcPts val="0"/>
              </a:spcBef>
              <a:buNone/>
            </a:pPr>
            <a:r>
              <a:rPr lang="en-GB" sz="1800" dirty="0">
                <a:latin typeface="Cambria"/>
                <a:ea typeface="Cambria"/>
                <a:cs typeface="Cambria"/>
                <a:sym typeface="Cambria"/>
              </a:rPr>
              <a:t>Celestine</a:t>
            </a:r>
          </a:p>
          <a:p>
            <a:pPr lvl="0">
              <a:spcBef>
                <a:spcPts val="0"/>
              </a:spcBef>
              <a:buNone/>
            </a:pPr>
            <a:r>
              <a:rPr lang="en-GB" sz="1800" dirty="0">
                <a:latin typeface="Cambria"/>
                <a:ea typeface="Cambria"/>
                <a:cs typeface="Cambria"/>
                <a:sym typeface="Cambria"/>
              </a:rPr>
              <a:t>Walter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 dirty="0">
                <a:latin typeface="Cambria"/>
                <a:ea typeface="Cambria"/>
                <a:cs typeface="Cambria"/>
                <a:sym typeface="Cambria"/>
              </a:rPr>
              <a:t>Jun Yue (Presenter)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200" dirty="0">
                <a:latin typeface="Droid Serif" panose="020B0604020202020204" charset="0"/>
                <a:ea typeface="Droid Serif" panose="020B0604020202020204" charset="0"/>
                <a:cs typeface="Droid Serif" panose="020B0604020202020204" charset="0"/>
              </a:rPr>
              <a:t>Clustering</a:t>
            </a:r>
          </a:p>
        </p:txBody>
      </p:sp>
      <p:sp>
        <p:nvSpPr>
          <p:cNvPr id="7" name="Shape 72"/>
          <p:cNvSpPr txBox="1">
            <a:spLocks/>
          </p:cNvSpPr>
          <p:nvPr/>
        </p:nvSpPr>
        <p:spPr>
          <a:xfrm>
            <a:off x="311700" y="1214821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Grouping a set of objects; objects in the same cluster are more similar to each other than to those in other clusters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A main task of exploratory data mining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Unclear, unknown population; geographically convenient sample clusters; clusters form ‘naturally’ in a population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Reduce the total number of interviews and costs given the desired accuracy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Used to estimate high mortalities in cases such as wars, famines and natural disasters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200" dirty="0">
                <a:latin typeface="Droid Serif" panose="020B0604020202020204" charset="0"/>
                <a:ea typeface="Droid Serif" panose="020B0604020202020204" charset="0"/>
                <a:cs typeface="Droid Serif" panose="020B0604020202020204" charset="0"/>
              </a:rPr>
              <a:t>Advantages of clustering</a:t>
            </a:r>
          </a:p>
        </p:txBody>
      </p:sp>
      <p:sp>
        <p:nvSpPr>
          <p:cNvPr id="7" name="Shape 72"/>
          <p:cNvSpPr txBox="1">
            <a:spLocks/>
          </p:cNvSpPr>
          <p:nvPr/>
        </p:nvSpPr>
        <p:spPr>
          <a:xfrm>
            <a:off x="311700" y="1214821"/>
            <a:ext cx="2940655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Cheaper – save up on travel expenses, admin-</a:t>
            </a:r>
            <a:r>
              <a:rPr lang="en-SG" dirty="0" err="1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istration</a:t>
            </a: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 costs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Logistically feasible – large populations taken into account</a:t>
            </a:r>
            <a:endParaRPr lang="en-SG" i="1" dirty="0">
              <a:solidFill>
                <a:schemeClr val="tx1"/>
              </a:solidFill>
              <a:latin typeface="Cambria" panose="02040503050406030204" pitchFamily="18" charset="0"/>
              <a:ea typeface="Cambria"/>
              <a:cs typeface="Cambria"/>
              <a:sym typeface="Cambria"/>
            </a:endParaRPr>
          </a:p>
        </p:txBody>
      </p:sp>
      <p:pic>
        <p:nvPicPr>
          <p:cNvPr id="2050" name="Picture 2" descr="Image result for geographical between mountain village and t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035" y="1214821"/>
            <a:ext cx="5104265" cy="34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4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200" dirty="0">
                <a:latin typeface="Droid Serif" panose="020B0604020202020204" charset="0"/>
                <a:ea typeface="Droid Serif" panose="020B0604020202020204" charset="0"/>
                <a:cs typeface="Droid Serif" panose="020B0604020202020204" charset="0"/>
              </a:rPr>
              <a:t>Disadvantages of clustering</a:t>
            </a:r>
          </a:p>
        </p:txBody>
      </p:sp>
      <p:sp>
        <p:nvSpPr>
          <p:cNvPr id="7" name="Shape 72"/>
          <p:cNvSpPr txBox="1">
            <a:spLocks/>
          </p:cNvSpPr>
          <p:nvPr/>
        </p:nvSpPr>
        <p:spPr>
          <a:xfrm>
            <a:off x="311700" y="1214821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Respondents in the same cluster are likely to be somewhat similar to one another; reduced variation – biasness or not?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Effective sample size is reduced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Higher sampling error, compared to any other method; loss of effectiveness – ‘design effect’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Cluster size increases, results in an increase in design effect</a:t>
            </a:r>
          </a:p>
        </p:txBody>
      </p:sp>
    </p:spTree>
    <p:extLst>
      <p:ext uri="{BB962C8B-B14F-4D97-AF65-F5344CB8AC3E}">
        <p14:creationId xmlns:p14="http://schemas.microsoft.com/office/powerpoint/2010/main" val="4177077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200" dirty="0">
                <a:latin typeface="Droid Serif" panose="020B0604020202020204" charset="0"/>
                <a:ea typeface="Droid Serif" panose="020B0604020202020204" charset="0"/>
                <a:cs typeface="Droid Serif" panose="020B0604020202020204" charset="0"/>
              </a:rPr>
              <a:t>It IS LESS significant</a:t>
            </a:r>
          </a:p>
        </p:txBody>
      </p:sp>
      <p:sp>
        <p:nvSpPr>
          <p:cNvPr id="5" name="Shape 72"/>
          <p:cNvSpPr txBox="1">
            <a:spLocks/>
          </p:cNvSpPr>
          <p:nvPr/>
        </p:nvSpPr>
        <p:spPr>
          <a:xfrm>
            <a:off x="311700" y="1214821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Likely to be residing around the same area or learning in the same school; high chance of interaction among the kids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Social factors due to clustering can play a part in influencing the drug use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Since each child is not independent of other children in this experiment, effective sample pool is reduced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Clustering here has increased the </a:t>
            </a:r>
            <a:r>
              <a:rPr lang="en-SG" i="1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p</a:t>
            </a: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-value</a:t>
            </a:r>
          </a:p>
        </p:txBody>
      </p:sp>
    </p:spTree>
    <p:extLst>
      <p:ext uri="{BB962C8B-B14F-4D97-AF65-F5344CB8AC3E}">
        <p14:creationId xmlns:p14="http://schemas.microsoft.com/office/powerpoint/2010/main" val="2210917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200" dirty="0">
                <a:latin typeface="Droid Serif" panose="020B0604020202020204" charset="0"/>
                <a:ea typeface="Droid Serif" panose="020B0604020202020204" charset="0"/>
                <a:cs typeface="Droid Serif" panose="020B0604020202020204" charset="0"/>
              </a:rPr>
              <a:t>Multiple Comparison</a:t>
            </a:r>
          </a:p>
        </p:txBody>
      </p:sp>
      <p:sp>
        <p:nvSpPr>
          <p:cNvPr id="5" name="Shape 72"/>
          <p:cNvSpPr txBox="1">
            <a:spLocks/>
          </p:cNvSpPr>
          <p:nvPr/>
        </p:nvSpPr>
        <p:spPr>
          <a:xfrm>
            <a:off x="311700" y="1214821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A set of statistical inferences simultaneously or infers a subset of parameters selected based on the observed value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Number of comparisons increases, more likely that groups being compared will appear to differ in terms of at least one attribute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Problem: (Test performed at significance level 5%) Out of 100 comparisons, there can be 5 statistically significant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1019231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Data points include solvents, smoking, cannabis, ketamine, cocaine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Problem: 5 of the comparisons made can be false positives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Need to do a ‘correction for multiple comparisons’; reduces significance of findings dramatically, but still an important step to test the significance of the data</a:t>
            </a:r>
          </a:p>
        </p:txBody>
      </p:sp>
      <p:sp>
        <p:nvSpPr>
          <p:cNvPr id="4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200" dirty="0">
                <a:latin typeface="Droid Serif" panose="020B0604020202020204" charset="0"/>
                <a:ea typeface="Droid Serif" panose="020B0604020202020204" charset="0"/>
                <a:cs typeface="Droid Serif" panose="020B0604020202020204" charset="0"/>
              </a:rPr>
              <a:t>Multiple Comparison in context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8520600" cy="96813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250" i="1" dirty="0">
                <a:latin typeface="Droid Serif" panose="020B0604020202020204" charset="0"/>
                <a:ea typeface="Droid Serif" panose="020B0604020202020204" charset="0"/>
                <a:cs typeface="Droid Serif" panose="020B0604020202020204" charset="0"/>
                <a:sym typeface="Cambria"/>
              </a:rPr>
              <a:t>Do you think the journalist who wrote the story was misleading readers deliberately or merely through ignorance?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Shape 72"/>
          <p:cNvSpPr txBox="1">
            <a:spLocks/>
          </p:cNvSpPr>
          <p:nvPr/>
        </p:nvSpPr>
        <p:spPr>
          <a:xfrm>
            <a:off x="311700" y="1413164"/>
            <a:ext cx="8520599" cy="32180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News reporters are not Science specialists, unaware of significance of reporting accurate data instead of rounded off figures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Compete for headlines; rounding off figures in order to claim that the rate has ‘doubled’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 dirty="0">
                <a:latin typeface="Droid Serif"/>
                <a:ea typeface="Droid Serif"/>
                <a:cs typeface="Droid Serif"/>
                <a:sym typeface="Droid Serif"/>
              </a:rPr>
              <a:t>OUTLINE</a:t>
            </a:r>
            <a:endParaRPr lang="en-GB" dirty="0"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229627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Background information</a:t>
            </a:r>
          </a:p>
          <a:p>
            <a:pPr marL="457200" lvl="0" indent="-3175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Times</a:t>
            </a:r>
            <a:r>
              <a:rPr lang="en-GB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report vs Government survey results</a:t>
            </a:r>
          </a:p>
          <a:p>
            <a:pPr marL="457200" lvl="0" indent="-3175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What is </a:t>
            </a:r>
            <a:r>
              <a:rPr lang="en-GB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lang="en-GB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-value?</a:t>
            </a:r>
          </a:p>
          <a:p>
            <a:pPr marL="457200" lvl="0" indent="-3175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What is clustering?</a:t>
            </a:r>
          </a:p>
          <a:p>
            <a:pPr marL="457200" lvl="0" indent="-3175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What is multiple comparison?</a:t>
            </a:r>
          </a:p>
          <a:p>
            <a:pPr marL="457200" lvl="0" indent="-3175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Do you think the journalist who wrote the story was misleading readers deliberately or merely through ignorance?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90436"/>
            <a:ext cx="5631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Appeared in </a:t>
            </a:r>
            <a:r>
              <a:rPr lang="en-GB" i="1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Significance</a:t>
            </a:r>
            <a:r>
              <a:rPr lang="en-GB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, a bimonthly magazine in the United Kingdom and the United States</a:t>
            </a:r>
          </a:p>
          <a:p>
            <a:pPr marL="285750" lvl="0" indent="-285750" algn="just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Author: Ben </a:t>
            </a:r>
            <a:r>
              <a:rPr lang="en-GB" dirty="0" err="1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Goldacre</a:t>
            </a:r>
            <a:r>
              <a:rPr lang="en-GB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GB" i="1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Bad Science</a:t>
            </a:r>
            <a:r>
              <a:rPr lang="en-GB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 column writer in </a:t>
            </a:r>
            <a:r>
              <a:rPr lang="en-GB" i="1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The Guardian</a:t>
            </a:r>
          </a:p>
          <a:p>
            <a:pPr marL="285750" lvl="0" indent="-285750" algn="just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Published on 1</a:t>
            </a:r>
            <a:r>
              <a:rPr lang="en-GB" baseline="300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st</a:t>
            </a:r>
            <a:r>
              <a:rPr lang="en-GB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 April 2006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Won the Royal Statistical Society (RSS) Journalism Competition in 2007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200" dirty="0">
                <a:latin typeface="Droid Serif" panose="020B0604020202020204" charset="0"/>
                <a:ea typeface="Droid Serif" panose="020B0604020202020204" charset="0"/>
                <a:cs typeface="Droid Serif" panose="020B0604020202020204" charset="0"/>
              </a:rPr>
              <a:t>‘When the facts get in the way of a story’</a:t>
            </a:r>
          </a:p>
        </p:txBody>
      </p:sp>
      <p:pic>
        <p:nvPicPr>
          <p:cNvPr id="1026" name="Picture 2" descr="https://www.statslife.org.uk/images/significance/covers/june-2007-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77" y="1190436"/>
            <a:ext cx="23812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204429"/>
            <a:ext cx="5933235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Front page of </a:t>
            </a:r>
            <a:r>
              <a:rPr lang="en-GB" i="1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The Times: </a:t>
            </a:r>
            <a:r>
              <a:rPr lang="en-GB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“Use of the addictive drug by children doubles in a year”</a:t>
            </a:r>
          </a:p>
          <a:p>
            <a:pPr marL="285750" lvl="0" indent="-285750" algn="just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i="1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The Telegraph</a:t>
            </a:r>
            <a:r>
              <a:rPr lang="en-GB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GB" i="1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The Mirror </a:t>
            </a:r>
            <a:r>
              <a:rPr lang="en-GB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also reported a double in the usage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Government survey </a:t>
            </a:r>
            <a:r>
              <a:rPr lang="en-GB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reported </a:t>
            </a:r>
            <a:r>
              <a:rPr lang="en-GB" kern="1200" dirty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rPr>
              <a:t>“almost no change in patterns of drug use, drinking or smoking since 2000”</a:t>
            </a:r>
            <a:endParaRPr lang="en-GB" dirty="0">
              <a:solidFill>
                <a:schemeClr val="tx1"/>
              </a:solidFill>
              <a:latin typeface="Cambria" panose="02040503050406030204" pitchFamily="18" charset="0"/>
              <a:ea typeface="Cambria"/>
              <a:cs typeface="Cambria"/>
              <a:sym typeface="Cambria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sz="3200" dirty="0">
                <a:latin typeface="Droid Serif" panose="020B0604020202020204" charset="0"/>
                <a:ea typeface="Droid Serif" panose="020B0604020202020204" charset="0"/>
                <a:cs typeface="Droid Serif" panose="020B0604020202020204" charset="0"/>
              </a:rPr>
              <a:t>‘Cocaine floods the playground’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15101" y="967849"/>
            <a:ext cx="23171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“Cocaine floods</a:t>
            </a:r>
          </a:p>
          <a:p>
            <a:r>
              <a:rPr lang="en-SG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the play-ground.</a:t>
            </a:r>
          </a:p>
          <a:p>
            <a:r>
              <a:rPr lang="en-SG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Use by children</a:t>
            </a:r>
          </a:p>
          <a:p>
            <a:r>
              <a:rPr lang="en-SG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doubles”</a:t>
            </a:r>
          </a:p>
          <a:p>
            <a:endParaRPr lang="en-SG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  <a:p>
            <a:r>
              <a:rPr lang="en-SG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Could</a:t>
            </a:r>
          </a:p>
          <a:p>
            <a:r>
              <a:rPr lang="en-SG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this be true?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200" dirty="0">
                <a:latin typeface="Droid Serif" panose="020B0604020202020204" charset="0"/>
                <a:ea typeface="Droid Serif" panose="020B0604020202020204" charset="0"/>
                <a:cs typeface="Droid Serif" panose="020B0604020202020204" charset="0"/>
              </a:rPr>
              <a:t>Who is right?</a:t>
            </a:r>
          </a:p>
        </p:txBody>
      </p:sp>
      <p:sp>
        <p:nvSpPr>
          <p:cNvPr id="4" name="Shape 72"/>
          <p:cNvSpPr txBox="1">
            <a:spLocks/>
          </p:cNvSpPr>
          <p:nvPr/>
        </p:nvSpPr>
        <p:spPr>
          <a:xfrm>
            <a:off x="311700" y="1214821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9000 children, aged 11 to 15, in 305 schools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No change in prevalence of drug use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Reported figures: 1% yes in 2004, 2% yes in 2005			</a:t>
            </a:r>
            <a:r>
              <a:rPr lang="en-GB" sz="1400" i="1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Doubled? YES</a:t>
            </a:r>
            <a:endParaRPr lang="en-GB" dirty="0">
              <a:solidFill>
                <a:schemeClr val="tx1"/>
              </a:solidFill>
              <a:latin typeface="Cambria" panose="02040503050406030204" pitchFamily="18" charset="0"/>
              <a:ea typeface="Cambria"/>
              <a:cs typeface="Cambria"/>
              <a:sym typeface="Cambria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Actual figures: 1.4% yes in 2004, 1.9% yes in 2005			</a:t>
            </a:r>
            <a:r>
              <a:rPr lang="en-GB" sz="1400" i="1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Doubled? NO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Increase of 0.5%, about 45 more kids saying “yes” to the question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200" dirty="0">
                <a:latin typeface="Droid Serif" panose="020B0604020202020204" charset="0"/>
                <a:ea typeface="Droid Serif" panose="020B0604020202020204" charset="0"/>
                <a:cs typeface="Droid Serif" panose="020B0604020202020204" charset="0"/>
              </a:rPr>
              <a:t>It IS significant</a:t>
            </a:r>
          </a:p>
        </p:txBody>
      </p:sp>
      <p:sp>
        <p:nvSpPr>
          <p:cNvPr id="4" name="Shape 72"/>
          <p:cNvSpPr txBox="1">
            <a:spLocks/>
          </p:cNvSpPr>
          <p:nvPr/>
        </p:nvSpPr>
        <p:spPr>
          <a:xfrm>
            <a:off x="311701" y="1588891"/>
            <a:ext cx="8520599" cy="22037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SG" sz="10850" i="1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p</a:t>
            </a:r>
            <a:r>
              <a:rPr lang="en-SG" sz="10850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-value &lt; 0.05</a:t>
            </a:r>
            <a:endParaRPr lang="en-SG" sz="10850" i="1" dirty="0">
              <a:solidFill>
                <a:schemeClr val="tx1"/>
              </a:solidFill>
              <a:latin typeface="Cambria" panose="02040503050406030204" pitchFamily="18" charset="0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2829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200" i="1" dirty="0">
                <a:latin typeface="Droid Serif" panose="020B0604020202020204" charset="0"/>
                <a:ea typeface="Droid Serif" panose="020B0604020202020204" charset="0"/>
                <a:cs typeface="Droid Serif" panose="020B0604020202020204" charset="0"/>
              </a:rPr>
              <a:t>p</a:t>
            </a:r>
            <a:r>
              <a:rPr lang="en-GB" sz="3200" dirty="0">
                <a:latin typeface="Droid Serif" panose="020B0604020202020204" charset="0"/>
                <a:ea typeface="Droid Serif" panose="020B0604020202020204" charset="0"/>
                <a:cs typeface="Droid Serif" panose="020B0604020202020204" charset="0"/>
              </a:rPr>
              <a:t>-value</a:t>
            </a:r>
          </a:p>
        </p:txBody>
      </p:sp>
      <p:sp>
        <p:nvSpPr>
          <p:cNvPr id="3" name="Shape 72"/>
          <p:cNvSpPr txBox="1">
            <a:spLocks/>
          </p:cNvSpPr>
          <p:nvPr/>
        </p:nvSpPr>
        <p:spPr>
          <a:xfrm>
            <a:off x="311701" y="1214821"/>
            <a:ext cx="3751144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The probability of obtaining a result equal to or ‘more extreme’ than what was actually observed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Small </a:t>
            </a:r>
            <a:r>
              <a:rPr lang="en-SG" i="1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p</a:t>
            </a: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-value (≤ 0.05) indicates strong evidence against the null hypothesis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Large</a:t>
            </a:r>
            <a:r>
              <a:rPr lang="en-SG" i="1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 p</a:t>
            </a: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-value (&gt; 0.05) indicates weak evidence against the null hypothesis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564" y="1214820"/>
            <a:ext cx="4218735" cy="325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94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200" dirty="0">
                <a:latin typeface="Droid Serif" panose="020B0604020202020204" charset="0"/>
                <a:ea typeface="Droid Serif" panose="020B0604020202020204" charset="0"/>
                <a:cs typeface="Droid Serif" panose="020B0604020202020204" charset="0"/>
              </a:rPr>
              <a:t>It IS significant</a:t>
            </a:r>
          </a:p>
        </p:txBody>
      </p:sp>
      <p:sp>
        <p:nvSpPr>
          <p:cNvPr id="4" name="Shape 72"/>
          <p:cNvSpPr txBox="1">
            <a:spLocks/>
          </p:cNvSpPr>
          <p:nvPr/>
        </p:nvSpPr>
        <p:spPr>
          <a:xfrm>
            <a:off x="311701" y="1588891"/>
            <a:ext cx="8520599" cy="22037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SG" sz="10850" i="1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p</a:t>
            </a:r>
            <a:r>
              <a:rPr lang="en-SG" sz="10850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-value &lt; 0.05</a:t>
            </a:r>
            <a:endParaRPr lang="en-SG" sz="10850" i="1" dirty="0">
              <a:solidFill>
                <a:schemeClr val="tx1"/>
              </a:solidFill>
              <a:latin typeface="Cambria" panose="02040503050406030204" pitchFamily="18" charset="0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62406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200" dirty="0">
                <a:latin typeface="Droid Serif" panose="020B0604020202020204" charset="0"/>
                <a:ea typeface="Droid Serif" panose="020B0604020202020204" charset="0"/>
                <a:cs typeface="Droid Serif" panose="020B0604020202020204" charset="0"/>
              </a:rPr>
              <a:t>It IS LESS significant</a:t>
            </a:r>
          </a:p>
        </p:txBody>
      </p:sp>
      <p:sp>
        <p:nvSpPr>
          <p:cNvPr id="5" name="Shape 72"/>
          <p:cNvSpPr txBox="1">
            <a:spLocks/>
          </p:cNvSpPr>
          <p:nvPr/>
        </p:nvSpPr>
        <p:spPr>
          <a:xfrm>
            <a:off x="311701" y="1214821"/>
            <a:ext cx="35744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Simply looking at figures then judging significance is misleading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Assumes that every child is independent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Data is ‘clustered’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528" y="466251"/>
            <a:ext cx="4405772" cy="41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22396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693</Words>
  <Application>Microsoft Office PowerPoint</Application>
  <PresentationFormat>On-screen Show (16:9)</PresentationFormat>
  <Paragraphs>77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Cambria</vt:lpstr>
      <vt:lpstr>Times New Roman</vt:lpstr>
      <vt:lpstr>Wingdings</vt:lpstr>
      <vt:lpstr>Droid Serif</vt:lpstr>
      <vt:lpstr>Arial (body)</vt:lpstr>
      <vt:lpstr>Symbol</vt:lpstr>
      <vt:lpstr>simple-light-2</vt:lpstr>
      <vt:lpstr>When the facts get in the way of a story</vt:lpstr>
      <vt:lpstr>OUTLINE</vt:lpstr>
      <vt:lpstr>‘When the facts get in the way of a story’</vt:lpstr>
      <vt:lpstr>‘Cocaine floods the playground’</vt:lpstr>
      <vt:lpstr>Who is right?</vt:lpstr>
      <vt:lpstr>It IS significant</vt:lpstr>
      <vt:lpstr>p-value</vt:lpstr>
      <vt:lpstr>It IS significant</vt:lpstr>
      <vt:lpstr>It IS LESS significant</vt:lpstr>
      <vt:lpstr>Clustering</vt:lpstr>
      <vt:lpstr>Advantages of clustering</vt:lpstr>
      <vt:lpstr>Disadvantages of clustering</vt:lpstr>
      <vt:lpstr>It IS LESS significant</vt:lpstr>
      <vt:lpstr>Multiple Comparison</vt:lpstr>
      <vt:lpstr>Multiple Comparison in context</vt:lpstr>
      <vt:lpstr>Do you think the journalist who wrote the story was misleading readers deliberately or merely through ignorance?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the facts get in the way of a story</dc:title>
  <cp:lastModifiedBy>Leong Jun Yue</cp:lastModifiedBy>
  <cp:revision>41</cp:revision>
  <dcterms:modified xsi:type="dcterms:W3CDTF">2017-02-09T03:05:23Z</dcterms:modified>
</cp:coreProperties>
</file>