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Source Code Pro" panose="020B0604020202020204" charset="0"/>
      <p:regular r:id="rId31"/>
      <p:bold r:id="rId32"/>
    </p:embeddedFont>
    <p:embeddedFont>
      <p:font typeface="Oswald" panose="020B060402020202020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9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Thomas_E._Dewey" TargetMode="External"/><Relationship Id="rId3" Type="http://schemas.openxmlformats.org/officeDocument/2006/relationships/hyperlink" Target="https://en.wikipedia.org/wiki/Chicago_Tribune" TargetMode="External"/><Relationship Id="rId7" Type="http://schemas.openxmlformats.org/officeDocument/2006/relationships/hyperlink" Target="https://en.wikipedia.org/wiki/Republican_Party_(United_States)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Harry_S._Truman" TargetMode="External"/><Relationship Id="rId5" Type="http://schemas.openxmlformats.org/officeDocument/2006/relationships/hyperlink" Target="https://en.wikipedia.org/wiki/President_of_the_United_States" TargetMode="External"/><Relationship Id="rId4" Type="http://schemas.openxmlformats.org/officeDocument/2006/relationships/hyperlink" Target="https://en.wikipedia.org/wiki/United_States" TargetMode="External"/><Relationship Id="rId9" Type="http://schemas.openxmlformats.org/officeDocument/2006/relationships/hyperlink" Target="https://en.wikipedia.org/wiki/United_States_presidential_election,_1948" TargetMode="Externa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Online poll: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Ppl take part voluntarily. 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Some ppl do not know about the poll, and others who know about it may not participate.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 =&gt; a lot of ppl not involved in poll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VS particpants chosen at random (equal chance of being selected)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Online poll: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Ppl take part voluntarily.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Some ppl do not know about the poll, and others who know about it may not participate.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 =&gt; a lot of ppl not involved in poll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VS particpants chosen at random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Online poll: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Ppl take part voluntarily.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Some ppl do not know about the poll, and others who know about it may not participate.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 =&gt; a lot of ppl not involved in poll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VS particpants chosen at random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MoE: for Q2-4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MoE: for Q2-4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?????? == (go and redo)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Dewey presidency inevitable’ predicted by polls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050">
                <a:solidFill>
                  <a:srgbClr val="252525"/>
                </a:solidFill>
                <a:highlight>
                  <a:srgbClr val="FFFFFF"/>
                </a:highlight>
              </a:rPr>
              <a:t>"</a:t>
            </a:r>
            <a:r>
              <a:rPr lang="en-GB" sz="1050" b="1">
                <a:solidFill>
                  <a:srgbClr val="252525"/>
                </a:solidFill>
                <a:highlight>
                  <a:srgbClr val="FFFFFF"/>
                </a:highlight>
              </a:rPr>
              <a:t>Dewey Defeats Truman</a:t>
            </a:r>
            <a:r>
              <a:rPr lang="en-GB" sz="1050">
                <a:solidFill>
                  <a:srgbClr val="252525"/>
                </a:solidFill>
                <a:highlight>
                  <a:srgbClr val="FFFFFF"/>
                </a:highlight>
              </a:rPr>
              <a:t>" </a:t>
            </a:r>
          </a:p>
          <a:p>
            <a:pPr marL="457200" lvl="0" indent="-295275" rtl="0">
              <a:spcBef>
                <a:spcPts val="0"/>
              </a:spcBef>
              <a:buSzPct val="95454"/>
              <a:buChar char="-"/>
            </a:pPr>
            <a:r>
              <a:rPr lang="en-GB" sz="1050">
                <a:solidFill>
                  <a:srgbClr val="252525"/>
                </a:solidFill>
                <a:highlight>
                  <a:srgbClr val="FFFFFF"/>
                </a:highlight>
              </a:rPr>
              <a:t>incorrect headline on the front page of the </a:t>
            </a:r>
            <a:r>
              <a:rPr lang="en-GB" sz="1050" i="1">
                <a:solidFill>
                  <a:srgbClr val="0B0080"/>
                </a:solidFill>
                <a:highlight>
                  <a:srgbClr val="FFFFFF"/>
                </a:highlight>
                <a:hlinkClick r:id="rId3"/>
              </a:rPr>
              <a:t>Chicago Daily Tribune</a:t>
            </a:r>
            <a:r>
              <a:rPr lang="en-GB" sz="1050">
                <a:solidFill>
                  <a:srgbClr val="252525"/>
                </a:solidFill>
                <a:highlight>
                  <a:srgbClr val="FFFFFF"/>
                </a:highlight>
              </a:rPr>
              <a:t> </a:t>
            </a:r>
          </a:p>
          <a:p>
            <a:pPr marL="457200" lvl="0" indent="-295275" rtl="0">
              <a:spcBef>
                <a:spcPts val="0"/>
              </a:spcBef>
              <a:buSzPct val="95454"/>
              <a:buChar char="-"/>
            </a:pPr>
            <a:r>
              <a:rPr lang="en-GB" sz="1050">
                <a:solidFill>
                  <a:srgbClr val="252525"/>
                </a:solidFill>
                <a:highlight>
                  <a:srgbClr val="FFFFFF"/>
                </a:highlight>
              </a:rPr>
              <a:t>the day after incumbent </a:t>
            </a:r>
            <a:r>
              <a:rPr lang="en-GB" sz="1050">
                <a:solidFill>
                  <a:srgbClr val="0B0080"/>
                </a:solidFill>
                <a:highlight>
                  <a:srgbClr val="FFFFFF"/>
                </a:highlight>
                <a:hlinkClick r:id="rId4"/>
              </a:rPr>
              <a:t>US</a:t>
            </a:r>
            <a:r>
              <a:rPr lang="en-GB"/>
              <a:t> </a:t>
            </a:r>
            <a:r>
              <a:rPr lang="en-GB" sz="1050">
                <a:solidFill>
                  <a:srgbClr val="0B0080"/>
                </a:solidFill>
                <a:highlight>
                  <a:srgbClr val="FFFFFF"/>
                </a:highlight>
                <a:hlinkClick r:id="rId5"/>
              </a:rPr>
              <a:t>President</a:t>
            </a:r>
            <a:r>
              <a:rPr lang="en-GB" sz="1050">
                <a:solidFill>
                  <a:srgbClr val="252525"/>
                </a:solidFill>
                <a:highlight>
                  <a:srgbClr val="FFFFFF"/>
                </a:highlight>
              </a:rPr>
              <a:t>, </a:t>
            </a:r>
            <a:r>
              <a:rPr lang="en-GB" sz="1050">
                <a:solidFill>
                  <a:srgbClr val="0B0080"/>
                </a:solidFill>
                <a:highlight>
                  <a:srgbClr val="FFFFFF"/>
                </a:highlight>
                <a:hlinkClick r:id="rId6"/>
              </a:rPr>
              <a:t>Harry S. Truman</a:t>
            </a:r>
            <a:r>
              <a:rPr lang="en-GB" sz="1050">
                <a:solidFill>
                  <a:srgbClr val="252525"/>
                </a:solidFill>
                <a:highlight>
                  <a:srgbClr val="FFFFFF"/>
                </a:highlight>
              </a:rPr>
              <a:t>, won an upset victory over </a:t>
            </a:r>
            <a:r>
              <a:rPr lang="en-GB" sz="1050">
                <a:solidFill>
                  <a:srgbClr val="0B0080"/>
                </a:solidFill>
                <a:highlight>
                  <a:srgbClr val="FFFFFF"/>
                </a:highlight>
                <a:hlinkClick r:id="rId7"/>
              </a:rPr>
              <a:t>Republican</a:t>
            </a:r>
            <a:r>
              <a:rPr lang="en-GB" sz="1050">
                <a:solidFill>
                  <a:srgbClr val="252525"/>
                </a:solidFill>
                <a:highlight>
                  <a:srgbClr val="FFFFFF"/>
                </a:highlight>
              </a:rPr>
              <a:t> challenger </a:t>
            </a:r>
            <a:r>
              <a:rPr lang="en-GB" sz="1050">
                <a:solidFill>
                  <a:srgbClr val="0B0080"/>
                </a:solidFill>
                <a:highlight>
                  <a:srgbClr val="FFFFFF"/>
                </a:highlight>
                <a:hlinkClick r:id="rId8"/>
              </a:rPr>
              <a:t>Thomas E. Dewey</a:t>
            </a:r>
            <a:r>
              <a:rPr lang="en-GB" sz="1050">
                <a:solidFill>
                  <a:srgbClr val="252525"/>
                </a:solidFill>
                <a:highlight>
                  <a:srgbClr val="FFFFFF"/>
                </a:highlight>
              </a:rPr>
              <a:t>, in the </a:t>
            </a:r>
            <a:r>
              <a:rPr lang="en-GB" sz="1050">
                <a:solidFill>
                  <a:srgbClr val="0B0080"/>
                </a:solidFill>
                <a:highlight>
                  <a:srgbClr val="FFFFFF"/>
                </a:highlight>
                <a:hlinkClick r:id="rId9"/>
              </a:rPr>
              <a:t>1948 presidential election</a:t>
            </a:r>
            <a:r>
              <a:rPr lang="en-GB" sz="1050">
                <a:solidFill>
                  <a:srgbClr val="252525"/>
                </a:solidFill>
                <a:highlight>
                  <a:srgbClr val="FFFFFF"/>
                </a:highlight>
              </a:rPr>
              <a:t>. </a:t>
            </a:r>
          </a:p>
          <a:p>
            <a:pPr marL="457200" lvl="0" indent="-295275" rtl="0">
              <a:spcBef>
                <a:spcPts val="0"/>
              </a:spcBef>
              <a:buSzPct val="95454"/>
              <a:buChar char="-"/>
            </a:pPr>
            <a:r>
              <a:rPr lang="en-GB" sz="1050">
                <a:solidFill>
                  <a:srgbClr val="252525"/>
                </a:solidFill>
                <a:highlight>
                  <a:srgbClr val="FFFFFF"/>
                </a:highlight>
              </a:rPr>
              <a:t>famously held up by Truman at a public appearance following his successful election, smiling triumphantly at the error.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050">
                <a:solidFill>
                  <a:srgbClr val="252525"/>
                </a:solidFill>
                <a:highlight>
                  <a:srgbClr val="FFFFFF"/>
                </a:highlight>
              </a:rPr>
              <a:t>THE LINK: online polls can be misleading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hape 52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12000"/>
            </a:lvl1pPr>
            <a:lvl2pPr lvl="1">
              <a:spcBef>
                <a:spcPts val="0"/>
              </a:spcBef>
              <a:buSzPct val="100000"/>
              <a:defRPr sz="12000"/>
            </a:lvl2pPr>
            <a:lvl3pPr lvl="2">
              <a:spcBef>
                <a:spcPts val="0"/>
              </a:spcBef>
              <a:buSzPct val="100000"/>
              <a:defRPr sz="12000"/>
            </a:lvl3pPr>
            <a:lvl4pPr lvl="3">
              <a:spcBef>
                <a:spcPts val="0"/>
              </a:spcBef>
              <a:buSzPct val="100000"/>
              <a:defRPr sz="12000"/>
            </a:lvl4pPr>
            <a:lvl5pPr lvl="4">
              <a:spcBef>
                <a:spcPts val="0"/>
              </a:spcBef>
              <a:buSzPct val="100000"/>
              <a:defRPr sz="12000"/>
            </a:lvl5pPr>
            <a:lvl6pPr lvl="5">
              <a:spcBef>
                <a:spcPts val="0"/>
              </a:spcBef>
              <a:buSzPct val="100000"/>
              <a:defRPr sz="12000"/>
            </a:lvl6pPr>
            <a:lvl7pPr lvl="6">
              <a:spcBef>
                <a:spcPts val="0"/>
              </a:spcBef>
              <a:buSzPct val="100000"/>
              <a:defRPr sz="12000"/>
            </a:lvl7pPr>
            <a:lvl8pPr lvl="7">
              <a:spcBef>
                <a:spcPts val="0"/>
              </a:spcBef>
              <a:buSzPct val="100000"/>
              <a:defRPr sz="12000"/>
            </a:lvl8pPr>
            <a:lvl9pPr lvl="8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20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2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618203"/>
            <a:ext cx="2808000" cy="295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-GB"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4400" dirty="0"/>
              <a:t>Grp 4</a:t>
            </a:r>
          </a:p>
          <a:p>
            <a:pPr lvl="0">
              <a:spcBef>
                <a:spcPts val="0"/>
              </a:spcBef>
              <a:buNone/>
            </a:pPr>
            <a:r>
              <a:rPr lang="en-GB" sz="5400" dirty="0">
                <a:solidFill>
                  <a:schemeClr val="accent6"/>
                </a:solidFill>
              </a:rPr>
              <a:t>Polls?? 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3000" dirty="0"/>
              <a:t>  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000" dirty="0">
                <a:solidFill>
                  <a:srgbClr val="000000"/>
                </a:solidFill>
              </a:rPr>
              <a:t>* James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-GB" sz="3000" dirty="0">
                <a:solidFill>
                  <a:srgbClr val="000000"/>
                </a:solidFill>
              </a:rPr>
              <a:t> 				</a:t>
            </a:r>
            <a:r>
              <a:rPr lang="en-GB" sz="3000" dirty="0" err="1">
                <a:solidFill>
                  <a:srgbClr val="000000"/>
                </a:solidFill>
              </a:rPr>
              <a:t>Somesh</a:t>
            </a:r>
            <a:r>
              <a:rPr lang="en-GB" sz="3000" dirty="0">
                <a:solidFill>
                  <a:srgbClr val="000000"/>
                </a:solidFill>
              </a:rPr>
              <a:t>							</a:t>
            </a:r>
            <a:r>
              <a:rPr lang="en-GB" sz="3000" dirty="0" err="1">
                <a:solidFill>
                  <a:srgbClr val="000000"/>
                </a:solidFill>
              </a:rPr>
              <a:t>Yongjia</a:t>
            </a:r>
            <a:r>
              <a:rPr lang="en-GB" sz="3000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Answer Revealed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/>
              <a:t>Q1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298" y="1468825"/>
            <a:ext cx="3074874" cy="226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186575" y="372500"/>
            <a:ext cx="46458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Random Sample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186575" y="1468824"/>
            <a:ext cx="46458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1037" y="1662325"/>
            <a:ext cx="4356875" cy="21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Answer Revealed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/>
              <a:t>Q1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298" y="1468825"/>
            <a:ext cx="3074874" cy="226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186575" y="372500"/>
            <a:ext cx="46458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Self-selected Sample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4635" y="1247787"/>
            <a:ext cx="3329674" cy="354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Answer Revealed					Q1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3475" y="274525"/>
            <a:ext cx="3530524" cy="202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752250" y="1570825"/>
            <a:ext cx="47307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BIAS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1" y="2304324"/>
            <a:ext cx="6186024" cy="268924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435350" y="2699525"/>
            <a:ext cx="2492700" cy="85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-GB"/>
              <a:t>More motivated response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/>
              <a:t>Can vote more than once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Answer Revealed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/>
              <a:t>Q2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400" y="1468825"/>
            <a:ext cx="2902725" cy="2167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210500" y="372500"/>
            <a:ext cx="46218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4800"/>
              <a:t>							  MOE</a:t>
            </a:r>
          </a:p>
        </p:txBody>
      </p:sp>
      <p:pic>
        <p:nvPicPr>
          <p:cNvPr id="155" name="Shape 155" descr="download (1).jf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2">
            <a:off x="4330099" y="1393388"/>
            <a:ext cx="4297324" cy="3082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Answer Revealed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/>
              <a:t>Q2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400" y="1468825"/>
            <a:ext cx="2902725" cy="2167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210500" y="372500"/>
            <a:ext cx="46218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4800"/>
              <a:t>							 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066950" y="372500"/>
            <a:ext cx="47652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3600"/>
              <a:t>MoE (Margin of Error)</a:t>
            </a:r>
          </a:p>
        </p:txBody>
      </p:sp>
      <p:pic>
        <p:nvPicPr>
          <p:cNvPr id="165" name="Shape 165" descr="download (2).jf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4024" y="1376375"/>
            <a:ext cx="3911772" cy="312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QUESTION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For each of the following given percentage of supporters in the sample, deduce the CI. 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MOE         Percentage of supporters for R         CI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+-3%                      51%                   (48%-54%)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+-1%                      20%                   (19%-21%)  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+-10%                      1%                   (???????)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Answer Revealed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/>
              <a:t>Q3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1150" y="1291850"/>
            <a:ext cx="2696675" cy="267939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4287686" y="1961550"/>
            <a:ext cx="5763900" cy="67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40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</a:t>
            </a:r>
            <a:r>
              <a:rPr lang="en-GB" sz="24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		VS		</a:t>
            </a:r>
            <a:r>
              <a:rPr lang="en-GB" sz="240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40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(49%-55%)</a:t>
            </a:r>
            <a:r>
              <a:rPr lang="en-GB" sz="24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VS </a:t>
            </a:r>
            <a:r>
              <a:rPr lang="en-GB" sz="240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(45%-51%)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Answer Revealed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361725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/>
              <a:t>Q4</a:t>
            </a:r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6350" y="1331225"/>
            <a:ext cx="2703624" cy="27445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>
            <a:off x="4980475" y="1331225"/>
            <a:ext cx="6543600" cy="7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     OBVIOUS NO RIGHT?</a:t>
            </a:r>
          </a:p>
        </p:txBody>
      </p:sp>
      <p:pic>
        <p:nvPicPr>
          <p:cNvPr id="188" name="Shape 188" descr="download (5).jf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1712" y="1736954"/>
            <a:ext cx="2378928" cy="2583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Answer Revealed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361725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/>
              <a:t>Q4</a:t>
            </a:r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6350" y="1331225"/>
            <a:ext cx="2703624" cy="274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5875" y="221462"/>
            <a:ext cx="4683199" cy="208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/>
        </p:nvSpPr>
        <p:spPr>
          <a:xfrm>
            <a:off x="6352950" y="922375"/>
            <a:ext cx="861300" cy="26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400" b="1"/>
              <a:t>52%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4878575" y="898450"/>
            <a:ext cx="861300" cy="26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 b="1">
                <a:solidFill>
                  <a:srgbClr val="0000FF"/>
                </a:solidFill>
              </a:rPr>
              <a:t>49%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7850375" y="898450"/>
            <a:ext cx="861300" cy="26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 b="1">
                <a:solidFill>
                  <a:srgbClr val="0000FF"/>
                </a:solidFill>
              </a:rPr>
              <a:t>55%</a:t>
            </a:r>
          </a:p>
        </p:txBody>
      </p:sp>
      <p:pic>
        <p:nvPicPr>
          <p:cNvPr id="200" name="Shape 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2000" y="2748487"/>
            <a:ext cx="4683199" cy="2089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6389075" y="3449400"/>
            <a:ext cx="861300" cy="26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 b="1"/>
              <a:t>51%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4914700" y="3425475"/>
            <a:ext cx="861300" cy="26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 b="1">
                <a:solidFill>
                  <a:srgbClr val="0000FF"/>
                </a:solidFill>
              </a:rPr>
              <a:t>48%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7886500" y="3425475"/>
            <a:ext cx="861300" cy="26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 b="1">
                <a:solidFill>
                  <a:srgbClr val="0000FF"/>
                </a:solidFill>
              </a:rPr>
              <a:t>54%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3736450" y="-4425"/>
            <a:ext cx="2009400" cy="3006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400" b="1"/>
              <a:t>BEFORE: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3812650" y="2357775"/>
            <a:ext cx="2009400" cy="3006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 b="1"/>
              <a:t>AFTER: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Confidence Interval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718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400"/>
              <a:t>Basically how confident you are. 90%? 10%?</a:t>
            </a:r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2275" y="2320825"/>
            <a:ext cx="3219450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 l="74828" t="9454" b="44247"/>
          <a:stretch/>
        </p:blipFill>
        <p:spPr>
          <a:xfrm>
            <a:off x="6054125" y="2725849"/>
            <a:ext cx="810399" cy="104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Overview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/>
              <a:t>HOW TO READ A POLL.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-GB" sz="2400"/>
              <a:t>Answers to Online Poll</a:t>
            </a:r>
          </a:p>
          <a:p>
            <a:pPr marL="457200" lvl="0" indent="-381000">
              <a:spcBef>
                <a:spcPts val="0"/>
              </a:spcBef>
              <a:buSzPct val="100000"/>
              <a:buAutoNum type="arabicPeriod"/>
            </a:pPr>
            <a:r>
              <a:rPr lang="en-GB" sz="2400"/>
              <a:t>Story behind the photograph</a:t>
            </a:r>
          </a:p>
        </p:txBody>
      </p:sp>
      <p:pic>
        <p:nvPicPr>
          <p:cNvPr id="70" name="Shape 70" descr="Dewey Defeats Truma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8275" y="256300"/>
            <a:ext cx="3749131" cy="22210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5637503" y="999328"/>
            <a:ext cx="3935999" cy="388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Answer Revealed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311700" y="14051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/>
              <a:t>Q5</a:t>
            </a:r>
          </a:p>
        </p:txBody>
      </p:sp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9175" y="2184650"/>
            <a:ext cx="3763699" cy="154084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5533775" y="2245525"/>
            <a:ext cx="5763900" cy="67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400"/>
              <a:t>Hahahaha. Nice try!!!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Comparing Polls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endParaRPr/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0525" y="1280801"/>
            <a:ext cx="6282949" cy="336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Comparing Polls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45120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Even when </a:t>
            </a:r>
            <a:r>
              <a:rPr lang="en-GB">
                <a:solidFill>
                  <a:srgbClr val="0000FF"/>
                </a:solidFill>
              </a:rPr>
              <a:t>individual polls</a:t>
            </a:r>
            <a:r>
              <a:rPr lang="en-GB"/>
              <a:t> do not show clear results, consensus of </a:t>
            </a:r>
            <a:r>
              <a:rPr lang="en-GB">
                <a:solidFill>
                  <a:srgbClr val="0000FF"/>
                </a:solidFill>
              </a:rPr>
              <a:t>all polls</a:t>
            </a:r>
            <a:r>
              <a:rPr lang="en-GB"/>
              <a:t> may do so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Vested interest (BIAS!) of newspapers/networks to </a:t>
            </a:r>
            <a:r>
              <a:rPr lang="en-GB">
                <a:solidFill>
                  <a:srgbClr val="980000"/>
                </a:solidFill>
              </a:rPr>
              <a:t>report only on polls they have sponsored</a:t>
            </a:r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3800" y="1468825"/>
            <a:ext cx="4320198" cy="231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Comparing Polls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4257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If one poll varies from others by </a:t>
            </a:r>
            <a:r>
              <a:rPr lang="en-GB" b="1"/>
              <a:t>more than *MoE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-GB"/>
              <a:t>=&gt; probably unreliable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If one poll’s results </a:t>
            </a:r>
            <a:r>
              <a:rPr lang="en-GB" b="1"/>
              <a:t>within MoE of other polls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-GB"/>
              <a:t>=&gt; probably reliable</a:t>
            </a:r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9349" y="1209375"/>
            <a:ext cx="4422250" cy="301827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/>
          <p:nvPr/>
        </p:nvSpPr>
        <p:spPr>
          <a:xfrm>
            <a:off x="311700" y="4331025"/>
            <a:ext cx="6889800" cy="80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*Margin of Error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2286000" lvl="0" indent="0">
              <a:spcBef>
                <a:spcPts val="0"/>
              </a:spcBef>
              <a:buNone/>
            </a:pPr>
            <a:r>
              <a:rPr lang="en-GB"/>
              <a:t>Checklist of questions 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 rtl="0">
              <a:spcBef>
                <a:spcPts val="0"/>
              </a:spcBef>
              <a:buSzPct val="100000"/>
              <a:buChar char="●"/>
            </a:pPr>
            <a:r>
              <a:rPr lang="en-GB" sz="2800"/>
              <a:t>Scientific or self- selected?</a:t>
            </a:r>
          </a:p>
          <a:p>
            <a:pPr marL="457200" lvl="0" indent="-406400" rtl="0">
              <a:spcBef>
                <a:spcPts val="0"/>
              </a:spcBef>
              <a:buSzPct val="100000"/>
              <a:buChar char="●"/>
            </a:pPr>
            <a:r>
              <a:rPr lang="en-GB" sz="2800"/>
              <a:t>Poll’s MoE?</a:t>
            </a:r>
          </a:p>
          <a:p>
            <a:pPr marL="457200" lvl="0" indent="-406400">
              <a:spcBef>
                <a:spcPts val="0"/>
              </a:spcBef>
              <a:buSzPct val="100000"/>
              <a:buChar char="●"/>
            </a:pPr>
            <a:r>
              <a:rPr lang="en-GB" sz="2800"/>
              <a:t>Other polls on same issue </a:t>
            </a:r>
          </a:p>
          <a:p>
            <a:pPr lvl="0">
              <a:spcBef>
                <a:spcPts val="0"/>
              </a:spcBef>
              <a:buNone/>
            </a:pPr>
            <a:endParaRPr sz="2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The infamous picture (1948 US elections)  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Who is that?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What happened? 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-GB"/>
              <a:t>The link??? </a:t>
            </a:r>
          </a:p>
        </p:txBody>
      </p:sp>
      <p:pic>
        <p:nvPicPr>
          <p:cNvPr id="256" name="Shape 256" descr="Deweytruman1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2776" y="1534700"/>
            <a:ext cx="3829525" cy="29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311700" y="4487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SO BASICALLY,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481825" y="213927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400"/>
              <a:t>THE LOSER CAN LOOK LIKE THEY ARE THE WINNER.</a:t>
            </a:r>
            <a:r>
              <a:rPr lang="en-GB"/>
              <a:t> </a:t>
            </a:r>
          </a:p>
          <a:p>
            <a:pPr lvl="0">
              <a:spcBef>
                <a:spcPts val="0"/>
              </a:spcBef>
              <a:buNone/>
            </a:pPr>
            <a:endParaRPr sz="2400" b="1"/>
          </a:p>
          <a:p>
            <a:pPr lvl="0">
              <a:spcBef>
                <a:spcPts val="0"/>
              </a:spcBef>
              <a:buNone/>
            </a:pPr>
            <a:endParaRPr b="1"/>
          </a:p>
          <a:p>
            <a:pPr lvl="0">
              <a:spcBef>
                <a:spcPts val="0"/>
              </a:spcBef>
              <a:buNone/>
            </a:pPr>
            <a:endParaRPr b="1"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63" name="Shape 263" descr="download (6).jf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6400" y="2650437"/>
            <a:ext cx="3951200" cy="207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RETEST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70" name="Shape 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050" y="1585075"/>
            <a:ext cx="7629525" cy="334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/>
          <p:cNvPicPr preferRelativeResize="0"/>
          <p:nvPr/>
        </p:nvPicPr>
        <p:blipFill rotWithShape="1">
          <a:blip r:embed="rId4">
            <a:alphaModFix/>
          </a:blip>
          <a:srcRect l="74828" t="9454" b="44247"/>
          <a:stretch/>
        </p:blipFill>
        <p:spPr>
          <a:xfrm>
            <a:off x="1471025" y="1975324"/>
            <a:ext cx="810399" cy="3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/>
          <p:cNvPicPr preferRelativeResize="0"/>
          <p:nvPr/>
        </p:nvPicPr>
        <p:blipFill rotWithShape="1">
          <a:blip r:embed="rId4">
            <a:alphaModFix/>
          </a:blip>
          <a:srcRect l="74828" t="9454" b="44247"/>
          <a:stretch/>
        </p:blipFill>
        <p:spPr>
          <a:xfrm>
            <a:off x="1471025" y="2608049"/>
            <a:ext cx="810399" cy="3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 rotWithShape="1">
          <a:blip r:embed="rId4">
            <a:alphaModFix/>
          </a:blip>
          <a:srcRect l="74828" t="9454" b="44247"/>
          <a:stretch/>
        </p:blipFill>
        <p:spPr>
          <a:xfrm>
            <a:off x="1471025" y="3410899"/>
            <a:ext cx="810399" cy="3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 rotWithShape="1">
          <a:blip r:embed="rId4">
            <a:alphaModFix/>
          </a:blip>
          <a:srcRect l="74828" t="9454" b="44247"/>
          <a:stretch/>
        </p:blipFill>
        <p:spPr>
          <a:xfrm>
            <a:off x="1413275" y="4213749"/>
            <a:ext cx="810399" cy="3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 rotWithShape="1">
          <a:blip r:embed="rId4">
            <a:alphaModFix/>
          </a:blip>
          <a:srcRect l="74828" t="9454" b="44247"/>
          <a:stretch/>
        </p:blipFill>
        <p:spPr>
          <a:xfrm>
            <a:off x="1471025" y="4696374"/>
            <a:ext cx="810399" cy="3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/>
          <p:nvPr/>
        </p:nvSpPr>
        <p:spPr>
          <a:xfrm>
            <a:off x="1471025" y="1922150"/>
            <a:ext cx="5763900" cy="67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 txBox="1"/>
          <p:nvPr/>
        </p:nvSpPr>
        <p:spPr>
          <a:xfrm>
            <a:off x="1369850" y="1842087"/>
            <a:ext cx="5763900" cy="67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 u="sng">
                <a:solidFill>
                  <a:srgbClr val="FF9900"/>
                </a:solidFill>
              </a:rPr>
              <a:t>DISAGREE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1413262" y="2506925"/>
            <a:ext cx="5763900" cy="67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 u="sng">
                <a:solidFill>
                  <a:srgbClr val="FF9900"/>
                </a:solidFill>
              </a:rPr>
              <a:t>DISAGREE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1413262" y="3309250"/>
            <a:ext cx="5763900" cy="67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 u="sng">
                <a:solidFill>
                  <a:srgbClr val="FF9900"/>
                </a:solidFill>
              </a:rPr>
              <a:t>DISAGREE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1413262" y="4111575"/>
            <a:ext cx="5763900" cy="67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 u="sng">
                <a:solidFill>
                  <a:srgbClr val="FF9900"/>
                </a:solidFill>
              </a:rPr>
              <a:t>DISAGREE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1413262" y="4607325"/>
            <a:ext cx="5763900" cy="67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 u="sng">
                <a:solidFill>
                  <a:srgbClr val="FF9900"/>
                </a:solidFill>
              </a:rPr>
              <a:t>DISAGREE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TAKE HOME MESSAGE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b="1"/>
          </a:p>
          <a:p>
            <a:pPr lvl="0">
              <a:spcBef>
                <a:spcPts val="0"/>
              </a:spcBef>
              <a:buNone/>
            </a:pPr>
            <a:r>
              <a:rPr lang="en-GB" sz="2400" b="1"/>
              <a:t>Do not believe everything you hear or see when it comes to polls!</a:t>
            </a:r>
          </a:p>
        </p:txBody>
      </p:sp>
      <p:pic>
        <p:nvPicPr>
          <p:cNvPr id="288" name="Shape 288" descr="download (4).jf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6150" y="2465475"/>
            <a:ext cx="4097850" cy="263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ONLINE POLL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Looks something like this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8702" y="0"/>
            <a:ext cx="311964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What Do YOU Think?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600"/>
              <a:t>Q1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3887" y="1468826"/>
            <a:ext cx="3516224" cy="258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What Do YOU Think?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/>
              <a:t>Q2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6800" y="1468825"/>
            <a:ext cx="3610399" cy="26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What Do YOU Think?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/>
              <a:t>Q3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1100" y="1339699"/>
            <a:ext cx="3280800" cy="325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What Do YOU Think?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/>
              <a:t>Q4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2350" y="1106000"/>
            <a:ext cx="3339299" cy="338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What Do YOU Think?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/>
              <a:t>Q5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0150" y="1524225"/>
            <a:ext cx="3763699" cy="154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175" y="342900"/>
            <a:ext cx="7353300" cy="44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ern-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563</Words>
  <Application>Microsoft Office PowerPoint</Application>
  <PresentationFormat>On-screen Show (16:9)</PresentationFormat>
  <Paragraphs>121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Source Code Pro</vt:lpstr>
      <vt:lpstr>Oswald</vt:lpstr>
      <vt:lpstr>Arial</vt:lpstr>
      <vt:lpstr>modern-writer</vt:lpstr>
      <vt:lpstr>Grp 4 Polls??     </vt:lpstr>
      <vt:lpstr>Overview</vt:lpstr>
      <vt:lpstr>ONLINE POLL</vt:lpstr>
      <vt:lpstr>What Do YOU Think?</vt:lpstr>
      <vt:lpstr>What Do YOU Think?</vt:lpstr>
      <vt:lpstr>What Do YOU Think?</vt:lpstr>
      <vt:lpstr>What Do YOU Think?</vt:lpstr>
      <vt:lpstr>What Do YOU Think?</vt:lpstr>
      <vt:lpstr>PowerPoint Presentation</vt:lpstr>
      <vt:lpstr>Answer Revealed</vt:lpstr>
      <vt:lpstr>Answer Revealed</vt:lpstr>
      <vt:lpstr>Answer Revealed     Q1</vt:lpstr>
      <vt:lpstr>Answer Revealed</vt:lpstr>
      <vt:lpstr>Answer Revealed</vt:lpstr>
      <vt:lpstr>QUESTION</vt:lpstr>
      <vt:lpstr>Answer Revealed</vt:lpstr>
      <vt:lpstr>Answer Revealed</vt:lpstr>
      <vt:lpstr>Answer Revealed</vt:lpstr>
      <vt:lpstr>Confidence Interval</vt:lpstr>
      <vt:lpstr>Answer Revealed</vt:lpstr>
      <vt:lpstr>Comparing Polls</vt:lpstr>
      <vt:lpstr>Comparing Polls</vt:lpstr>
      <vt:lpstr>Comparing Polls</vt:lpstr>
      <vt:lpstr>Checklist of questions </vt:lpstr>
      <vt:lpstr>The infamous picture (1948 US elections)  </vt:lpstr>
      <vt:lpstr>SO BASICALLY,</vt:lpstr>
      <vt:lpstr>RETEST</vt:lpstr>
      <vt:lpstr>TAKE HOME MESSAGE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Grp 4 Polls??     </dc:title>
  <cp:lastModifiedBy>Lim Ruiyuan James</cp:lastModifiedBy>
  <cp:revision>1</cp:revision>
  <dcterms:modified xsi:type="dcterms:W3CDTF">2017-02-07T06:03:31Z</dcterms:modified>
</cp:coreProperties>
</file>