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5"/>
  </p:notesMasterIdLst>
  <p:sldIdLst>
    <p:sldId id="256" r:id="rId2"/>
    <p:sldId id="266" r:id="rId3"/>
    <p:sldId id="257" r:id="rId4"/>
    <p:sldId id="261" r:id="rId5"/>
    <p:sldId id="269" r:id="rId6"/>
    <p:sldId id="273" r:id="rId7"/>
    <p:sldId id="271" r:id="rId8"/>
    <p:sldId id="272" r:id="rId9"/>
    <p:sldId id="270" r:id="rId10"/>
    <p:sldId id="275" r:id="rId11"/>
    <p:sldId id="281" r:id="rId12"/>
    <p:sldId id="276" r:id="rId13"/>
    <p:sldId id="277" r:id="rId14"/>
    <p:sldId id="282" r:id="rId15"/>
    <p:sldId id="284" r:id="rId16"/>
    <p:sldId id="278" r:id="rId17"/>
    <p:sldId id="279" r:id="rId18"/>
    <p:sldId id="280" r:id="rId19"/>
    <p:sldId id="283" r:id="rId20"/>
    <p:sldId id="267" r:id="rId21"/>
    <p:sldId id="268" r:id="rId22"/>
    <p:sldId id="265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0" autoAdjust="0"/>
    <p:restoredTop sz="94660"/>
  </p:normalViewPr>
  <p:slideViewPr>
    <p:cSldViewPr snapToGrid="0">
      <p:cViewPr varScale="1">
        <p:scale>
          <a:sx n="49" d="100"/>
          <a:sy n="49" d="100"/>
        </p:scale>
        <p:origin x="91" y="7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100D64-BACE-497B-B752-0FC47D786AF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4104AF1-D939-47A6-96B9-13F931C8CEE3}">
      <dgm:prSet phldrT="[Text]" custT="1"/>
      <dgm:spPr/>
      <dgm:t>
        <a:bodyPr/>
        <a:lstStyle/>
        <a:p>
          <a:r>
            <a:rPr lang="en-US" sz="2000" b="1" dirty="0"/>
            <a:t>Patch test </a:t>
          </a:r>
        </a:p>
        <a:p>
          <a:r>
            <a:rPr lang="en-US" sz="1600" dirty="0"/>
            <a:t>12 Days</a:t>
          </a:r>
        </a:p>
        <a:p>
          <a:r>
            <a:rPr lang="en-US" sz="1600" dirty="0"/>
            <a:t>10 participants</a:t>
          </a:r>
        </a:p>
        <a:p>
          <a:r>
            <a:rPr lang="en-US" sz="1600" dirty="0"/>
            <a:t>Forearm </a:t>
          </a:r>
        </a:p>
      </dgm:t>
    </dgm:pt>
    <dgm:pt modelId="{3503EC6F-43B4-4CFA-844C-647966736150}" type="parTrans" cxnId="{1EA62512-2438-4BB1-91D3-E11B7F864BD4}">
      <dgm:prSet/>
      <dgm:spPr/>
      <dgm:t>
        <a:bodyPr/>
        <a:lstStyle/>
        <a:p>
          <a:endParaRPr lang="en-US"/>
        </a:p>
      </dgm:t>
    </dgm:pt>
    <dgm:pt modelId="{2E235280-B3B8-4257-97FB-A560807ED0F7}" type="sibTrans" cxnId="{1EA62512-2438-4BB1-91D3-E11B7F864BD4}">
      <dgm:prSet/>
      <dgm:spPr/>
      <dgm:t>
        <a:bodyPr/>
        <a:lstStyle/>
        <a:p>
          <a:endParaRPr lang="en-US"/>
        </a:p>
      </dgm:t>
    </dgm:pt>
    <dgm:pt modelId="{A2006E71-5087-4A65-B435-FEE9EA3DE79F}">
      <dgm:prSet phldrT="[Text]" custT="1"/>
      <dgm:spPr/>
      <dgm:t>
        <a:bodyPr/>
        <a:lstStyle/>
        <a:p>
          <a:r>
            <a:rPr lang="en-US" sz="2000" b="1" dirty="0"/>
            <a:t>Double Blind </a:t>
          </a:r>
          <a:r>
            <a:rPr lang="en-US" sz="2000" b="1" dirty="0" err="1"/>
            <a:t>Randomised</a:t>
          </a:r>
          <a:r>
            <a:rPr lang="en-US" sz="2000" b="1" dirty="0"/>
            <a:t> Control Trial</a:t>
          </a:r>
          <a:r>
            <a:rPr lang="en-US" sz="1600" b="1" dirty="0"/>
            <a:t> </a:t>
          </a:r>
        </a:p>
        <a:p>
          <a:r>
            <a:rPr lang="en-US" sz="1600" dirty="0"/>
            <a:t>6 months</a:t>
          </a:r>
        </a:p>
        <a:p>
          <a:r>
            <a:rPr lang="en-US" sz="1600" dirty="0"/>
            <a:t>60 participants</a:t>
          </a:r>
        </a:p>
        <a:p>
          <a:r>
            <a:rPr lang="en-US" sz="1600" dirty="0"/>
            <a:t>Face and hands once daily</a:t>
          </a:r>
        </a:p>
      </dgm:t>
    </dgm:pt>
    <dgm:pt modelId="{68572922-7525-455B-8BC8-8C10D3EE0CEB}" type="parTrans" cxnId="{AF60050D-57B2-4FD2-8FF4-99190094EFE9}">
      <dgm:prSet/>
      <dgm:spPr/>
      <dgm:t>
        <a:bodyPr/>
        <a:lstStyle/>
        <a:p>
          <a:endParaRPr lang="en-US"/>
        </a:p>
      </dgm:t>
    </dgm:pt>
    <dgm:pt modelId="{1F8EB836-4472-40AF-94A4-81ACD1CA6CDD}" type="sibTrans" cxnId="{AF60050D-57B2-4FD2-8FF4-99190094EFE9}">
      <dgm:prSet/>
      <dgm:spPr/>
      <dgm:t>
        <a:bodyPr/>
        <a:lstStyle/>
        <a:p>
          <a:endParaRPr lang="en-US"/>
        </a:p>
      </dgm:t>
    </dgm:pt>
    <dgm:pt modelId="{0E4F787B-82F4-4DA9-9540-84470C69BCD5}">
      <dgm:prSet phldrT="[Text]" custT="1"/>
      <dgm:spPr/>
      <dgm:t>
        <a:bodyPr/>
        <a:lstStyle/>
        <a:p>
          <a:r>
            <a:rPr lang="en-US" sz="2000" b="1" dirty="0"/>
            <a:t>Open Phase</a:t>
          </a:r>
        </a:p>
        <a:p>
          <a:r>
            <a:rPr lang="en-US" sz="1600" b="0" dirty="0"/>
            <a:t>12 months</a:t>
          </a:r>
        </a:p>
        <a:p>
          <a:r>
            <a:rPr lang="en-US" sz="1600" b="0" dirty="0"/>
            <a:t>28 participant</a:t>
          </a:r>
        </a:p>
        <a:p>
          <a:r>
            <a:rPr lang="en-US" sz="1600" b="0" dirty="0"/>
            <a:t>Skin Biopsies (Dorsal Wrist)</a:t>
          </a:r>
        </a:p>
      </dgm:t>
    </dgm:pt>
    <dgm:pt modelId="{D732E3CA-C989-4C66-8340-D54AFA16D43F}" type="parTrans" cxnId="{03E7AAFB-9407-4843-BBE5-E743E661E415}">
      <dgm:prSet/>
      <dgm:spPr/>
      <dgm:t>
        <a:bodyPr/>
        <a:lstStyle/>
        <a:p>
          <a:endParaRPr lang="en-US"/>
        </a:p>
      </dgm:t>
    </dgm:pt>
    <dgm:pt modelId="{672B3FF9-7333-4171-BA87-9681E466733B}" type="sibTrans" cxnId="{03E7AAFB-9407-4843-BBE5-E743E661E415}">
      <dgm:prSet/>
      <dgm:spPr/>
      <dgm:t>
        <a:bodyPr/>
        <a:lstStyle/>
        <a:p>
          <a:endParaRPr lang="en-US"/>
        </a:p>
      </dgm:t>
    </dgm:pt>
    <dgm:pt modelId="{873492B8-E1F2-4466-BBB4-89EDBCA2F2F2}" type="pres">
      <dgm:prSet presAssocID="{D2100D64-BACE-497B-B752-0FC47D786AFF}" presName="Name0" presStyleCnt="0">
        <dgm:presLayoutVars>
          <dgm:dir/>
          <dgm:resizeHandles val="exact"/>
        </dgm:presLayoutVars>
      </dgm:prSet>
      <dgm:spPr/>
    </dgm:pt>
    <dgm:pt modelId="{4E1D41A7-7653-4B84-AFB6-EB711BE58449}" type="pres">
      <dgm:prSet presAssocID="{94104AF1-D939-47A6-96B9-13F931C8CEE3}" presName="node" presStyleLbl="node1" presStyleIdx="0" presStyleCnt="3" custScaleX="225383" custScaleY="156184">
        <dgm:presLayoutVars>
          <dgm:bulletEnabled val="1"/>
        </dgm:presLayoutVars>
      </dgm:prSet>
      <dgm:spPr/>
    </dgm:pt>
    <dgm:pt modelId="{F65DB3D1-9D16-4574-AC19-766775C71F6C}" type="pres">
      <dgm:prSet presAssocID="{2E235280-B3B8-4257-97FB-A560807ED0F7}" presName="sibTrans" presStyleLbl="sibTrans2D1" presStyleIdx="0" presStyleCnt="2"/>
      <dgm:spPr/>
    </dgm:pt>
    <dgm:pt modelId="{4FE00025-BF8C-449C-96B5-A2610BEA22AF}" type="pres">
      <dgm:prSet presAssocID="{2E235280-B3B8-4257-97FB-A560807ED0F7}" presName="connectorText" presStyleLbl="sibTrans2D1" presStyleIdx="0" presStyleCnt="2"/>
      <dgm:spPr/>
    </dgm:pt>
    <dgm:pt modelId="{575D5931-D827-41B5-BBEA-1DC98F84F328}" type="pres">
      <dgm:prSet presAssocID="{A2006E71-5087-4A65-B435-FEE9EA3DE79F}" presName="node" presStyleLbl="node1" presStyleIdx="1" presStyleCnt="3" custScaleX="207222" custScaleY="168986" custLinFactNeighborX="-2077">
        <dgm:presLayoutVars>
          <dgm:bulletEnabled val="1"/>
        </dgm:presLayoutVars>
      </dgm:prSet>
      <dgm:spPr/>
    </dgm:pt>
    <dgm:pt modelId="{698BE8F0-2022-4C9F-968A-C3020FFC0859}" type="pres">
      <dgm:prSet presAssocID="{1F8EB836-4472-40AF-94A4-81ACD1CA6CDD}" presName="sibTrans" presStyleLbl="sibTrans2D1" presStyleIdx="1" presStyleCnt="2"/>
      <dgm:spPr/>
    </dgm:pt>
    <dgm:pt modelId="{7DF0B192-81F4-482C-ABAA-C6EAF03E2EF1}" type="pres">
      <dgm:prSet presAssocID="{1F8EB836-4472-40AF-94A4-81ACD1CA6CDD}" presName="connectorText" presStyleLbl="sibTrans2D1" presStyleIdx="1" presStyleCnt="2"/>
      <dgm:spPr/>
    </dgm:pt>
    <dgm:pt modelId="{47AA9711-B44D-4080-ADF7-AD4F8E3ADA3A}" type="pres">
      <dgm:prSet presAssocID="{0E4F787B-82F4-4DA9-9540-84470C69BCD5}" presName="node" presStyleLbl="node1" presStyleIdx="2" presStyleCnt="3" custScaleX="230579" custScaleY="163878">
        <dgm:presLayoutVars>
          <dgm:bulletEnabled val="1"/>
        </dgm:presLayoutVars>
      </dgm:prSet>
      <dgm:spPr/>
    </dgm:pt>
  </dgm:ptLst>
  <dgm:cxnLst>
    <dgm:cxn modelId="{E748D8E4-C76D-401C-A9E5-0862CB510F89}" type="presOf" srcId="{D2100D64-BACE-497B-B752-0FC47D786AFF}" destId="{873492B8-E1F2-4466-BBB4-89EDBCA2F2F2}" srcOrd="0" destOrd="0" presId="urn:microsoft.com/office/officeart/2005/8/layout/process1"/>
    <dgm:cxn modelId="{AF60050D-57B2-4FD2-8FF4-99190094EFE9}" srcId="{D2100D64-BACE-497B-B752-0FC47D786AFF}" destId="{A2006E71-5087-4A65-B435-FEE9EA3DE79F}" srcOrd="1" destOrd="0" parTransId="{68572922-7525-455B-8BC8-8C10D3EE0CEB}" sibTransId="{1F8EB836-4472-40AF-94A4-81ACD1CA6CDD}"/>
    <dgm:cxn modelId="{1EA62512-2438-4BB1-91D3-E11B7F864BD4}" srcId="{D2100D64-BACE-497B-B752-0FC47D786AFF}" destId="{94104AF1-D939-47A6-96B9-13F931C8CEE3}" srcOrd="0" destOrd="0" parTransId="{3503EC6F-43B4-4CFA-844C-647966736150}" sibTransId="{2E235280-B3B8-4257-97FB-A560807ED0F7}"/>
    <dgm:cxn modelId="{579DF46F-700E-4098-AB1A-C231F7AFAD1E}" type="presOf" srcId="{2E235280-B3B8-4257-97FB-A560807ED0F7}" destId="{4FE00025-BF8C-449C-96B5-A2610BEA22AF}" srcOrd="1" destOrd="0" presId="urn:microsoft.com/office/officeart/2005/8/layout/process1"/>
    <dgm:cxn modelId="{22B09294-46D3-4EDC-9082-55C658540E3C}" type="presOf" srcId="{2E235280-B3B8-4257-97FB-A560807ED0F7}" destId="{F65DB3D1-9D16-4574-AC19-766775C71F6C}" srcOrd="0" destOrd="0" presId="urn:microsoft.com/office/officeart/2005/8/layout/process1"/>
    <dgm:cxn modelId="{03ACEBFD-A4D3-403C-8E9C-ED6EE05B9AE0}" type="presOf" srcId="{94104AF1-D939-47A6-96B9-13F931C8CEE3}" destId="{4E1D41A7-7653-4B84-AFB6-EB711BE58449}" srcOrd="0" destOrd="0" presId="urn:microsoft.com/office/officeart/2005/8/layout/process1"/>
    <dgm:cxn modelId="{03E7AAFB-9407-4843-BBE5-E743E661E415}" srcId="{D2100D64-BACE-497B-B752-0FC47D786AFF}" destId="{0E4F787B-82F4-4DA9-9540-84470C69BCD5}" srcOrd="2" destOrd="0" parTransId="{D732E3CA-C989-4C66-8340-D54AFA16D43F}" sibTransId="{672B3FF9-7333-4171-BA87-9681E466733B}"/>
    <dgm:cxn modelId="{D2640E5B-1405-4FCA-9A6B-239F19E231A5}" type="presOf" srcId="{1F8EB836-4472-40AF-94A4-81ACD1CA6CDD}" destId="{7DF0B192-81F4-482C-ABAA-C6EAF03E2EF1}" srcOrd="1" destOrd="0" presId="urn:microsoft.com/office/officeart/2005/8/layout/process1"/>
    <dgm:cxn modelId="{D22F6432-8B14-4BB6-AD0F-ACC2FABC7270}" type="presOf" srcId="{A2006E71-5087-4A65-B435-FEE9EA3DE79F}" destId="{575D5931-D827-41B5-BBEA-1DC98F84F328}" srcOrd="0" destOrd="0" presId="urn:microsoft.com/office/officeart/2005/8/layout/process1"/>
    <dgm:cxn modelId="{07B211A0-08B0-4DFE-B6D6-AF1BBED57C9B}" type="presOf" srcId="{1F8EB836-4472-40AF-94A4-81ACD1CA6CDD}" destId="{698BE8F0-2022-4C9F-968A-C3020FFC0859}" srcOrd="0" destOrd="0" presId="urn:microsoft.com/office/officeart/2005/8/layout/process1"/>
    <dgm:cxn modelId="{E83527CB-6F33-4261-8098-34C07A86040F}" type="presOf" srcId="{0E4F787B-82F4-4DA9-9540-84470C69BCD5}" destId="{47AA9711-B44D-4080-ADF7-AD4F8E3ADA3A}" srcOrd="0" destOrd="0" presId="urn:microsoft.com/office/officeart/2005/8/layout/process1"/>
    <dgm:cxn modelId="{0B7AC74F-D6D2-4EF7-ADCD-14DA2516E3F5}" type="presParOf" srcId="{873492B8-E1F2-4466-BBB4-89EDBCA2F2F2}" destId="{4E1D41A7-7653-4B84-AFB6-EB711BE58449}" srcOrd="0" destOrd="0" presId="urn:microsoft.com/office/officeart/2005/8/layout/process1"/>
    <dgm:cxn modelId="{2366D415-1DE0-4F6E-A540-36B35F3DA43F}" type="presParOf" srcId="{873492B8-E1F2-4466-BBB4-89EDBCA2F2F2}" destId="{F65DB3D1-9D16-4574-AC19-766775C71F6C}" srcOrd="1" destOrd="0" presId="urn:microsoft.com/office/officeart/2005/8/layout/process1"/>
    <dgm:cxn modelId="{1DFB552F-07AD-4419-A787-3D53714CEE7F}" type="presParOf" srcId="{F65DB3D1-9D16-4574-AC19-766775C71F6C}" destId="{4FE00025-BF8C-449C-96B5-A2610BEA22AF}" srcOrd="0" destOrd="0" presId="urn:microsoft.com/office/officeart/2005/8/layout/process1"/>
    <dgm:cxn modelId="{30CC7787-3B6E-4354-97F6-1FB64F8E317A}" type="presParOf" srcId="{873492B8-E1F2-4466-BBB4-89EDBCA2F2F2}" destId="{575D5931-D827-41B5-BBEA-1DC98F84F328}" srcOrd="2" destOrd="0" presId="urn:microsoft.com/office/officeart/2005/8/layout/process1"/>
    <dgm:cxn modelId="{FAAF35A6-0682-434B-A42B-CBD7391AC1E9}" type="presParOf" srcId="{873492B8-E1F2-4466-BBB4-89EDBCA2F2F2}" destId="{698BE8F0-2022-4C9F-968A-C3020FFC0859}" srcOrd="3" destOrd="0" presId="urn:microsoft.com/office/officeart/2005/8/layout/process1"/>
    <dgm:cxn modelId="{198E6507-7BEB-4716-A8FE-43BF9A62FBBC}" type="presParOf" srcId="{698BE8F0-2022-4C9F-968A-C3020FFC0859}" destId="{7DF0B192-81F4-482C-ABAA-C6EAF03E2EF1}" srcOrd="0" destOrd="0" presId="urn:microsoft.com/office/officeart/2005/8/layout/process1"/>
    <dgm:cxn modelId="{117A8F7E-B34D-427E-9D59-6F6548766956}" type="presParOf" srcId="{873492B8-E1F2-4466-BBB4-89EDBCA2F2F2}" destId="{47AA9711-B44D-4080-ADF7-AD4F8E3ADA3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D41A7-7653-4B84-AFB6-EB711BE58449}">
      <dsp:nvSpPr>
        <dsp:cNvPr id="0" name=""/>
        <dsp:cNvSpPr/>
      </dsp:nvSpPr>
      <dsp:spPr>
        <a:xfrm>
          <a:off x="6940" y="1090309"/>
          <a:ext cx="3406668" cy="3302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Patch test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12 Days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10 participants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Forearm </a:t>
          </a:r>
        </a:p>
      </dsp:txBody>
      <dsp:txXfrm>
        <a:off x="103664" y="1187033"/>
        <a:ext cx="3213220" cy="3108946"/>
      </dsp:txXfrm>
    </dsp:sp>
    <dsp:sp modelId="{F65DB3D1-9D16-4574-AC19-766775C71F6C}">
      <dsp:nvSpPr>
        <dsp:cNvPr id="0" name=""/>
        <dsp:cNvSpPr/>
      </dsp:nvSpPr>
      <dsp:spPr>
        <a:xfrm>
          <a:off x="3561619" y="2554080"/>
          <a:ext cx="313782" cy="374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561619" y="2629050"/>
        <a:ext cx="219647" cy="224912"/>
      </dsp:txXfrm>
    </dsp:sp>
    <dsp:sp modelId="{575D5931-D827-41B5-BBEA-1DC98F84F328}">
      <dsp:nvSpPr>
        <dsp:cNvPr id="0" name=""/>
        <dsp:cNvSpPr/>
      </dsp:nvSpPr>
      <dsp:spPr>
        <a:xfrm>
          <a:off x="4005651" y="954965"/>
          <a:ext cx="3132164" cy="3573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Double Blind </a:t>
          </a:r>
          <a:r>
            <a:rPr lang="en-US" sz="2000" b="1" kern="1200" dirty="0" err="1"/>
            <a:t>Randomised</a:t>
          </a:r>
          <a:r>
            <a:rPr lang="en-US" sz="2000" b="1" kern="1200" dirty="0"/>
            <a:t> Control Trial</a:t>
          </a:r>
          <a:r>
            <a:rPr lang="en-US" sz="1600" b="1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 months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60 participants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Face and hands once daily</a:t>
          </a:r>
        </a:p>
      </dsp:txBody>
      <dsp:txXfrm>
        <a:off x="4097389" y="1046703"/>
        <a:ext cx="2948688" cy="3389607"/>
      </dsp:txXfrm>
    </dsp:sp>
    <dsp:sp modelId="{698BE8F0-2022-4C9F-968A-C3020FFC0859}">
      <dsp:nvSpPr>
        <dsp:cNvPr id="0" name=""/>
        <dsp:cNvSpPr/>
      </dsp:nvSpPr>
      <dsp:spPr>
        <a:xfrm>
          <a:off x="7292105" y="2554080"/>
          <a:ext cx="327093" cy="374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292105" y="2629050"/>
        <a:ext cx="228965" cy="224912"/>
      </dsp:txXfrm>
    </dsp:sp>
    <dsp:sp modelId="{47AA9711-B44D-4080-ADF7-AD4F8E3ADA3A}">
      <dsp:nvSpPr>
        <dsp:cNvPr id="0" name=""/>
        <dsp:cNvSpPr/>
      </dsp:nvSpPr>
      <dsp:spPr>
        <a:xfrm>
          <a:off x="7754973" y="1008967"/>
          <a:ext cx="3485205" cy="3465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Open Phase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12 months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28 participant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Skin Biopsies (Dorsal Wrist)</a:t>
          </a:r>
        </a:p>
      </dsp:txBody>
      <dsp:txXfrm>
        <a:off x="7856462" y="1110456"/>
        <a:ext cx="3282227" cy="3262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8FBDE-52CB-4BAA-9F74-5EA7C76D0162}" type="datetimeFigureOut">
              <a:rPr lang="en-SG" smtClean="0"/>
              <a:t>7/2/2017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8C03-C7CB-4DA9-8986-42DC2F11F25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147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8C03-C7CB-4DA9-8986-42DC2F11F25F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1741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2/7/2017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sz="7200" dirty="0"/>
              <a:t>Keeping young and beautiful: evidence for an “anti-aging” product?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626182"/>
            <a:ext cx="7891272" cy="1605280"/>
          </a:xfrm>
        </p:spPr>
        <p:txBody>
          <a:bodyPr>
            <a:normAutofit/>
          </a:bodyPr>
          <a:lstStyle/>
          <a:p>
            <a:r>
              <a:rPr lang="en-SG" sz="2400" dirty="0"/>
              <a:t>Topic: Hypothesis Testing</a:t>
            </a:r>
          </a:p>
          <a:p>
            <a:r>
              <a:rPr lang="en-SG" sz="2400" dirty="0"/>
              <a:t>Group 4: Bernetta, Yong Ming and Timothy</a:t>
            </a:r>
          </a:p>
          <a:p>
            <a:r>
              <a:rPr lang="en-SG" sz="2400" dirty="0"/>
              <a:t>Presenter: Timothy</a:t>
            </a:r>
          </a:p>
        </p:txBody>
      </p:sp>
    </p:spTree>
    <p:extLst>
      <p:ext uri="{BB962C8B-B14F-4D97-AF65-F5344CB8AC3E}">
        <p14:creationId xmlns:p14="http://schemas.microsoft.com/office/powerpoint/2010/main" val="1923451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dirty="0"/>
              <a:t>Discrepancy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845" y="2500604"/>
            <a:ext cx="7879952" cy="225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75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dirty="0"/>
              <a:t>Extrapolation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95848" y="2956980"/>
            <a:ext cx="4932400" cy="1283944"/>
          </a:xfrm>
        </p:spPr>
        <p:txBody>
          <a:bodyPr/>
          <a:lstStyle/>
          <a:p>
            <a:r>
              <a:rPr lang="en-SG" dirty="0"/>
              <a:t>Can be inappropriate</a:t>
            </a:r>
          </a:p>
          <a:p>
            <a:r>
              <a:rPr lang="en-SG" dirty="0"/>
              <a:t>Often leads to answers out of the norm</a:t>
            </a:r>
          </a:p>
          <a:p>
            <a:r>
              <a:rPr lang="en-SG" dirty="0"/>
              <a:t>Not a good method to predict values</a:t>
            </a:r>
          </a:p>
          <a:p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12941" y="6615550"/>
            <a:ext cx="11361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dirty="0"/>
              <a:t>http://condor.depaul.edu/sjost/it223/documents/extrap.gif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40" y="2093976"/>
            <a:ext cx="5480919" cy="364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2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dirty="0"/>
              <a:t>Discrepancy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159" y="2093976"/>
            <a:ext cx="5333778" cy="350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45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dirty="0"/>
              <a:t>Discrepancy 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897" y="2194638"/>
            <a:ext cx="5496461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91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dirty="0"/>
              <a:t>Bonferroni Correction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194560"/>
            <a:ext cx="10049256" cy="3977640"/>
          </a:xfrm>
        </p:spPr>
        <p:txBody>
          <a:bodyPr>
            <a:normAutofit/>
          </a:bodyPr>
          <a:lstStyle/>
          <a:p>
            <a:r>
              <a:rPr lang="en-SG" sz="2400" dirty="0"/>
              <a:t>Multiple testing</a:t>
            </a:r>
          </a:p>
          <a:p>
            <a:pPr marL="0" indent="0">
              <a:buNone/>
            </a:pPr>
            <a:endParaRPr lang="en-SG" sz="2400" dirty="0"/>
          </a:p>
          <a:p>
            <a:r>
              <a:rPr lang="en-SG" sz="2400" dirty="0"/>
              <a:t>Adjusting significance level to </a:t>
            </a:r>
            <a:r>
              <a:rPr lang="el-GR" sz="2400" dirty="0"/>
              <a:t>α/</a:t>
            </a:r>
            <a:r>
              <a:rPr lang="en-SG" sz="2400" dirty="0"/>
              <a:t>n, where n = number of hypothesis made</a:t>
            </a:r>
          </a:p>
          <a:p>
            <a:endParaRPr lang="en-SG" sz="2400" dirty="0"/>
          </a:p>
          <a:p>
            <a:r>
              <a:rPr lang="en-SG" sz="2400" dirty="0"/>
              <a:t>Decreases the possibility of obtaining Type 1 error </a:t>
            </a:r>
          </a:p>
          <a:p>
            <a:endParaRPr lang="en-SG" sz="2400" dirty="0"/>
          </a:p>
          <a:p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850111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840" y="0"/>
            <a:ext cx="10058400" cy="1609344"/>
          </a:xfrm>
        </p:spPr>
        <p:txBody>
          <a:bodyPr/>
          <a:lstStyle/>
          <a:p>
            <a:pPr algn="ctr"/>
            <a:r>
              <a:rPr lang="en-SG" dirty="0"/>
              <a:t>Findings of trial results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353064"/>
              </p:ext>
            </p:extLst>
          </p:nvPr>
        </p:nvGraphicFramePr>
        <p:xfrm>
          <a:off x="565995" y="1455579"/>
          <a:ext cx="11122090" cy="3655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1045">
                  <a:extLst>
                    <a:ext uri="{9D8B030D-6E8A-4147-A177-3AD203B41FA5}">
                      <a16:colId xmlns:a16="http://schemas.microsoft.com/office/drawing/2014/main" val="3828122444"/>
                    </a:ext>
                  </a:extLst>
                </a:gridCol>
                <a:gridCol w="5561045">
                  <a:extLst>
                    <a:ext uri="{9D8B030D-6E8A-4147-A177-3AD203B41FA5}">
                      <a16:colId xmlns:a16="http://schemas.microsoft.com/office/drawing/2014/main" val="1443461232"/>
                    </a:ext>
                  </a:extLst>
                </a:gridCol>
              </a:tblGrid>
              <a:tr h="328829">
                <a:tc gridSpan="2">
                  <a:txBody>
                    <a:bodyPr/>
                    <a:lstStyle/>
                    <a:p>
                      <a:pPr algn="ctr"/>
                      <a:r>
                        <a:rPr lang="en-SG" b="0" dirty="0">
                          <a:solidFill>
                            <a:schemeClr val="tx1"/>
                          </a:solidFill>
                        </a:rPr>
                        <a:t>Confidence level: 95% = </a:t>
                      </a:r>
                      <a:r>
                        <a:rPr lang="en-SG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5%/4 significance level </a:t>
                      </a:r>
                      <a:r>
                        <a:rPr lang="en-SG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(0.05/4= 0.0125)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648443"/>
                  </a:ext>
                </a:extLst>
              </a:tr>
              <a:tr h="511314">
                <a:tc>
                  <a:txBody>
                    <a:bodyPr/>
                    <a:lstStyle/>
                    <a:p>
                      <a:pPr algn="ctr"/>
                      <a:r>
                        <a:rPr lang="en-SG" b="1">
                          <a:solidFill>
                            <a:schemeClr val="tx1"/>
                          </a:solidFill>
                        </a:rPr>
                        <a:t>Control</a:t>
                      </a:r>
                      <a:endParaRPr lang="en-SG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1" dirty="0">
                          <a:solidFill>
                            <a:schemeClr val="tx1"/>
                          </a:solidFill>
                        </a:rPr>
                        <a:t>Serum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134041"/>
                  </a:ext>
                </a:extLst>
              </a:tr>
              <a:tr h="1315316">
                <a:tc>
                  <a:txBody>
                    <a:bodyPr/>
                    <a:lstStyle/>
                    <a:p>
                      <a:pPr algn="ctr"/>
                      <a:r>
                        <a:rPr lang="en-SG" b="0" u="sng" dirty="0">
                          <a:solidFill>
                            <a:schemeClr val="tx1"/>
                          </a:solidFill>
                        </a:rPr>
                        <a:t>Hypothesis</a:t>
                      </a:r>
                    </a:p>
                    <a:p>
                      <a:r>
                        <a:rPr lang="en-SG" b="0" dirty="0">
                          <a:solidFill>
                            <a:schemeClr val="tx1"/>
                          </a:solidFill>
                        </a:rPr>
                        <a:t>Control prove that serum either: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SG" b="1" dirty="0">
                          <a:solidFill>
                            <a:schemeClr val="tx1"/>
                          </a:solidFill>
                        </a:rPr>
                        <a:t>Helps</a:t>
                      </a:r>
                      <a:r>
                        <a:rPr lang="en-SG" b="0" dirty="0">
                          <a:solidFill>
                            <a:schemeClr val="tx1"/>
                          </a:solidFill>
                        </a:rPr>
                        <a:t> in anti ageing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SG" b="1" dirty="0">
                          <a:solidFill>
                            <a:schemeClr val="tx1"/>
                          </a:solidFill>
                        </a:rPr>
                        <a:t>Do not help </a:t>
                      </a:r>
                      <a:r>
                        <a:rPr lang="en-SG" b="0" dirty="0">
                          <a:solidFill>
                            <a:schemeClr val="tx1"/>
                          </a:solidFill>
                        </a:rPr>
                        <a:t>in anti ageing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u="sng" dirty="0">
                          <a:solidFill>
                            <a:schemeClr val="tx1"/>
                          </a:solidFill>
                        </a:rPr>
                        <a:t>Hypothesis </a:t>
                      </a:r>
                    </a:p>
                    <a:p>
                      <a:r>
                        <a:rPr lang="en-SG" b="0" dirty="0">
                          <a:solidFill>
                            <a:schemeClr val="tx1"/>
                          </a:solidFill>
                        </a:rPr>
                        <a:t>Serum eithers: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SG" b="1" dirty="0">
                          <a:solidFill>
                            <a:schemeClr val="tx1"/>
                          </a:solidFill>
                        </a:rPr>
                        <a:t>Helps </a:t>
                      </a:r>
                      <a:r>
                        <a:rPr lang="en-SG" b="0" dirty="0">
                          <a:solidFill>
                            <a:schemeClr val="tx1"/>
                          </a:solidFill>
                        </a:rPr>
                        <a:t>in anti ageing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SG" b="1" dirty="0">
                          <a:solidFill>
                            <a:schemeClr val="tx1"/>
                          </a:solidFill>
                        </a:rPr>
                        <a:t>Do not help</a:t>
                      </a:r>
                      <a:r>
                        <a:rPr lang="en-SG" b="0" dirty="0">
                          <a:solidFill>
                            <a:schemeClr val="tx1"/>
                          </a:solidFill>
                        </a:rPr>
                        <a:t> in anti ageing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778861"/>
                  </a:ext>
                </a:extLst>
              </a:tr>
              <a:tr h="1315316">
                <a:tc>
                  <a:txBody>
                    <a:bodyPr/>
                    <a:lstStyle/>
                    <a:p>
                      <a:r>
                        <a:rPr lang="en-SG" b="0" dirty="0">
                          <a:solidFill>
                            <a:schemeClr val="tx1"/>
                          </a:solidFill>
                        </a:rPr>
                        <a:t>P-value: 0.11</a:t>
                      </a:r>
                    </a:p>
                    <a:p>
                      <a:endParaRPr lang="en-SG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SG" b="0" dirty="0">
                          <a:solidFill>
                            <a:schemeClr val="tx1"/>
                          </a:solidFill>
                        </a:rPr>
                        <a:t>Observed p-value &gt; significance value </a:t>
                      </a:r>
                      <a:r>
                        <a:rPr lang="en-SG" b="0" dirty="0">
                          <a:solidFill>
                            <a:schemeClr val="tx1"/>
                          </a:solidFill>
                        </a:rPr>
                        <a:t>(0.0125)</a:t>
                      </a:r>
                    </a:p>
                    <a:p>
                      <a:endParaRPr lang="en-SG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SG" b="1" dirty="0">
                          <a:solidFill>
                            <a:schemeClr val="tx1"/>
                          </a:solidFill>
                        </a:rPr>
                        <a:t>Cannot conclude that results are significant</a:t>
                      </a:r>
                      <a:r>
                        <a:rPr lang="en-SG" b="0" dirty="0">
                          <a:solidFill>
                            <a:schemeClr val="tx1"/>
                          </a:solidFill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SG" dirty="0">
                          <a:solidFill>
                            <a:schemeClr val="tx1"/>
                          </a:solidFill>
                        </a:rPr>
                        <a:t>P-value: 0.013</a:t>
                      </a:r>
                    </a:p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SG" dirty="0">
                          <a:solidFill>
                            <a:schemeClr val="tx1"/>
                          </a:solidFill>
                        </a:rPr>
                        <a:t>Observed p-value </a:t>
                      </a:r>
                      <a:r>
                        <a:rPr lang="en-SG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&gt; significant value (0.0125)</a:t>
                      </a:r>
                    </a:p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SG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Cannot conclude results are significant!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14089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58350" y="5598369"/>
            <a:ext cx="37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/>
              <a:t>Serum </a:t>
            </a:r>
            <a:r>
              <a:rPr lang="en-SG" b="1" dirty="0">
                <a:highlight>
                  <a:srgbClr val="FFFF00"/>
                </a:highlight>
              </a:rPr>
              <a:t>does not help!</a:t>
            </a:r>
          </a:p>
        </p:txBody>
      </p:sp>
    </p:spTree>
    <p:extLst>
      <p:ext uri="{BB962C8B-B14F-4D97-AF65-F5344CB8AC3E}">
        <p14:creationId xmlns:p14="http://schemas.microsoft.com/office/powerpoint/2010/main" val="156056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dirty="0"/>
              <a:t>Discrepancy 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930205" y="3210043"/>
            <a:ext cx="4720511" cy="3965028"/>
          </a:xfrm>
        </p:spPr>
        <p:txBody>
          <a:bodyPr/>
          <a:lstStyle/>
          <a:p>
            <a:r>
              <a:rPr lang="en-SG" sz="2400" dirty="0"/>
              <a:t>Does not imply no difference or the magnitude of the difference </a:t>
            </a:r>
          </a:p>
          <a:p>
            <a:endParaRPr lang="en-S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13" y="2645769"/>
            <a:ext cx="5945807" cy="254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99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dirty="0"/>
              <a:t>Discrepancy 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093976"/>
            <a:ext cx="5681892" cy="30966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8262" y="3071438"/>
            <a:ext cx="374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Participants must have dropped out halfway!</a:t>
            </a:r>
          </a:p>
        </p:txBody>
      </p:sp>
    </p:spTree>
    <p:extLst>
      <p:ext uri="{BB962C8B-B14F-4D97-AF65-F5344CB8AC3E}">
        <p14:creationId xmlns:p14="http://schemas.microsoft.com/office/powerpoint/2010/main" val="63266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dirty="0"/>
              <a:t>Discrepancy 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709" y="2093976"/>
            <a:ext cx="4705802" cy="3920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42234" y="3008376"/>
            <a:ext cx="374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/>
              <a:t>Not enough testing methods?</a:t>
            </a:r>
          </a:p>
        </p:txBody>
      </p:sp>
    </p:spTree>
    <p:extLst>
      <p:ext uri="{BB962C8B-B14F-4D97-AF65-F5344CB8AC3E}">
        <p14:creationId xmlns:p14="http://schemas.microsoft.com/office/powerpoint/2010/main" val="35019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dirty="0"/>
              <a:t>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sz="2400" dirty="0"/>
              <a:t>No extrapolation of data</a:t>
            </a:r>
          </a:p>
          <a:p>
            <a:r>
              <a:rPr lang="en-SG" sz="2400" dirty="0"/>
              <a:t>Primary outcome should be specified clearly</a:t>
            </a:r>
          </a:p>
          <a:p>
            <a:r>
              <a:rPr lang="en-SG" sz="2400" dirty="0"/>
              <a:t>Comparison of 2 groups should be done directly</a:t>
            </a:r>
          </a:p>
          <a:p>
            <a:r>
              <a:rPr lang="en-SG" sz="2400" dirty="0"/>
              <a:t>Account for changes in data</a:t>
            </a:r>
          </a:p>
          <a:p>
            <a:r>
              <a:rPr lang="en-SG" sz="2400" dirty="0"/>
              <a:t>More methods to test hypothesis</a:t>
            </a:r>
          </a:p>
        </p:txBody>
      </p:sp>
    </p:spTree>
    <p:extLst>
      <p:ext uri="{BB962C8B-B14F-4D97-AF65-F5344CB8AC3E}">
        <p14:creationId xmlns:p14="http://schemas.microsoft.com/office/powerpoint/2010/main" val="237806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976" y="6484776"/>
            <a:ext cx="7287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dirty="0"/>
              <a:t>http://image.elevenia.co.id/ex_t/R/940/1/85/1/src/editorImg/2014/10/02/26213148/2014100220360209398.jpg</a:t>
            </a:r>
          </a:p>
          <a:p>
            <a:r>
              <a:rPr lang="en-SG" sz="1000" dirty="0"/>
              <a:t>http://i.kinja-img.com/gawker-media/image/upload/s--zF8ci-iQ--/18erv9o5h2nv7jpg.jpg</a:t>
            </a:r>
          </a:p>
          <a:p>
            <a:endParaRPr lang="en-SG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6" y="517014"/>
            <a:ext cx="4125316" cy="569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174" y="389466"/>
            <a:ext cx="4432326" cy="56723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0341590">
            <a:off x="1952680" y="2303943"/>
            <a:ext cx="802379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ARE THEY REALLY</a:t>
            </a:r>
          </a:p>
          <a:p>
            <a:pPr algn="ctr"/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ANTI-AGEING?</a:t>
            </a:r>
          </a:p>
        </p:txBody>
      </p:sp>
    </p:spTree>
    <p:extLst>
      <p:ext uri="{BB962C8B-B14F-4D97-AF65-F5344CB8AC3E}">
        <p14:creationId xmlns:p14="http://schemas.microsoft.com/office/powerpoint/2010/main" val="330259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Take-home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050792"/>
          </a:xfrm>
        </p:spPr>
        <p:txBody>
          <a:bodyPr>
            <a:normAutofit/>
          </a:bodyPr>
          <a:lstStyle/>
          <a:p>
            <a:r>
              <a:rPr lang="en-SG" sz="2400" dirty="0"/>
              <a:t>Within the trial, methods chosen might lead to inaccuracy of what is actually true</a:t>
            </a:r>
          </a:p>
          <a:p>
            <a:endParaRPr lang="en-SG" sz="2400" dirty="0"/>
          </a:p>
          <a:p>
            <a:r>
              <a:rPr lang="en-SG" sz="2400" dirty="0"/>
              <a:t>The media usually exaggerates the actual findings of a trial</a:t>
            </a:r>
          </a:p>
          <a:p>
            <a:endParaRPr lang="en-SG" sz="2400" dirty="0"/>
          </a:p>
          <a:p>
            <a:endParaRPr lang="en-SG" sz="2400" dirty="0"/>
          </a:p>
          <a:p>
            <a:pPr marL="0" indent="0">
              <a:buNone/>
            </a:pPr>
            <a:r>
              <a:rPr lang="en-SG" sz="2400" dirty="0"/>
              <a:t>                                </a:t>
            </a:r>
          </a:p>
          <a:p>
            <a:pPr marL="0" indent="0">
              <a:buNone/>
            </a:pPr>
            <a:r>
              <a:rPr lang="en-SG" sz="2400" dirty="0"/>
              <a:t>                               </a:t>
            </a:r>
            <a:r>
              <a:rPr lang="en-SG" sz="3200" dirty="0"/>
              <a:t>                  HENCE…</a:t>
            </a:r>
          </a:p>
          <a:p>
            <a:endParaRPr lang="en-SG" dirty="0"/>
          </a:p>
          <a:p>
            <a:pPr marL="0" indent="0">
              <a:buNone/>
            </a:pPr>
            <a:endParaRPr lang="en-SG" dirty="0"/>
          </a:p>
        </p:txBody>
      </p:sp>
      <p:pic>
        <p:nvPicPr>
          <p:cNvPr id="1026" name="Picture 2" descr="http://pix.iemoji.com/images/emoji/apple/ios-9/256/thinking-f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429" y="4709606"/>
            <a:ext cx="1902173" cy="190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611779"/>
            <a:ext cx="78062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dirty="0"/>
              <a:t>http://pix.iemoji.com/images/emoji/apple/ios-9/256/thinking-face.png</a:t>
            </a:r>
          </a:p>
        </p:txBody>
      </p:sp>
    </p:spTree>
    <p:extLst>
      <p:ext uri="{BB962C8B-B14F-4D97-AF65-F5344CB8AC3E}">
        <p14:creationId xmlns:p14="http://schemas.microsoft.com/office/powerpoint/2010/main" val="1956147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64" y="0"/>
            <a:ext cx="2787396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0" y="418465"/>
            <a:ext cx="4831080" cy="2536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007" y="3500706"/>
            <a:ext cx="3974044" cy="2639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6008914"/>
            <a:ext cx="1066488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100" dirty="0"/>
              <a:t>http://onelifelivewell.com.au/wp-content/uploads/2015/06/Healthy-Foods10.jpg</a:t>
            </a:r>
          </a:p>
          <a:p>
            <a:r>
              <a:rPr lang="en-SG" sz="1100" dirty="0"/>
              <a:t>http://www.thegeneralpost.com/wp-content/uploads/2016/09/healthy-lifestyle.jpg</a:t>
            </a:r>
          </a:p>
          <a:p>
            <a:r>
              <a:rPr lang="en-SG" sz="1100" dirty="0"/>
              <a:t>http://www.eattoperform.com/wp-content/uploads/2012/01/sleepbaby.jpg</a:t>
            </a:r>
          </a:p>
          <a:p>
            <a:r>
              <a:rPr lang="en-SG" sz="1100" dirty="0"/>
              <a:t>http://assets.yourtailorednews.com/wp-content/uploads/2016/08/happiness_in_the_classroom-e1460739237819_msvze4-1.jpg</a:t>
            </a:r>
          </a:p>
          <a:p>
            <a:endParaRPr lang="en-S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365" y="3579863"/>
            <a:ext cx="4180114" cy="256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111383" y="2482143"/>
            <a:ext cx="100998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GO NATURAL,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YOU DETERMINE YOUR AGE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9845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76816" y="2524447"/>
            <a:ext cx="3510944" cy="1609344"/>
          </a:xfrm>
        </p:spPr>
        <p:txBody>
          <a:bodyPr/>
          <a:lstStyle/>
          <a:p>
            <a:r>
              <a:rPr lang="en-SG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18486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err="1"/>
              <a:t>REferences</a:t>
            </a:r>
            <a:endParaRPr lang="en-S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http://www.stat.yale.edu/Courses/1997-98/101/linreg.htm</a:t>
            </a:r>
          </a:p>
          <a:p>
            <a:r>
              <a:rPr lang="en-SG" dirty="0"/>
              <a:t>http://www.stat.berkeley.edu/~mgoldman/Section0402.pdf</a:t>
            </a:r>
            <a:endParaRPr lang="en-SG" dirty="0"/>
          </a:p>
          <a:p>
            <a:r>
              <a:rPr lang="en-SG" dirty="0"/>
              <a:t>http://www.aaos.org/AAOSNow/2012/Apr/research/research7/?ssopc=1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1403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Assigned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915" y="1782742"/>
            <a:ext cx="5635752" cy="4050792"/>
          </a:xfrm>
        </p:spPr>
        <p:txBody>
          <a:bodyPr>
            <a:normAutofit/>
          </a:bodyPr>
          <a:lstStyle/>
          <a:p>
            <a:r>
              <a:rPr lang="en-SG" sz="2400" dirty="0"/>
              <a:t>Bland, M. (2009). Keep young and beautiful: evidence for </a:t>
            </a:r>
            <a:r>
              <a:rPr lang="en-SG" sz="2400" dirty="0" err="1"/>
              <a:t>an"anti</a:t>
            </a:r>
            <a:r>
              <a:rPr lang="en-SG" sz="2400" dirty="0"/>
              <a:t>-aging" product? Significance, 6(4), pp. 182-183</a:t>
            </a:r>
            <a:endParaRPr lang="en-SG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068" y="264498"/>
            <a:ext cx="2012999" cy="556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34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Outline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sz="2400" dirty="0"/>
              <a:t>Background of the trial</a:t>
            </a:r>
          </a:p>
          <a:p>
            <a:r>
              <a:rPr lang="en-SG" sz="2400" dirty="0"/>
              <a:t>Discrepancies</a:t>
            </a:r>
          </a:p>
          <a:p>
            <a:r>
              <a:rPr lang="en-SG" sz="2400" dirty="0"/>
              <a:t>Improvements</a:t>
            </a:r>
          </a:p>
          <a:p>
            <a:r>
              <a:rPr lang="en-SG" sz="2400" dirty="0"/>
              <a:t>Take home message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8503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611779"/>
            <a:ext cx="29979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1000" dirty="0"/>
              <a:t>http://news.bbc.co.uk/2/hi/health/8022644.stm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587" y="0"/>
            <a:ext cx="5560541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68240" cy="65760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4449" t="85583"/>
          <a:stretch/>
        </p:blipFill>
        <p:spPr>
          <a:xfrm>
            <a:off x="121044" y="5030210"/>
            <a:ext cx="6372228" cy="1563709"/>
          </a:xfrm>
          <a:prstGeom prst="corner">
            <a:avLst>
              <a:gd name="adj1" fmla="val 29116"/>
              <a:gd name="adj2" fmla="val 166953"/>
            </a:avLst>
          </a:prstGeom>
        </p:spPr>
      </p:pic>
      <p:sp>
        <p:nvSpPr>
          <p:cNvPr id="20" name="Rectangle: Rounded Corners 19"/>
          <p:cNvSpPr/>
          <p:nvPr/>
        </p:nvSpPr>
        <p:spPr>
          <a:xfrm>
            <a:off x="2804317" y="4474677"/>
            <a:ext cx="2750585" cy="162754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4" name="Frame 13"/>
          <p:cNvSpPr/>
          <p:nvPr/>
        </p:nvSpPr>
        <p:spPr>
          <a:xfrm>
            <a:off x="200031" y="4979975"/>
            <a:ext cx="5595811" cy="1664178"/>
          </a:xfrm>
          <a:prstGeom prst="frame">
            <a:avLst>
              <a:gd name="adj1" fmla="val 3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420" y="-6096"/>
            <a:ext cx="5561159" cy="18050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1420" y="1817889"/>
            <a:ext cx="5397567" cy="19396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5842" y="4032549"/>
            <a:ext cx="6237522" cy="1389555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1903444" y="5225144"/>
            <a:ext cx="6624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311019" y="5422104"/>
            <a:ext cx="1004597" cy="124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1122783" y="6375920"/>
            <a:ext cx="1681534" cy="62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8579796" y="933855"/>
            <a:ext cx="2529191" cy="97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25220" y="1155740"/>
            <a:ext cx="6624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8110700" y="2170364"/>
            <a:ext cx="439912" cy="50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6823404" y="2529060"/>
            <a:ext cx="439912" cy="50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8003857" y="4472915"/>
            <a:ext cx="16070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67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17935606"/>
              </p:ext>
            </p:extLst>
          </p:nvPr>
        </p:nvGraphicFramePr>
        <p:xfrm>
          <a:off x="594360" y="719666"/>
          <a:ext cx="11247120" cy="5483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dirty="0"/>
              <a:t>Time frame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172200" y="4480560"/>
            <a:ext cx="0" cy="11277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93920" y="5684520"/>
            <a:ext cx="315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Assessed every 1, 3 and 6 months</a:t>
            </a:r>
          </a:p>
        </p:txBody>
      </p:sp>
    </p:spTree>
    <p:extLst>
      <p:ext uri="{BB962C8B-B14F-4D97-AF65-F5344CB8AC3E}">
        <p14:creationId xmlns:p14="http://schemas.microsoft.com/office/powerpoint/2010/main" val="107265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1" y="0"/>
            <a:ext cx="638111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41" y="6457890"/>
            <a:ext cx="11361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dirty="0"/>
              <a:t>Watson, R., Ogden, S., </a:t>
            </a:r>
            <a:r>
              <a:rPr lang="en-SG" sz="1000" dirty="0" err="1"/>
              <a:t>Cotterell</a:t>
            </a:r>
            <a:r>
              <a:rPr lang="en-SG" sz="1000" dirty="0"/>
              <a:t>, L., Bowden, J., </a:t>
            </a:r>
            <a:r>
              <a:rPr lang="en-SG" sz="1000" dirty="0" err="1"/>
              <a:t>Bastrilles</a:t>
            </a:r>
            <a:r>
              <a:rPr lang="en-SG" sz="1000" dirty="0"/>
              <a:t>, J., Long, S., &amp; Griffiths, C. (2009). A cosmetic “anti-ageing” product improves photoaged skin: a double-blind, randomized controlled trial. </a:t>
            </a:r>
            <a:r>
              <a:rPr lang="en-SG" sz="1000" i="1" dirty="0"/>
              <a:t>The British Journal of Dermatology</a:t>
            </a:r>
            <a:r>
              <a:rPr lang="en-SG" sz="1000" dirty="0"/>
              <a:t>, </a:t>
            </a:r>
            <a:r>
              <a:rPr lang="en-SG" sz="1000" i="1" dirty="0"/>
              <a:t>161</a:t>
            </a:r>
            <a:r>
              <a:rPr lang="en-SG" sz="1000" dirty="0"/>
              <a:t>(2), 419–426. http://doi.org/10.1111/j.1365-2133.2009.09216.x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365" y="1177752"/>
            <a:ext cx="6065520" cy="2827020"/>
          </a:xfrm>
          <a:prstGeom prst="rect">
            <a:avLst/>
          </a:prstGeom>
          <a:ln w="38100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7721370" y="4699367"/>
            <a:ext cx="380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What does this mean?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459365" y="2080727"/>
            <a:ext cx="5973171" cy="93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05539" y="2326433"/>
            <a:ext cx="5973171" cy="93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459365" y="2562809"/>
            <a:ext cx="5973171" cy="93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5459364" y="2808515"/>
            <a:ext cx="857460" cy="212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9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-556"/>
            <a:ext cx="10058400" cy="1609344"/>
          </a:xfrm>
        </p:spPr>
        <p:txBody>
          <a:bodyPr/>
          <a:lstStyle/>
          <a:p>
            <a:pPr algn="ctr"/>
            <a:r>
              <a:rPr lang="en-SG" dirty="0"/>
              <a:t>Findings of trial results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188514"/>
              </p:ext>
            </p:extLst>
          </p:nvPr>
        </p:nvGraphicFramePr>
        <p:xfrm>
          <a:off x="671804" y="1296963"/>
          <a:ext cx="11122090" cy="4241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1045">
                  <a:extLst>
                    <a:ext uri="{9D8B030D-6E8A-4147-A177-3AD203B41FA5}">
                      <a16:colId xmlns:a16="http://schemas.microsoft.com/office/drawing/2014/main" val="3828122444"/>
                    </a:ext>
                  </a:extLst>
                </a:gridCol>
                <a:gridCol w="5561045">
                  <a:extLst>
                    <a:ext uri="{9D8B030D-6E8A-4147-A177-3AD203B41FA5}">
                      <a16:colId xmlns:a16="http://schemas.microsoft.com/office/drawing/2014/main" val="1443461232"/>
                    </a:ext>
                  </a:extLst>
                </a:gridCol>
              </a:tblGrid>
              <a:tr h="345390">
                <a:tc gridSpan="2">
                  <a:txBody>
                    <a:bodyPr/>
                    <a:lstStyle/>
                    <a:p>
                      <a:pPr algn="ctr"/>
                      <a:r>
                        <a:rPr lang="en-SG" b="0" dirty="0">
                          <a:solidFill>
                            <a:schemeClr val="tx1"/>
                          </a:solidFill>
                        </a:rPr>
                        <a:t>Confidence level: 95% = 5% significance level </a:t>
                      </a:r>
                      <a:r>
                        <a:rPr lang="en-SG" b="1" dirty="0">
                          <a:solidFill>
                            <a:schemeClr val="tx1"/>
                          </a:solidFill>
                        </a:rPr>
                        <a:t>(0.05)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648443"/>
                  </a:ext>
                </a:extLst>
              </a:tr>
              <a:tr h="467930">
                <a:tc>
                  <a:txBody>
                    <a:bodyPr/>
                    <a:lstStyle/>
                    <a:p>
                      <a:pPr algn="ctr"/>
                      <a:r>
                        <a:rPr lang="en-SG" b="1" dirty="0">
                          <a:solidFill>
                            <a:schemeClr val="tx1"/>
                          </a:solidFill>
                        </a:rPr>
                        <a:t>Control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1" dirty="0">
                          <a:solidFill>
                            <a:schemeClr val="tx1"/>
                          </a:solidFill>
                        </a:rPr>
                        <a:t>Serum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134041"/>
                  </a:ext>
                </a:extLst>
              </a:tr>
              <a:tr h="1508286">
                <a:tc>
                  <a:txBody>
                    <a:bodyPr/>
                    <a:lstStyle/>
                    <a:p>
                      <a:pPr algn="ctr"/>
                      <a:r>
                        <a:rPr lang="en-SG" b="0" u="sng" dirty="0">
                          <a:solidFill>
                            <a:schemeClr val="tx1"/>
                          </a:solidFill>
                        </a:rPr>
                        <a:t>Hypothesis</a:t>
                      </a:r>
                    </a:p>
                    <a:p>
                      <a:r>
                        <a:rPr lang="en-SG" b="0" dirty="0">
                          <a:solidFill>
                            <a:schemeClr val="tx1"/>
                          </a:solidFill>
                        </a:rPr>
                        <a:t>Control prove that serum either: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SG" b="1" dirty="0">
                          <a:solidFill>
                            <a:schemeClr val="tx1"/>
                          </a:solidFill>
                        </a:rPr>
                        <a:t>Helps</a:t>
                      </a:r>
                      <a:r>
                        <a:rPr lang="en-SG" b="0" dirty="0">
                          <a:solidFill>
                            <a:schemeClr val="tx1"/>
                          </a:solidFill>
                        </a:rPr>
                        <a:t> in anti ageing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SG" b="1" dirty="0">
                          <a:solidFill>
                            <a:schemeClr val="tx1"/>
                          </a:solidFill>
                        </a:rPr>
                        <a:t>Do not help </a:t>
                      </a:r>
                      <a:r>
                        <a:rPr lang="en-SG" b="0" dirty="0">
                          <a:solidFill>
                            <a:schemeClr val="tx1"/>
                          </a:solidFill>
                        </a:rPr>
                        <a:t>in anti ageing</a:t>
                      </a:r>
                    </a:p>
                    <a:p>
                      <a:endParaRPr lang="en-SG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u="sng" dirty="0">
                          <a:solidFill>
                            <a:schemeClr val="tx1"/>
                          </a:solidFill>
                        </a:rPr>
                        <a:t>Hypothesis </a:t>
                      </a:r>
                    </a:p>
                    <a:p>
                      <a:r>
                        <a:rPr lang="en-SG" b="0" dirty="0">
                          <a:solidFill>
                            <a:schemeClr val="tx1"/>
                          </a:solidFill>
                        </a:rPr>
                        <a:t>Serum eithers: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SG" b="1" dirty="0">
                          <a:solidFill>
                            <a:schemeClr val="tx1"/>
                          </a:solidFill>
                        </a:rPr>
                        <a:t>Helps </a:t>
                      </a:r>
                      <a:r>
                        <a:rPr lang="en-SG" b="0" dirty="0">
                          <a:solidFill>
                            <a:schemeClr val="tx1"/>
                          </a:solidFill>
                        </a:rPr>
                        <a:t>in anti ageing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SG" b="1" dirty="0">
                          <a:solidFill>
                            <a:schemeClr val="tx1"/>
                          </a:solidFill>
                        </a:rPr>
                        <a:t>Do not help</a:t>
                      </a:r>
                      <a:r>
                        <a:rPr lang="en-SG" b="0" dirty="0">
                          <a:solidFill>
                            <a:schemeClr val="tx1"/>
                          </a:solidFill>
                        </a:rPr>
                        <a:t> in anti ageing</a:t>
                      </a:r>
                    </a:p>
                    <a:p>
                      <a:endParaRPr lang="en-SG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686654"/>
                  </a:ext>
                </a:extLst>
              </a:tr>
              <a:tr h="1899646">
                <a:tc>
                  <a:txBody>
                    <a:bodyPr/>
                    <a:lstStyle/>
                    <a:p>
                      <a:r>
                        <a:rPr lang="en-SG" b="0" dirty="0">
                          <a:solidFill>
                            <a:schemeClr val="tx1"/>
                          </a:solidFill>
                        </a:rPr>
                        <a:t>P-value: 0.11</a:t>
                      </a:r>
                    </a:p>
                    <a:p>
                      <a:endParaRPr lang="en-SG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SG" b="0" dirty="0">
                          <a:solidFill>
                            <a:schemeClr val="tx1"/>
                          </a:solidFill>
                        </a:rPr>
                        <a:t>Observed p-value value &gt; significance value (0.05)</a:t>
                      </a:r>
                    </a:p>
                    <a:p>
                      <a:endParaRPr lang="en-SG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SG" b="1" dirty="0">
                          <a:solidFill>
                            <a:schemeClr val="tx1"/>
                          </a:solidFill>
                        </a:rPr>
                        <a:t>Cannot conclude that results are significant</a:t>
                      </a:r>
                      <a:r>
                        <a:rPr lang="en-SG" b="0" dirty="0">
                          <a:solidFill>
                            <a:schemeClr val="tx1"/>
                          </a:solidFill>
                        </a:rPr>
                        <a:t>!</a:t>
                      </a:r>
                    </a:p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SG" dirty="0">
                          <a:solidFill>
                            <a:schemeClr val="tx1"/>
                          </a:solidFill>
                        </a:rPr>
                        <a:t>P-value: 0.013</a:t>
                      </a:r>
                    </a:p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SG" dirty="0">
                          <a:solidFill>
                            <a:schemeClr val="tx1"/>
                          </a:solidFill>
                        </a:rPr>
                        <a:t>Observed p-value &lt; significant value (0.05)</a:t>
                      </a:r>
                    </a:p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SG" b="1" dirty="0">
                          <a:solidFill>
                            <a:schemeClr val="tx1"/>
                          </a:solidFill>
                        </a:rPr>
                        <a:t>Results can be concluded to be significant!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28241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27136" y="5885286"/>
            <a:ext cx="37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/>
              <a:t>Serum helps!</a:t>
            </a:r>
          </a:p>
        </p:txBody>
      </p:sp>
    </p:spTree>
    <p:extLst>
      <p:ext uri="{BB962C8B-B14F-4D97-AF65-F5344CB8AC3E}">
        <p14:creationId xmlns:p14="http://schemas.microsoft.com/office/powerpoint/2010/main" val="39980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41448" y="1669964"/>
            <a:ext cx="3417485" cy="3511635"/>
          </a:xfrm>
        </p:spPr>
        <p:txBody>
          <a:bodyPr>
            <a:normAutofit/>
          </a:bodyPr>
          <a:lstStyle/>
          <a:p>
            <a:r>
              <a:rPr lang="en-SG" dirty="0"/>
              <a:t>What could have gone wrong?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320" y="2579961"/>
            <a:ext cx="3261360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16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856</TotalTime>
  <Words>745</Words>
  <Application>Microsoft Office PowerPoint</Application>
  <PresentationFormat>Widescreen</PresentationFormat>
  <Paragraphs>126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</vt:lpstr>
      <vt:lpstr>Rockwell</vt:lpstr>
      <vt:lpstr>Rockwell Condensed</vt:lpstr>
      <vt:lpstr>Wingdings</vt:lpstr>
      <vt:lpstr>Wood Type</vt:lpstr>
      <vt:lpstr>Keeping young and beautiful: evidence for an “anti-aging” product?</vt:lpstr>
      <vt:lpstr>PowerPoint Presentation</vt:lpstr>
      <vt:lpstr>Assigned reading</vt:lpstr>
      <vt:lpstr>Outline of presentation</vt:lpstr>
      <vt:lpstr>PowerPoint Presentation</vt:lpstr>
      <vt:lpstr>Time frame</vt:lpstr>
      <vt:lpstr>PowerPoint Presentation</vt:lpstr>
      <vt:lpstr>Findings of trial results</vt:lpstr>
      <vt:lpstr>What could have gone wrong?</vt:lpstr>
      <vt:lpstr>Discrepancy 1</vt:lpstr>
      <vt:lpstr>Extrapolation</vt:lpstr>
      <vt:lpstr>Discrepancy 2</vt:lpstr>
      <vt:lpstr>Discrepancy 3</vt:lpstr>
      <vt:lpstr>Bonferroni Correction</vt:lpstr>
      <vt:lpstr>Findings of trial results</vt:lpstr>
      <vt:lpstr>Discrepancy 4</vt:lpstr>
      <vt:lpstr>Discrepancy 5</vt:lpstr>
      <vt:lpstr>Discrepancy 6</vt:lpstr>
      <vt:lpstr>Improvements</vt:lpstr>
      <vt:lpstr>Take-home message</vt:lpstr>
      <vt:lpstr>PowerPoint Presentation</vt:lpstr>
      <vt:lpstr>Thank you!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SMALL PROBABILITIES AFFECT OUR LIFE?</dc:title>
  <dc:creator>Timothy Peh</dc:creator>
  <cp:lastModifiedBy>Timothy Peh</cp:lastModifiedBy>
  <cp:revision>109</cp:revision>
  <dcterms:created xsi:type="dcterms:W3CDTF">2017-01-16T12:34:46Z</dcterms:created>
  <dcterms:modified xsi:type="dcterms:W3CDTF">2017-02-07T05:14:48Z</dcterms:modified>
</cp:coreProperties>
</file>