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Roboto Slab"/>
      <p:regular r:id="rId18"/>
      <p:bold r:id="rId19"/>
    </p:embeddedFon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7.xml"/><Relationship Id="rId22" Type="http://schemas.openxmlformats.org/officeDocument/2006/relationships/font" Target="fonts/Roboto-italic.fntdata"/><Relationship Id="rId10" Type="http://schemas.openxmlformats.org/officeDocument/2006/relationships/slide" Target="slides/slide6.xml"/><Relationship Id="rId21" Type="http://schemas.openxmlformats.org/officeDocument/2006/relationships/font" Target="fonts/Robot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Slab-bold.fntdata"/><Relationship Id="rId6" Type="http://schemas.openxmlformats.org/officeDocument/2006/relationships/slide" Target="slides/slide2.xml"/><Relationship Id="rId18" Type="http://schemas.openxmlformats.org/officeDocument/2006/relationships/font" Target="fonts/RobotoSlab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Survival analysis i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However there were problems of over-representing the left-handers in cricketers as ive mentioned earlier, hence we still need to be careful in generalizing the data even if there was a significant effect amg the cricketers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 prove whether the left-handers really die younger, they did an experiment…..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569100" y="695074"/>
            <a:ext cx="5783400" cy="1839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800"/>
              <a:t>Importance of sampling for hypothesis testing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Article: Do left-handers die earlier?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Group 3: Annabella Fong, Bok Wen Xuan, Goh Jie Sheng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Hypothesis testing using sample of cricketers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9500" y="1323000"/>
            <a:ext cx="9074400" cy="3375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2200"/>
              <a:t>Obtained data of 5960 cricketers - 2573 alive and 3387 dead. 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       Of these, 1102 (18.5%) were left-handed.</a:t>
            </a:r>
          </a:p>
          <a:p>
            <a:pPr indent="-368300" lvl="0" marL="457200" rtl="0">
              <a:spcBef>
                <a:spcPts val="0"/>
              </a:spcBef>
              <a:spcAft>
                <a:spcPts val="1000"/>
              </a:spcAft>
              <a:buSzPct val="100000"/>
              <a:buChar char="-"/>
            </a:pPr>
            <a:r>
              <a:rPr lang="en" sz="2200"/>
              <a:t>Martin then carried out a </a:t>
            </a:r>
            <a:r>
              <a:rPr b="1" lang="en" sz="2200">
                <a:solidFill>
                  <a:schemeClr val="accent5"/>
                </a:solidFill>
              </a:rPr>
              <a:t>survival analysis</a:t>
            </a:r>
            <a:r>
              <a:rPr lang="en" sz="2200"/>
              <a:t> (taking into consideration the alive and deceased) on the data, using total mortality as the outcome variable and controlling for birth year.</a:t>
            </a:r>
          </a:p>
          <a:p>
            <a:pPr indent="-368300" lvl="0" marL="457200" rtl="0">
              <a:spcBef>
                <a:spcPts val="0"/>
              </a:spcBef>
              <a:spcAft>
                <a:spcPts val="1000"/>
              </a:spcAft>
              <a:buSzPct val="100000"/>
              <a:buChar char="-"/>
            </a:pPr>
            <a:r>
              <a:rPr lang="en" sz="2200"/>
              <a:t>No significant effect of left-handedness on survival (P = 0.3), although risk of death increased slightly for left-handed subjects.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7501c48eefe6e1786cd72ffcbef3440_cricket-clipart-black-and-indian-cricketers-clipart_800-891.gif"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4250" y="1424437"/>
            <a:ext cx="2241855" cy="286702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>
            <p:ph type="title"/>
          </p:nvPr>
        </p:nvSpPr>
        <p:spPr>
          <a:xfrm>
            <a:off x="97300" y="83400"/>
            <a:ext cx="9046800" cy="1060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Hypothesis testing for risk of accidental deaths VS deaths in action 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0" y="1427000"/>
            <a:ext cx="6603000" cy="2867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spcAft>
                <a:spcPts val="1000"/>
              </a:spcAft>
              <a:buSzPct val="100000"/>
              <a:buChar char="-"/>
            </a:pPr>
            <a:r>
              <a:rPr lang="en" sz="2200"/>
              <a:t>For left-handed cricketers, the risk of accidental death at any time is increased significantly by a factor estimated 1.45 (P = 0.03).</a:t>
            </a:r>
          </a:p>
          <a:p>
            <a:pPr indent="-368300" lvl="0" marL="457200">
              <a:spcBef>
                <a:spcPts val="0"/>
              </a:spcBef>
              <a:buSzPct val="100000"/>
              <a:buChar char="-"/>
            </a:pPr>
            <a:r>
              <a:rPr lang="en" sz="2200"/>
              <a:t>Death in action - Cox regression of survival on left-handedness, controlling for birth year, shows a significant relationship (P = 0.009).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Importance of sampling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248700" y="1278925"/>
            <a:ext cx="8646600" cy="378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  <a:buChar char="-"/>
            </a:pPr>
            <a:r>
              <a:rPr lang="en" sz="2200"/>
              <a:t>Cricketers example : over-representation of left-handers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-"/>
            </a:pPr>
            <a:r>
              <a:rPr lang="en" sz="2200"/>
              <a:t>Sample of recently deceased: cohort effect</a:t>
            </a:r>
          </a:p>
          <a:p>
            <a:pPr indent="-368300" lvl="0" marL="457200" rtl="0">
              <a:spcBef>
                <a:spcPts val="0"/>
              </a:spcBef>
              <a:spcAft>
                <a:spcPts val="1000"/>
              </a:spcAft>
              <a:buSzPct val="100000"/>
              <a:buChar char="-"/>
            </a:pPr>
            <a:r>
              <a:rPr lang="en" sz="2200"/>
              <a:t>There is </a:t>
            </a:r>
            <a:r>
              <a:rPr b="1" lang="en" sz="2200">
                <a:solidFill>
                  <a:schemeClr val="accent5"/>
                </a:solidFill>
              </a:rPr>
              <a:t>little evidence</a:t>
            </a:r>
            <a:r>
              <a:rPr lang="en" sz="2200"/>
              <a:t> for an effect of left-handedness on total mortality</a:t>
            </a:r>
          </a:p>
          <a:p>
            <a:pPr indent="-368300" lvl="0" marL="457200" rtl="0">
              <a:spcBef>
                <a:spcPts val="0"/>
              </a:spcBef>
              <a:spcAft>
                <a:spcPts val="1000"/>
              </a:spcAft>
              <a:buSzPct val="100000"/>
              <a:buChar char="-"/>
            </a:pPr>
            <a:r>
              <a:rPr lang="en" sz="2200"/>
              <a:t>Left-handed cricketers higher risk of death in action</a:t>
            </a:r>
          </a:p>
        </p:txBody>
      </p:sp>
      <p:pic>
        <p:nvPicPr>
          <p:cNvPr descr="Important-Rubber-Stamp.jpg"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51962">
            <a:off x="6947836" y="3570034"/>
            <a:ext cx="1808726" cy="1266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87900" y="1295175"/>
            <a:ext cx="6771300" cy="3375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chemeClr val="accent5"/>
                </a:solidFill>
              </a:rPr>
              <a:t>It is always important to get an accurate sample for hypothesis testing.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4800">
              <a:solidFill>
                <a:schemeClr val="accent5"/>
              </a:solidFill>
            </a:endParaRPr>
          </a:p>
        </p:txBody>
      </p:sp>
      <p:pic>
        <p:nvPicPr>
          <p:cNvPr descr="6a0120a80567b0970b01539301d8d2970b-pi"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2875" y="2134974"/>
            <a:ext cx="1682049" cy="126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>
              <a:spcBef>
                <a:spcPts val="0"/>
              </a:spcBef>
              <a:buSzPct val="100000"/>
              <a:buChar char="-"/>
            </a:pPr>
            <a:r>
              <a:rPr lang="en" sz="2200"/>
              <a:t>Correlation of left-handers with age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-"/>
            </a:pPr>
            <a:r>
              <a:rPr lang="en" sz="2200"/>
              <a:t>Hypothesis testing using sample of Baseball players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-"/>
            </a:pPr>
            <a:r>
              <a:rPr lang="en" sz="2200"/>
              <a:t>Hypothesis testing using sample of </a:t>
            </a:r>
            <a:r>
              <a:rPr lang="en" sz="2200">
                <a:solidFill>
                  <a:schemeClr val="accent5"/>
                </a:solidFill>
              </a:rPr>
              <a:t>recently</a:t>
            </a:r>
            <a:r>
              <a:rPr lang="en" sz="2200"/>
              <a:t> deceased subjects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-"/>
            </a:pPr>
            <a:r>
              <a:rPr lang="en" sz="2200"/>
              <a:t>Hypothesis testing using sample of cricketers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-"/>
            </a:pPr>
            <a:r>
              <a:rPr lang="en" sz="2200"/>
              <a:t>Hypothesis testing comparing accidental death VS death in action</a:t>
            </a:r>
          </a:p>
          <a:p>
            <a:pPr indent="-368300" lvl="0" marL="457200">
              <a:spcBef>
                <a:spcPts val="0"/>
              </a:spcBef>
              <a:buSzPct val="100000"/>
              <a:buChar char="-"/>
            </a:pPr>
            <a:r>
              <a:rPr lang="en" sz="2200"/>
              <a:t>Emphasising the importance of sampling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Correlation of left-handedness with age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b="25405" l="18094" r="40250" t="22243"/>
          <a:stretch/>
        </p:blipFill>
        <p:spPr>
          <a:xfrm>
            <a:off x="1598674" y="1207850"/>
            <a:ext cx="4754248" cy="336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87900" y="222425"/>
            <a:ext cx="8368200" cy="1338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Correlation of left-handedness with age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4184300" y="1434225"/>
            <a:ext cx="4571700" cy="312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  <a:buChar char="-"/>
            </a:pPr>
            <a:r>
              <a:rPr b="1" lang="en" sz="2200"/>
              <a:t>Left handers die young</a:t>
            </a:r>
          </a:p>
          <a:p>
            <a:pPr indent="-368300" lvl="0" marL="457200">
              <a:spcBef>
                <a:spcPts val="0"/>
              </a:spcBef>
              <a:buSzPct val="100000"/>
              <a:buChar char="-"/>
            </a:pPr>
            <a:r>
              <a:rPr b="1" lang="en" sz="2200">
                <a:solidFill>
                  <a:schemeClr val="accent5"/>
                </a:solidFill>
              </a:rPr>
              <a:t>C</a:t>
            </a:r>
            <a:r>
              <a:rPr b="1" lang="en" sz="2200">
                <a:solidFill>
                  <a:schemeClr val="accent5"/>
                </a:solidFill>
              </a:rPr>
              <a:t>ohort effect </a:t>
            </a:r>
            <a:r>
              <a:rPr lang="en" sz="2200"/>
              <a:t>: people</a:t>
            </a:r>
            <a:br>
              <a:rPr lang="en" sz="2200"/>
            </a:br>
            <a:r>
              <a:rPr lang="en" sz="2200"/>
              <a:t>born many years ago had been encouraged to be right-handed in childhood, whereas those born more recently had been allowed to remain left-handed</a:t>
            </a: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b="25405" l="18094" r="40250" t="22243"/>
          <a:stretch/>
        </p:blipFill>
        <p:spPr>
          <a:xfrm>
            <a:off x="288775" y="1561025"/>
            <a:ext cx="3895528" cy="2753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87900" y="5136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Hypothesis testing using sample of deceased baseball players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073100" y="1489824"/>
            <a:ext cx="4683000" cy="304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  <a:buChar char="-"/>
            </a:pPr>
            <a:r>
              <a:rPr lang="en" sz="2200"/>
              <a:t>Only players who have died were used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-"/>
            </a:pPr>
            <a:r>
              <a:rPr lang="en" sz="2200"/>
              <a:t>Lifespan of left-handers </a:t>
            </a:r>
            <a:r>
              <a:rPr lang="en" sz="2200" u="sng"/>
              <a:t>slightly</a:t>
            </a:r>
            <a:r>
              <a:rPr lang="en" sz="2200"/>
              <a:t> shorter than right-handers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29189" l="16570" r="59104" t="45945"/>
          <a:stretch/>
        </p:blipFill>
        <p:spPr>
          <a:xfrm>
            <a:off x="387900" y="1788450"/>
            <a:ext cx="3384696" cy="19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87900" y="222425"/>
            <a:ext cx="8368200" cy="100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Hypothesis testing using sample of deceased baseball players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-69900" y="1529100"/>
            <a:ext cx="8826000" cy="361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" sz="2200"/>
              <a:t>Wald–Wolfowitz test:  </a:t>
            </a: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H</a:t>
            </a:r>
            <a:r>
              <a:rPr baseline="-25000" lang="en" sz="2200"/>
              <a:t>0</a:t>
            </a:r>
            <a:r>
              <a:rPr lang="en" sz="2200"/>
              <a:t> - distributions from which the samples come are identical in   every respect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/>
              <a:t>       H</a:t>
            </a:r>
            <a:r>
              <a:rPr baseline="-25000" lang="en" sz="2200"/>
              <a:t>1 </a:t>
            </a:r>
            <a:r>
              <a:rPr lang="en" sz="2200"/>
              <a:t>- different in some way. </a:t>
            </a:r>
          </a:p>
          <a:p>
            <a:pPr indent="-368300" lvl="0" marL="457200">
              <a:spcBef>
                <a:spcPts val="0"/>
              </a:spcBef>
              <a:buClr>
                <a:schemeClr val="accent5"/>
              </a:buClr>
              <a:buSzPct val="100000"/>
              <a:buChar char="-"/>
            </a:pPr>
            <a:r>
              <a:rPr lang="en" sz="2200">
                <a:solidFill>
                  <a:srgbClr val="FFFFFF"/>
                </a:solidFill>
              </a:rPr>
              <a:t>A significant difference may indicate a difference in location, variability, skewness, kurtosis, grouping, etc.</a:t>
            </a:r>
            <a:r>
              <a:rPr lang="en" sz="2200">
                <a:solidFill>
                  <a:schemeClr val="accent5"/>
                </a:solidFill>
              </a:rPr>
              <a:t> but </a:t>
            </a:r>
            <a:r>
              <a:rPr lang="en" sz="2200" u="sng">
                <a:solidFill>
                  <a:schemeClr val="accent5"/>
                </a:solidFill>
              </a:rPr>
              <a:t>does not show that the longevity of the right-handed population &gt; left-handed</a:t>
            </a:r>
          </a:p>
        </p:txBody>
      </p:sp>
      <p:pic>
        <p:nvPicPr>
          <p:cNvPr descr="images"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0450" y="671850"/>
            <a:ext cx="771850" cy="111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Problems of sampling deceased baseball players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chemeClr val="accent5"/>
              </a:buClr>
              <a:buSzPct val="100000"/>
              <a:buAutoNum type="arabicPeriod"/>
            </a:pPr>
            <a:r>
              <a:rPr lang="en" sz="2200">
                <a:solidFill>
                  <a:schemeClr val="accent5"/>
                </a:solidFill>
              </a:rPr>
              <a:t>Over-representation of left-handers </a:t>
            </a:r>
            <a:r>
              <a:rPr lang="en" sz="2200"/>
              <a:t>(14% left-handers amongst baseball players VS &lt;9% in population)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>
              <a:spcBef>
                <a:spcPts val="0"/>
              </a:spcBef>
              <a:buClr>
                <a:schemeClr val="accent5"/>
              </a:buClr>
              <a:buSzPct val="100000"/>
              <a:buAutoNum type="arabicPeriod"/>
            </a:pPr>
            <a:r>
              <a:rPr lang="en" sz="2200">
                <a:solidFill>
                  <a:schemeClr val="accent5"/>
                </a:solidFill>
              </a:rPr>
              <a:t>Deceased baseball players consists of people who died young (born recently or long ago) and old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-"/>
            </a:pPr>
            <a:r>
              <a:rPr lang="en" sz="2200"/>
              <a:t>affected by other factors along their life e.g.education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Hypothesis testing using </a:t>
            </a:r>
            <a:r>
              <a:rPr lang="en">
                <a:solidFill>
                  <a:schemeClr val="accent5"/>
                </a:solidFill>
              </a:rPr>
              <a:t>recently deceased</a:t>
            </a:r>
            <a:r>
              <a:rPr lang="en"/>
              <a:t> people of the general population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4851575" y="1489825"/>
            <a:ext cx="3904500" cy="323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spcAft>
                <a:spcPts val="1000"/>
              </a:spcAft>
              <a:buSzPct val="100000"/>
              <a:buChar char="-"/>
            </a:pPr>
            <a:r>
              <a:rPr lang="en" sz="2200"/>
              <a:t>M</a:t>
            </a:r>
            <a:r>
              <a:rPr lang="en" sz="2200"/>
              <a:t>ean lifespan was 75.00 years for the right-handed decedents and 66.03 years for the left-handed.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-"/>
            </a:pPr>
            <a:r>
              <a:rPr lang="en" sz="2200"/>
              <a:t>Significantly more left-handers died in </a:t>
            </a:r>
            <a:r>
              <a:rPr lang="en" sz="2200" u="sng"/>
              <a:t>accidents</a:t>
            </a:r>
            <a:r>
              <a:rPr lang="en" sz="2200"/>
              <a:t>; especially the younger people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319750" y="3947975"/>
            <a:ext cx="45876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2875 recent death certificates; 987 usable cases</a:t>
            </a:r>
          </a:p>
        </p:txBody>
      </p:sp>
      <p:pic>
        <p:nvPicPr>
          <p:cNvPr descr="Free-death-certificate-template-download.jpg"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750" y="1286675"/>
            <a:ext cx="4198199" cy="272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Hypothesis testing using </a:t>
            </a:r>
            <a:r>
              <a:rPr lang="en">
                <a:solidFill>
                  <a:schemeClr val="accent5"/>
                </a:solidFill>
              </a:rPr>
              <a:t>recently deceased </a:t>
            </a:r>
            <a:r>
              <a:rPr lang="en"/>
              <a:t>people of the general population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458750" y="1278925"/>
            <a:ext cx="5477100" cy="3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oboto"/>
              <a:buChar char="-"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Deaths were very close in time, so young deaths are recorded only among those born recently. </a:t>
            </a:r>
          </a:p>
          <a:p>
            <a:pPr indent="-3683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oboto"/>
              <a:buChar char="-"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Due to </a:t>
            </a:r>
            <a:r>
              <a:rPr b="1" lang="en" sz="2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Cohort effect</a:t>
            </a: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(L.H increased over the years), sampling recently deceased as subjects would increase the apparent difference in mean lifespan between left- and right-handers.”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descr="cohort.jpg"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1550" y="2125350"/>
            <a:ext cx="2431200" cy="24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